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2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3" r:id="rId1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01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888888"/>
                </a:solidFill>
                <a:latin typeface="Ebrima"/>
                <a:cs typeface="Ebrima"/>
              </a:defRPr>
            </a:lvl1pPr>
          </a:lstStyle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888888"/>
                </a:solidFill>
                <a:latin typeface="Ebrima"/>
                <a:cs typeface="Ebrima"/>
              </a:defRPr>
            </a:lvl1pPr>
          </a:lstStyle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888888"/>
                </a:solidFill>
                <a:latin typeface="Ebrima"/>
                <a:cs typeface="Ebrima"/>
              </a:defRPr>
            </a:lvl1pPr>
          </a:lstStyle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888888"/>
                </a:solidFill>
                <a:latin typeface="Ebrima"/>
                <a:cs typeface="Ebrima"/>
              </a:defRPr>
            </a:lvl1pPr>
          </a:lstStyle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888888"/>
                </a:solidFill>
                <a:latin typeface="Ebrima"/>
                <a:cs typeface="Ebrima"/>
              </a:defRPr>
            </a:lvl1pPr>
          </a:lstStyle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376425"/>
            <a:ext cx="9144000" cy="730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383791"/>
            <a:ext cx="1572768" cy="14401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48767"/>
            <a:ext cx="1572768" cy="13898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1572768" cy="13868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3848" y="184022"/>
            <a:ext cx="6496303" cy="983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1510" y="1510538"/>
            <a:ext cx="8040979" cy="467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0641" y="6415987"/>
            <a:ext cx="449008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Ebrima"/>
                <a:cs typeface="Ebrima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93176" y="6461402"/>
            <a:ext cx="22796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888888"/>
                </a:solidFill>
                <a:latin typeface="Ebrima"/>
                <a:cs typeface="Ebrima"/>
              </a:defRPr>
            </a:lvl1pPr>
          </a:lstStyle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184022"/>
            <a:ext cx="6629400" cy="1136721"/>
          </a:xfrm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Cardamom Planters’ Association College</a:t>
            </a:r>
            <a:br>
              <a:rPr lang="en-IN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Pankajam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Nagar,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                         (2023-2024)</a:t>
            </a:r>
            <a:endParaRPr sz="2000" spc="-5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1</a:t>
            </a:fld>
            <a:endParaRPr dirty="0"/>
          </a:p>
        </p:txBody>
      </p:sp>
      <p:pic>
        <p:nvPicPr>
          <p:cNvPr id="6" name="Picture 5" descr="E:\satheesh1\gif\cpa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304800"/>
            <a:ext cx="533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09600" y="1905000"/>
            <a:ext cx="6629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                                   subject:Internet Application</a:t>
            </a:r>
          </a:p>
          <a:p>
            <a:r>
              <a:rPr lang="en-IN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Topic</a:t>
            </a:r>
            <a:r>
              <a:rPr lang="en-US" b="1" dirty="0" smtClean="0">
                <a:solidFill>
                  <a:srgbClr val="FF0066"/>
                </a:solidFill>
                <a:latin typeface="Caviar Dreams" pitchFamily="34" charset="0"/>
              </a:rPr>
              <a:t> </a:t>
            </a:r>
            <a:r>
              <a:rPr lang="en-US" b="1" dirty="0" smtClean="0">
                <a:latin typeface="Caviar Dreams" pitchFamily="34" charset="0"/>
              </a:rPr>
              <a:t>: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Overview Internet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Caviar Dreams" pitchFamily="34" charset="0"/>
            </a:endParaRPr>
          </a:p>
          <a:p>
            <a:endParaRPr lang="en-US" b="1" dirty="0" smtClean="0">
              <a:latin typeface="Caviar Dreams" pitchFamily="34" charset="0"/>
            </a:endParaRPr>
          </a:p>
          <a:p>
            <a:endParaRPr lang="en-US" b="1" dirty="0" smtClean="0">
              <a:latin typeface="Caviar Dreams" pitchFamily="34" charset="0"/>
            </a:endParaRPr>
          </a:p>
          <a:p>
            <a:endParaRPr lang="en-US" b="1" dirty="0" smtClean="0">
              <a:latin typeface="Caviar Dreams" pitchFamily="34" charset="0"/>
            </a:endParaRPr>
          </a:p>
          <a:p>
            <a:r>
              <a:rPr lang="en-US" b="1" dirty="0" smtClean="0">
                <a:latin typeface="Caviar Dreams" pitchFamily="34" charset="0"/>
              </a:rPr>
              <a:t>                                                               </a:t>
            </a:r>
          </a:p>
          <a:p>
            <a:pPr algn="ctr">
              <a:defRPr/>
            </a:pPr>
            <a:r>
              <a:rPr lang="en-US" b="1" dirty="0" smtClean="0">
                <a:latin typeface="Caviar Dreams" pitchFamily="34" charset="0"/>
              </a:rPr>
              <a:t>                    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Presented by</a:t>
            </a:r>
          </a:p>
          <a:p>
            <a:pPr algn="ctr">
              <a:defRPr/>
            </a:pPr>
            <a:r>
              <a:rPr lang="en-US" dirty="0" smtClean="0"/>
              <a:t>                                                                           </a:t>
            </a:r>
            <a:r>
              <a:rPr lang="en-US" dirty="0" err="1" smtClean="0"/>
              <a:t>N.Yuvapriya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.,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MCA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Dept.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of.CS&amp;IT</a:t>
            </a:r>
          </a:p>
          <a:p>
            <a:endParaRPr lang="en-US" b="1" dirty="0" smtClean="0">
              <a:latin typeface="Caviar Dreams" pitchFamily="34" charset="0"/>
            </a:endParaRPr>
          </a:p>
          <a:p>
            <a:endParaRPr lang="en-US" b="1" dirty="0" smtClean="0">
              <a:latin typeface="Caviar Dreams" pitchFamily="34" charset="0"/>
            </a:endParaRPr>
          </a:p>
          <a:p>
            <a:endParaRPr lang="en-US" b="1" dirty="0" smtClean="0">
              <a:latin typeface="Caviar Dreams" pitchFamily="34" charset="0"/>
            </a:endParaRPr>
          </a:p>
          <a:p>
            <a:endParaRPr lang="en-US" b="1" dirty="0" smtClean="0">
              <a:latin typeface="Caviar Dreams" pitchFamily="34" charset="0"/>
            </a:endParaRPr>
          </a:p>
          <a:p>
            <a:r>
              <a:rPr lang="en-US" b="1" dirty="0" smtClean="0">
                <a:latin typeface="Caviar Dreams" pitchFamily="34" charset="0"/>
              </a:rPr>
              <a:t>                                                     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84022"/>
            <a:ext cx="5534151" cy="958978"/>
          </a:xfrm>
        </p:spPr>
        <p:txBody>
          <a:bodyPr/>
          <a:lstStyle/>
          <a:p>
            <a:r>
              <a:rPr lang="en-IN" dirty="0" smtClean="0"/>
              <a:t>Learning</a:t>
            </a:r>
            <a:r>
              <a:rPr lang="en-IN" spc="-75" dirty="0" smtClean="0"/>
              <a:t> </a:t>
            </a:r>
            <a:r>
              <a:rPr lang="en-IN" spc="-5" dirty="0" smtClean="0"/>
              <a:t>Objectives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510" y="1510539"/>
            <a:ext cx="8040979" cy="2451862"/>
          </a:xfrm>
        </p:spPr>
        <p:txBody>
          <a:bodyPr/>
          <a:lstStyle/>
          <a:p>
            <a:r>
              <a:rPr lang="en-IN" spc="-10" dirty="0" smtClean="0"/>
              <a:t>List </a:t>
            </a:r>
            <a:r>
              <a:rPr lang="en-IN" spc="-15" dirty="0" smtClean="0"/>
              <a:t>several </a:t>
            </a:r>
            <a:r>
              <a:rPr lang="en-IN" spc="-25" dirty="0" smtClean="0"/>
              <a:t>ways </a:t>
            </a:r>
            <a:r>
              <a:rPr lang="en-IN" spc="-15" dirty="0" smtClean="0"/>
              <a:t>to communicate over </a:t>
            </a:r>
            <a:r>
              <a:rPr lang="en-IN" dirty="0" smtClean="0"/>
              <a:t>the </a:t>
            </a:r>
            <a:r>
              <a:rPr lang="en-IN" spc="-10" dirty="0" smtClean="0"/>
              <a:t>Internet, </a:t>
            </a:r>
            <a:r>
              <a:rPr lang="en-IN" dirty="0" smtClean="0"/>
              <a:t>in  addition </a:t>
            </a:r>
            <a:r>
              <a:rPr lang="en-IN" spc="-15" dirty="0" smtClean="0"/>
              <a:t>to</a:t>
            </a:r>
            <a:r>
              <a:rPr lang="en-IN" spc="-140" dirty="0" smtClean="0"/>
              <a:t> </a:t>
            </a:r>
            <a:r>
              <a:rPr lang="en-IN" dirty="0" smtClean="0"/>
              <a:t>e-mail.</a:t>
            </a: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tabLst>
                <a:tab pos="470534" algn="l"/>
              </a:tabLst>
            </a:pPr>
            <a:r>
              <a:rPr lang="en-IN" spc="-10" dirty="0" smtClean="0"/>
              <a:t>List </a:t>
            </a:r>
            <a:r>
              <a:rPr lang="en-IN" spc="-15" dirty="0" smtClean="0"/>
              <a:t>several </a:t>
            </a:r>
            <a:r>
              <a:rPr lang="en-IN" spc="-10" dirty="0" smtClean="0"/>
              <a:t>useful </a:t>
            </a:r>
            <a:r>
              <a:rPr lang="en-IN" dirty="0" smtClean="0"/>
              <a:t>activities </a:t>
            </a:r>
            <a:r>
              <a:rPr lang="en-IN" spc="-10" dirty="0" smtClean="0"/>
              <a:t>that can </a:t>
            </a:r>
            <a:r>
              <a:rPr lang="en-IN" spc="-5" dirty="0" smtClean="0"/>
              <a:t>be </a:t>
            </a:r>
            <a:r>
              <a:rPr lang="en-IN" spc="-10" dirty="0" smtClean="0"/>
              <a:t>performed </a:t>
            </a:r>
            <a:r>
              <a:rPr lang="en-IN" dirty="0" smtClean="0"/>
              <a:t>via</a:t>
            </a:r>
            <a:r>
              <a:rPr lang="en-IN" spc="-5" dirty="0" smtClean="0"/>
              <a:t> </a:t>
            </a:r>
            <a:r>
              <a:rPr lang="en-IN" dirty="0" err="1" smtClean="0"/>
              <a:t>the</a:t>
            </a:r>
            <a:r>
              <a:rPr lang="en-IN" spc="-25" dirty="0" err="1" smtClean="0"/>
              <a:t>Web</a:t>
            </a:r>
            <a:r>
              <a:rPr lang="en-IN" spc="-25" dirty="0" smtClean="0"/>
              <a:t>.</a:t>
            </a: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tabLst>
                <a:tab pos="470534" algn="l"/>
              </a:tabLst>
            </a:pPr>
            <a:r>
              <a:rPr lang="en-IN" spc="-5" dirty="0" smtClean="0"/>
              <a:t>Discuss </a:t>
            </a:r>
            <a:r>
              <a:rPr lang="en-IN" spc="-10" dirty="0" smtClean="0"/>
              <a:t>censorship </a:t>
            </a:r>
            <a:r>
              <a:rPr lang="en-IN" dirty="0" smtClean="0"/>
              <a:t>and </a:t>
            </a:r>
            <a:r>
              <a:rPr lang="en-IN" spc="-10" dirty="0" smtClean="0"/>
              <a:t>privacy </a:t>
            </a:r>
            <a:r>
              <a:rPr lang="en-IN" dirty="0" smtClean="0"/>
              <a:t>and </a:t>
            </a:r>
            <a:r>
              <a:rPr lang="en-IN" spc="-10" dirty="0" smtClean="0"/>
              <a:t>how </a:t>
            </a:r>
            <a:r>
              <a:rPr lang="en-IN" spc="-5" dirty="0" smtClean="0"/>
              <a:t>they </a:t>
            </a:r>
            <a:r>
              <a:rPr lang="en-IN" spc="-15" dirty="0" smtClean="0"/>
              <a:t>are related</a:t>
            </a:r>
            <a:r>
              <a:rPr lang="en-IN" spc="10" dirty="0" smtClean="0"/>
              <a:t> </a:t>
            </a:r>
            <a:r>
              <a:rPr lang="en-IN" spc="-15" dirty="0" smtClean="0"/>
              <a:t>to</a:t>
            </a:r>
            <a:endParaRPr lang="en-IN" dirty="0" smtClean="0"/>
          </a:p>
          <a:p>
            <a:pPr marL="469900">
              <a:lnSpc>
                <a:spcPct val="100000"/>
              </a:lnSpc>
            </a:pPr>
            <a:r>
              <a:rPr lang="en-IN" spc="-10" dirty="0" smtClean="0"/>
              <a:t>Internet</a:t>
            </a:r>
            <a:r>
              <a:rPr lang="en-IN" spc="-110" dirty="0" smtClean="0"/>
              <a:t> </a:t>
            </a:r>
            <a:r>
              <a:rPr lang="en-IN" spc="-5" dirty="0" smtClean="0"/>
              <a:t>use.</a:t>
            </a:r>
            <a:endParaRPr lang="en-IN" dirty="0" smtClean="0"/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tabLst>
                <a:tab pos="470534" algn="l"/>
              </a:tabLst>
            </a:pPr>
            <a:endParaRPr lang="en-IN" spc="-25" dirty="0" smtClean="0"/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tabLst>
                <a:tab pos="470534" algn="l"/>
              </a:tabLst>
            </a:pP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dirty="0"/>
              <a:t>Overview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47114"/>
            <a:ext cx="6602730" cy="3028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This chapter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covers: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evolution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Internet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community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20" dirty="0">
                <a:latin typeface="Calibri"/>
                <a:cs typeface="Calibri"/>
              </a:rPr>
              <a:t>Different </a:t>
            </a:r>
            <a:r>
              <a:rPr sz="2400" spc="-5" dirty="0">
                <a:latin typeface="Calibri"/>
                <a:cs typeface="Calibri"/>
              </a:rPr>
              <a:t>options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10" dirty="0">
                <a:latin typeface="Calibri"/>
                <a:cs typeface="Calibri"/>
              </a:rPr>
              <a:t>connecting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Internet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searching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Common applications </a:t>
            </a:r>
            <a:r>
              <a:rPr sz="2400" spc="-10" dirty="0">
                <a:latin typeface="Calibri"/>
                <a:cs typeface="Calibri"/>
              </a:rPr>
              <a:t>available </a:t>
            </a:r>
            <a:r>
              <a:rPr sz="2400" dirty="0">
                <a:latin typeface="Calibri"/>
                <a:cs typeface="Calibri"/>
              </a:rPr>
              <a:t>via the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Societal </a:t>
            </a:r>
            <a:r>
              <a:rPr sz="2400" dirty="0">
                <a:latin typeface="Calibri"/>
                <a:cs typeface="Calibri"/>
              </a:rPr>
              <a:t>issues </a:t>
            </a:r>
            <a:r>
              <a:rPr sz="2400" spc="-10" dirty="0">
                <a:latin typeface="Calibri"/>
                <a:cs typeface="Calibri"/>
              </a:rPr>
              <a:t>that </a:t>
            </a:r>
            <a:r>
              <a:rPr sz="2400" dirty="0">
                <a:latin typeface="Calibri"/>
                <a:cs typeface="Calibri"/>
              </a:rPr>
              <a:t>apply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Internet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use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dirty="0"/>
              <a:t>Evolution of the</a:t>
            </a:r>
            <a:r>
              <a:rPr spc="-95" dirty="0"/>
              <a:t> </a:t>
            </a:r>
            <a:r>
              <a:rPr spc="-5" dirty="0"/>
              <a:t>Internet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47114"/>
            <a:ext cx="7915275" cy="4857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5" dirty="0">
                <a:latin typeface="Calibri"/>
                <a:cs typeface="Calibri"/>
              </a:rPr>
              <a:t>Largest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most </a:t>
            </a:r>
            <a:r>
              <a:rPr sz="2400" spc="-5" dirty="0">
                <a:latin typeface="Calibri"/>
                <a:cs typeface="Calibri"/>
              </a:rPr>
              <a:t>well-known </a:t>
            </a:r>
            <a:r>
              <a:rPr sz="2400" spc="-10" dirty="0">
                <a:latin typeface="Calibri"/>
                <a:cs typeface="Calibri"/>
              </a:rPr>
              <a:t>computer network,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linking</a:t>
            </a:r>
            <a:endParaRPr sz="24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millions of </a:t>
            </a:r>
            <a:r>
              <a:rPr sz="2400" spc="-15" dirty="0">
                <a:latin typeface="Calibri"/>
                <a:cs typeface="Calibri"/>
              </a:rPr>
              <a:t>computers </a:t>
            </a:r>
            <a:r>
              <a:rPr sz="2400" dirty="0">
                <a:latin typeface="Calibri"/>
                <a:cs typeface="Calibri"/>
              </a:rPr>
              <a:t>all </a:t>
            </a:r>
            <a:r>
              <a:rPr sz="2400" spc="-15" dirty="0">
                <a:latin typeface="Calibri"/>
                <a:cs typeface="Calibri"/>
              </a:rPr>
              <a:t>over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world</a:t>
            </a:r>
            <a:endParaRPr sz="2400">
              <a:latin typeface="Calibri"/>
              <a:cs typeface="Calibri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Internet </a:t>
            </a:r>
            <a:r>
              <a:rPr sz="2400" spc="-5" dirty="0">
                <a:latin typeface="Calibri"/>
                <a:cs typeface="Calibri"/>
              </a:rPr>
              <a:t>has </a:t>
            </a:r>
            <a:r>
              <a:rPr sz="2400" dirty="0">
                <a:latin typeface="Calibri"/>
                <a:cs typeface="Calibri"/>
              </a:rPr>
              <a:t>actually </a:t>
            </a:r>
            <a:r>
              <a:rPr sz="2400" spc="-15" dirty="0">
                <a:latin typeface="Calibri"/>
                <a:cs typeface="Calibri"/>
              </a:rPr>
              <a:t>operated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5" dirty="0">
                <a:latin typeface="Calibri"/>
                <a:cs typeface="Calibri"/>
              </a:rPr>
              <a:t>one </a:t>
            </a:r>
            <a:r>
              <a:rPr sz="2400" spc="-20" dirty="0">
                <a:latin typeface="Calibri"/>
                <a:cs typeface="Calibri"/>
              </a:rPr>
              <a:t>form </a:t>
            </a:r>
            <a:r>
              <a:rPr sz="2400" spc="-5" dirty="0">
                <a:latin typeface="Calibri"/>
                <a:cs typeface="Calibri"/>
              </a:rPr>
              <a:t>or </a:t>
            </a:r>
            <a:r>
              <a:rPr sz="2400" dirty="0">
                <a:latin typeface="Calibri"/>
                <a:cs typeface="Calibri"/>
              </a:rPr>
              <a:t>another 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15" dirty="0">
                <a:latin typeface="Calibri"/>
                <a:cs typeface="Calibri"/>
              </a:rPr>
              <a:t>several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decades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235" algn="l"/>
              </a:tabLst>
            </a:pPr>
            <a:r>
              <a:rPr sz="2400" spc="-30" dirty="0">
                <a:latin typeface="Calibri"/>
                <a:cs typeface="Calibri"/>
              </a:rPr>
              <a:t>ARPANET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predecessor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Internet</a:t>
            </a:r>
            <a:endParaRPr sz="2400">
              <a:latin typeface="Calibri"/>
              <a:cs typeface="Calibri"/>
            </a:endParaRPr>
          </a:p>
          <a:p>
            <a:pPr marL="1155700" marR="95885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15" dirty="0">
                <a:latin typeface="Calibri"/>
                <a:cs typeface="Calibri"/>
              </a:rPr>
              <a:t>Created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5" dirty="0">
                <a:latin typeface="Calibri"/>
                <a:cs typeface="Calibri"/>
              </a:rPr>
              <a:t>1969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named </a:t>
            </a:r>
            <a:r>
              <a:rPr sz="2400" spc="-10" dirty="0">
                <a:latin typeface="Calibri"/>
                <a:cs typeface="Calibri"/>
              </a:rPr>
              <a:t>after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Advanced  </a:t>
            </a:r>
            <a:r>
              <a:rPr sz="2400" spc="-10" dirty="0">
                <a:latin typeface="Calibri"/>
                <a:cs typeface="Calibri"/>
              </a:rPr>
              <a:t>Research Projects </a:t>
            </a:r>
            <a:r>
              <a:rPr sz="2400" spc="-5" dirty="0">
                <a:latin typeface="Calibri"/>
                <a:cs typeface="Calibri"/>
              </a:rPr>
              <a:t>Agency </a:t>
            </a:r>
            <a:r>
              <a:rPr sz="2400" spc="-30" dirty="0">
                <a:latin typeface="Calibri"/>
                <a:cs typeface="Calibri"/>
              </a:rPr>
              <a:t>(ARPA), </a:t>
            </a:r>
            <a:r>
              <a:rPr sz="2400" dirty="0">
                <a:latin typeface="Calibri"/>
                <a:cs typeface="Calibri"/>
              </a:rPr>
              <a:t>which </a:t>
            </a:r>
            <a:r>
              <a:rPr sz="2400" spc="-10" dirty="0">
                <a:latin typeface="Calibri"/>
                <a:cs typeface="Calibri"/>
              </a:rPr>
              <a:t>sponsored </a:t>
            </a:r>
            <a:r>
              <a:rPr sz="2400" dirty="0">
                <a:latin typeface="Calibri"/>
                <a:cs typeface="Calibri"/>
              </a:rPr>
              <a:t>its  </a:t>
            </a:r>
            <a:r>
              <a:rPr sz="2400" spc="-10" dirty="0">
                <a:latin typeface="Calibri"/>
                <a:cs typeface="Calibri"/>
              </a:rPr>
              <a:t>development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Initially </a:t>
            </a:r>
            <a:r>
              <a:rPr sz="2400" spc="-10" dirty="0">
                <a:latin typeface="Calibri"/>
                <a:cs typeface="Calibri"/>
              </a:rPr>
              <a:t>connected </a:t>
            </a:r>
            <a:r>
              <a:rPr sz="2400" spc="-15" dirty="0">
                <a:latin typeface="Calibri"/>
                <a:cs typeface="Calibri"/>
              </a:rPr>
              <a:t>four supercomputers;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eventually</a:t>
            </a:r>
            <a:endParaRPr sz="24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evolved </a:t>
            </a:r>
            <a:r>
              <a:rPr sz="2400" spc="-15" dirty="0">
                <a:latin typeface="Calibri"/>
                <a:cs typeface="Calibri"/>
              </a:rPr>
              <a:t>into </a:t>
            </a:r>
            <a:r>
              <a:rPr sz="2400" spc="-25" dirty="0">
                <a:latin typeface="Calibri"/>
                <a:cs typeface="Calibri"/>
              </a:rPr>
              <a:t>today’s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dirty="0"/>
              <a:t>Evolution of the</a:t>
            </a:r>
            <a:r>
              <a:rPr spc="-95" dirty="0"/>
              <a:t> </a:t>
            </a:r>
            <a:r>
              <a:rPr spc="-5" dirty="0"/>
              <a:t>Internet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47114"/>
            <a:ext cx="8016875" cy="4491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25" dirty="0">
                <a:latin typeface="Calibri"/>
                <a:cs typeface="Calibri"/>
              </a:rPr>
              <a:t>World </a:t>
            </a:r>
            <a:r>
              <a:rPr sz="2400" dirty="0">
                <a:latin typeface="Calibri"/>
                <a:cs typeface="Calibri"/>
              </a:rPr>
              <a:t>Wide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Web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collection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35" dirty="0">
                <a:latin typeface="Calibri"/>
                <a:cs typeface="Calibri"/>
              </a:rPr>
              <a:t>Web </a:t>
            </a:r>
            <a:r>
              <a:rPr sz="2400" spc="-10" dirty="0">
                <a:latin typeface="Calibri"/>
                <a:cs typeface="Calibri"/>
              </a:rPr>
              <a:t>pages available through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Proposed by </a:t>
            </a:r>
            <a:r>
              <a:rPr sz="2400" spc="-5" dirty="0">
                <a:latin typeface="Calibri"/>
                <a:cs typeface="Calibri"/>
              </a:rPr>
              <a:t>Tim Berners-Lee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1989</a:t>
            </a:r>
            <a:endParaRPr sz="2400">
              <a:latin typeface="Calibri"/>
              <a:cs typeface="Calibri"/>
            </a:endParaRPr>
          </a:p>
          <a:p>
            <a:pPr marL="756285" marR="27749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Originally only </a:t>
            </a:r>
            <a:r>
              <a:rPr sz="2400" spc="-10" dirty="0">
                <a:latin typeface="Calibri"/>
                <a:cs typeface="Calibri"/>
              </a:rPr>
              <a:t>text-based </a:t>
            </a:r>
            <a:r>
              <a:rPr sz="2400" spc="-15" dirty="0">
                <a:latin typeface="Calibri"/>
                <a:cs typeface="Calibri"/>
              </a:rPr>
              <a:t>content; </a:t>
            </a:r>
            <a:r>
              <a:rPr sz="2400" spc="-5" dirty="0">
                <a:latin typeface="Calibri"/>
                <a:cs typeface="Calibri"/>
              </a:rPr>
              <a:t>release of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Mosaic  </a:t>
            </a:r>
            <a:r>
              <a:rPr sz="2400" spc="-15" dirty="0">
                <a:latin typeface="Calibri"/>
                <a:cs typeface="Calibri"/>
              </a:rPr>
              <a:t>browser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5" dirty="0">
                <a:latin typeface="Calibri"/>
                <a:cs typeface="Calibri"/>
              </a:rPr>
              <a:t>1993 </a:t>
            </a:r>
            <a:r>
              <a:rPr sz="2400" dirty="0">
                <a:latin typeface="Calibri"/>
                <a:cs typeface="Calibri"/>
              </a:rPr>
              <a:t>led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graphical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content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30" dirty="0">
                <a:latin typeface="Calibri"/>
                <a:cs typeface="Calibri"/>
              </a:rPr>
              <a:t>Web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2.0</a:t>
            </a:r>
            <a:endParaRPr sz="2400">
              <a:latin typeface="Calibri"/>
              <a:cs typeface="Calibri"/>
            </a:endParaRPr>
          </a:p>
          <a:p>
            <a:pPr marL="1155700" marR="169545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dirty="0">
                <a:latin typeface="Calibri"/>
                <a:cs typeface="Calibri"/>
              </a:rPr>
              <a:t>Wide </a:t>
            </a:r>
            <a:r>
              <a:rPr sz="2400" spc="-10" dirty="0">
                <a:latin typeface="Calibri"/>
                <a:cs typeface="Calibri"/>
              </a:rPr>
              <a:t>variety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5" dirty="0">
                <a:latin typeface="Calibri"/>
                <a:cs typeface="Calibri"/>
              </a:rPr>
              <a:t>content </a:t>
            </a:r>
            <a:r>
              <a:rPr sz="2400" spc="-10" dirty="0">
                <a:latin typeface="Calibri"/>
                <a:cs typeface="Calibri"/>
              </a:rPr>
              <a:t>available </a:t>
            </a:r>
            <a:r>
              <a:rPr sz="2400" dirty="0">
                <a:latin typeface="Calibri"/>
                <a:cs typeface="Calibri"/>
              </a:rPr>
              <a:t>via </a:t>
            </a:r>
            <a:r>
              <a:rPr sz="2400" spc="-35" dirty="0">
                <a:latin typeface="Calibri"/>
                <a:cs typeface="Calibri"/>
              </a:rPr>
              <a:t>Web </a:t>
            </a:r>
            <a:r>
              <a:rPr sz="2400" spc="-10" dirty="0">
                <a:latin typeface="Calibri"/>
                <a:cs typeface="Calibri"/>
              </a:rPr>
              <a:t>pages </a:t>
            </a:r>
            <a:r>
              <a:rPr sz="2400" spc="-20" dirty="0">
                <a:latin typeface="Calibri"/>
                <a:cs typeface="Calibri"/>
              </a:rPr>
              <a:t>today  </a:t>
            </a:r>
            <a:r>
              <a:rPr sz="2400" spc="-5" dirty="0">
                <a:latin typeface="Calibri"/>
                <a:cs typeface="Calibri"/>
              </a:rPr>
              <a:t>such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5" dirty="0">
                <a:latin typeface="Calibri"/>
                <a:cs typeface="Calibri"/>
              </a:rPr>
              <a:t>social networking, </a:t>
            </a:r>
            <a:r>
              <a:rPr sz="2400" spc="-15" dirty="0">
                <a:latin typeface="Calibri"/>
                <a:cs typeface="Calibri"/>
              </a:rPr>
              <a:t>RSS, </a:t>
            </a:r>
            <a:r>
              <a:rPr sz="2400" spc="-10" dirty="0">
                <a:latin typeface="Calibri"/>
                <a:cs typeface="Calibri"/>
              </a:rPr>
              <a:t>podcasts, </a:t>
            </a:r>
            <a:r>
              <a:rPr sz="2400" spc="-5" dirty="0">
                <a:latin typeface="Calibri"/>
                <a:cs typeface="Calibri"/>
              </a:rPr>
              <a:t>blogs </a:t>
            </a:r>
            <a:r>
              <a:rPr sz="2400" dirty="0">
                <a:latin typeface="Calibri"/>
                <a:cs typeface="Calibri"/>
              </a:rPr>
              <a:t>and  wikis</a:t>
            </a:r>
            <a:endParaRPr sz="2400">
              <a:latin typeface="Calibri"/>
              <a:cs typeface="Calibri"/>
            </a:endParaRPr>
          </a:p>
          <a:p>
            <a:pPr marL="756285" marR="273050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25" dirty="0">
                <a:latin typeface="Calibri"/>
                <a:cs typeface="Calibri"/>
              </a:rPr>
              <a:t>World </a:t>
            </a:r>
            <a:r>
              <a:rPr sz="2400" dirty="0">
                <a:latin typeface="Calibri"/>
                <a:cs typeface="Calibri"/>
              </a:rPr>
              <a:t>Wide </a:t>
            </a:r>
            <a:r>
              <a:rPr sz="2400" spc="-30" dirty="0">
                <a:latin typeface="Calibri"/>
                <a:cs typeface="Calibri"/>
              </a:rPr>
              <a:t>Web </a:t>
            </a:r>
            <a:r>
              <a:rPr sz="2400" dirty="0">
                <a:latin typeface="Calibri"/>
                <a:cs typeface="Calibri"/>
              </a:rPr>
              <a:t>and the </a:t>
            </a:r>
            <a:r>
              <a:rPr sz="2400" spc="-10" dirty="0">
                <a:latin typeface="Calibri"/>
                <a:cs typeface="Calibri"/>
              </a:rPr>
              <a:t>Internet </a:t>
            </a:r>
            <a:r>
              <a:rPr sz="2400" spc="-15" dirty="0">
                <a:latin typeface="Calibri"/>
                <a:cs typeface="Calibri"/>
              </a:rPr>
              <a:t>are </a:t>
            </a:r>
            <a:r>
              <a:rPr sz="2400" spc="-5" dirty="0">
                <a:latin typeface="Calibri"/>
                <a:cs typeface="Calibri"/>
              </a:rPr>
              <a:t>not owned </a:t>
            </a:r>
            <a:r>
              <a:rPr sz="2400" spc="-10" dirty="0">
                <a:latin typeface="Calibri"/>
                <a:cs typeface="Calibri"/>
              </a:rPr>
              <a:t>by  </a:t>
            </a:r>
            <a:r>
              <a:rPr sz="2400" spc="-20" dirty="0">
                <a:latin typeface="Calibri"/>
                <a:cs typeface="Calibri"/>
              </a:rPr>
              <a:t>any </a:t>
            </a:r>
            <a:r>
              <a:rPr sz="2400" spc="-10" dirty="0">
                <a:latin typeface="Calibri"/>
                <a:cs typeface="Calibri"/>
              </a:rPr>
              <a:t>person, </a:t>
            </a:r>
            <a:r>
              <a:rPr sz="2400" spc="-5" dirty="0">
                <a:latin typeface="Calibri"/>
                <a:cs typeface="Calibri"/>
              </a:rPr>
              <a:t>business, </a:t>
            </a:r>
            <a:r>
              <a:rPr sz="2400" spc="-10" dirty="0">
                <a:latin typeface="Calibri"/>
                <a:cs typeface="Calibri"/>
              </a:rPr>
              <a:t>or</a:t>
            </a:r>
            <a:r>
              <a:rPr sz="2400" spc="-15" dirty="0">
                <a:latin typeface="Calibri"/>
                <a:cs typeface="Calibri"/>
              </a:rPr>
              <a:t> organization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dirty="0"/>
              <a:t>Evolution of the</a:t>
            </a:r>
            <a:r>
              <a:rPr spc="-95" dirty="0"/>
              <a:t> </a:t>
            </a:r>
            <a:r>
              <a:rPr spc="-5" dirty="0"/>
              <a:t>Internet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47621"/>
            <a:ext cx="8043545" cy="3814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6285" marR="187960" indent="-287020">
              <a:lnSpc>
                <a:spcPct val="100000"/>
              </a:lnSpc>
            </a:pPr>
            <a:r>
              <a:rPr sz="2300" dirty="0">
                <a:latin typeface="Arial"/>
                <a:cs typeface="Arial"/>
              </a:rPr>
              <a:t>– </a:t>
            </a:r>
            <a:r>
              <a:rPr sz="2300" dirty="0">
                <a:latin typeface="Calibri"/>
                <a:cs typeface="Calibri"/>
              </a:rPr>
              <a:t>Primary </a:t>
            </a:r>
            <a:r>
              <a:rPr sz="2300" spc="-10" dirty="0">
                <a:latin typeface="Calibri"/>
                <a:cs typeface="Calibri"/>
              </a:rPr>
              <a:t>infrastructure that </a:t>
            </a:r>
            <a:r>
              <a:rPr sz="2300" spc="-15" dirty="0">
                <a:latin typeface="Calibri"/>
                <a:cs typeface="Calibri"/>
              </a:rPr>
              <a:t>makes </a:t>
            </a:r>
            <a:r>
              <a:rPr sz="2300" spc="-5" dirty="0">
                <a:latin typeface="Calibri"/>
                <a:cs typeface="Calibri"/>
              </a:rPr>
              <a:t>up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10" dirty="0">
                <a:latin typeface="Calibri"/>
                <a:cs typeface="Calibri"/>
              </a:rPr>
              <a:t>Internet </a:t>
            </a:r>
            <a:r>
              <a:rPr sz="2300" spc="-5" dirty="0">
                <a:latin typeface="Calibri"/>
                <a:cs typeface="Calibri"/>
              </a:rPr>
              <a:t>backbone  </a:t>
            </a:r>
            <a:r>
              <a:rPr sz="2300" dirty="0">
                <a:latin typeface="Calibri"/>
                <a:cs typeface="Calibri"/>
              </a:rPr>
              <a:t>is </a:t>
            </a:r>
            <a:r>
              <a:rPr sz="2300" spc="-5" dirty="0">
                <a:latin typeface="Calibri"/>
                <a:cs typeface="Calibri"/>
              </a:rPr>
              <a:t>typically owned </a:t>
            </a:r>
            <a:r>
              <a:rPr sz="2300" spc="-10" dirty="0">
                <a:latin typeface="Calibri"/>
                <a:cs typeface="Calibri"/>
              </a:rPr>
              <a:t>by communications</a:t>
            </a:r>
            <a:r>
              <a:rPr sz="2300" spc="6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companies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356235" algn="l"/>
              </a:tabLst>
            </a:pPr>
            <a:r>
              <a:rPr sz="2300" spc="-10" dirty="0">
                <a:latin typeface="Calibri"/>
                <a:cs typeface="Calibri"/>
              </a:rPr>
              <a:t>Internet2</a:t>
            </a:r>
            <a:endParaRPr sz="2300">
              <a:latin typeface="Calibri"/>
              <a:cs typeface="Calibri"/>
            </a:endParaRPr>
          </a:p>
          <a:p>
            <a:pPr marL="756285" marR="522605" lvl="1" indent="-286385">
              <a:lnSpc>
                <a:spcPct val="100000"/>
              </a:lnSpc>
              <a:spcBef>
                <a:spcPts val="55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latin typeface="Calibri"/>
                <a:cs typeface="Calibri"/>
              </a:rPr>
              <a:t>Consortium of </a:t>
            </a:r>
            <a:r>
              <a:rPr sz="2300" spc="-10" dirty="0">
                <a:latin typeface="Calibri"/>
                <a:cs typeface="Calibri"/>
              </a:rPr>
              <a:t>researchers, </a:t>
            </a:r>
            <a:r>
              <a:rPr sz="2300" spc="-15" dirty="0">
                <a:latin typeface="Calibri"/>
                <a:cs typeface="Calibri"/>
              </a:rPr>
              <a:t>educators, </a:t>
            </a:r>
            <a:r>
              <a:rPr sz="2300" dirty="0">
                <a:latin typeface="Calibri"/>
                <a:cs typeface="Calibri"/>
              </a:rPr>
              <a:t>and </a:t>
            </a:r>
            <a:r>
              <a:rPr sz="2300" spc="-5" dirty="0">
                <a:latin typeface="Calibri"/>
                <a:cs typeface="Calibri"/>
              </a:rPr>
              <a:t>technology  leaders </a:t>
            </a:r>
            <a:r>
              <a:rPr sz="2300" spc="-10" dirty="0">
                <a:latin typeface="Calibri"/>
                <a:cs typeface="Calibri"/>
              </a:rPr>
              <a:t>from </a:t>
            </a:r>
            <a:r>
              <a:rPr sz="2300" spc="-25" dirty="0">
                <a:latin typeface="Calibri"/>
                <a:cs typeface="Calibri"/>
              </a:rPr>
              <a:t>industry, </a:t>
            </a:r>
            <a:r>
              <a:rPr sz="2300" spc="-10" dirty="0">
                <a:latin typeface="Calibri"/>
                <a:cs typeface="Calibri"/>
              </a:rPr>
              <a:t>government, </a:t>
            </a:r>
            <a:r>
              <a:rPr sz="2300" dirty="0">
                <a:latin typeface="Calibri"/>
                <a:cs typeface="Calibri"/>
              </a:rPr>
              <a:t>and the </a:t>
            </a:r>
            <a:r>
              <a:rPr sz="2300" spc="-10" dirty="0">
                <a:latin typeface="Calibri"/>
                <a:cs typeface="Calibri"/>
              </a:rPr>
              <a:t>international  </a:t>
            </a:r>
            <a:r>
              <a:rPr sz="2300" spc="-5" dirty="0">
                <a:latin typeface="Calibri"/>
                <a:cs typeface="Calibri"/>
              </a:rPr>
              <a:t>community</a:t>
            </a:r>
            <a:endParaRPr sz="2300">
              <a:latin typeface="Calibri"/>
              <a:cs typeface="Calibri"/>
            </a:endParaRPr>
          </a:p>
          <a:p>
            <a:pPr marL="756285" marR="655955" lvl="1" indent="-286385">
              <a:lnSpc>
                <a:spcPct val="100000"/>
              </a:lnSpc>
              <a:spcBef>
                <a:spcPts val="555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10" dirty="0">
                <a:latin typeface="Calibri"/>
                <a:cs typeface="Calibri"/>
              </a:rPr>
              <a:t>Dedicated </a:t>
            </a:r>
            <a:r>
              <a:rPr sz="2300" spc="-2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development of </a:t>
            </a:r>
            <a:r>
              <a:rPr sz="2300" spc="-10" dirty="0">
                <a:latin typeface="Calibri"/>
                <a:cs typeface="Calibri"/>
              </a:rPr>
              <a:t>revolutionary Internet  </a:t>
            </a:r>
            <a:r>
              <a:rPr sz="2300" spc="-5" dirty="0">
                <a:latin typeface="Calibri"/>
                <a:cs typeface="Calibri"/>
              </a:rPr>
              <a:t>technologies</a:t>
            </a:r>
            <a:endParaRPr sz="2300">
              <a:latin typeface="Calibri"/>
              <a:cs typeface="Calibri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55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10" dirty="0">
                <a:latin typeface="Calibri"/>
                <a:cs typeface="Calibri"/>
              </a:rPr>
              <a:t>Research </a:t>
            </a:r>
            <a:r>
              <a:rPr sz="2300" dirty="0">
                <a:latin typeface="Calibri"/>
                <a:cs typeface="Calibri"/>
              </a:rPr>
              <a:t>and </a:t>
            </a:r>
            <a:r>
              <a:rPr sz="2300" spc="-5" dirty="0">
                <a:latin typeface="Calibri"/>
                <a:cs typeface="Calibri"/>
              </a:rPr>
              <a:t>development </a:t>
            </a:r>
            <a:r>
              <a:rPr sz="2300" spc="-10" dirty="0">
                <a:latin typeface="Calibri"/>
                <a:cs typeface="Calibri"/>
              </a:rPr>
              <a:t>tool, </a:t>
            </a:r>
            <a:r>
              <a:rPr sz="2300" dirty="0">
                <a:latin typeface="Calibri"/>
                <a:cs typeface="Calibri"/>
              </a:rPr>
              <a:t>much </a:t>
            </a:r>
            <a:r>
              <a:rPr sz="2300" spc="-5" dirty="0">
                <a:latin typeface="Calibri"/>
                <a:cs typeface="Calibri"/>
              </a:rPr>
              <a:t>of which </a:t>
            </a:r>
            <a:r>
              <a:rPr sz="2300" dirty="0">
                <a:latin typeface="Calibri"/>
                <a:cs typeface="Calibri"/>
              </a:rPr>
              <a:t>is </a:t>
            </a:r>
            <a:r>
              <a:rPr sz="2300" spc="-10" dirty="0">
                <a:latin typeface="Calibri"/>
                <a:cs typeface="Calibri"/>
              </a:rPr>
              <a:t>focused </a:t>
            </a:r>
            <a:r>
              <a:rPr sz="2300" spc="-5" dirty="0">
                <a:latin typeface="Calibri"/>
                <a:cs typeface="Calibri"/>
              </a:rPr>
              <a:t>on  </a:t>
            </a:r>
            <a:r>
              <a:rPr sz="2300" dirty="0">
                <a:latin typeface="Calibri"/>
                <a:cs typeface="Calibri"/>
              </a:rPr>
              <a:t>speed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dirty="0"/>
              <a:t>Evolution of the</a:t>
            </a:r>
            <a:r>
              <a:rPr spc="-95" dirty="0"/>
              <a:t> </a:t>
            </a:r>
            <a:r>
              <a:rPr spc="-5" dirty="0"/>
              <a:t>Internet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7114"/>
            <a:ext cx="4465320" cy="438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Internet </a:t>
            </a:r>
            <a:r>
              <a:rPr sz="2400" spc="-5" dirty="0">
                <a:latin typeface="Calibri"/>
                <a:cs typeface="Calibri"/>
              </a:rPr>
              <a:t>Community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Today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Users</a:t>
            </a:r>
            <a:endParaRPr sz="2400">
              <a:latin typeface="Calibri"/>
              <a:cs typeface="Calibri"/>
            </a:endParaRPr>
          </a:p>
          <a:p>
            <a:pPr marL="1155700" marR="868680" lvl="2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10" dirty="0">
                <a:latin typeface="Calibri"/>
                <a:cs typeface="Calibri"/>
              </a:rPr>
              <a:t>People </a:t>
            </a:r>
            <a:r>
              <a:rPr sz="2400" dirty="0">
                <a:latin typeface="Calibri"/>
                <a:cs typeface="Calibri"/>
              </a:rPr>
              <a:t>who </a:t>
            </a:r>
            <a:r>
              <a:rPr sz="2400" spc="-5" dirty="0">
                <a:latin typeface="Calibri"/>
                <a:cs typeface="Calibri"/>
              </a:rPr>
              <a:t>use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  </a:t>
            </a: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  <a:p>
            <a:pPr marL="756285" marR="514350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Internet </a:t>
            </a:r>
            <a:r>
              <a:rPr sz="2400" dirty="0">
                <a:latin typeface="Calibri"/>
                <a:cs typeface="Calibri"/>
              </a:rPr>
              <a:t>Service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Providers  (ISPs)</a:t>
            </a:r>
            <a:endParaRPr sz="2400">
              <a:latin typeface="Calibri"/>
              <a:cs typeface="Calibri"/>
            </a:endParaRPr>
          </a:p>
          <a:p>
            <a:pPr marL="1155700" marR="41910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10" dirty="0">
                <a:latin typeface="Calibri"/>
                <a:cs typeface="Calibri"/>
              </a:rPr>
              <a:t>Provide </a:t>
            </a:r>
            <a:r>
              <a:rPr sz="2400" dirty="0">
                <a:latin typeface="Calibri"/>
                <a:cs typeface="Calibri"/>
              </a:rPr>
              <a:t>access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the  Internet, </a:t>
            </a:r>
            <a:r>
              <a:rPr sz="2400" spc="-5" dirty="0">
                <a:latin typeface="Calibri"/>
                <a:cs typeface="Calibri"/>
              </a:rPr>
              <a:t>typically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fee</a:t>
            </a:r>
            <a:endParaRPr sz="2400">
              <a:latin typeface="Calibri"/>
              <a:cs typeface="Calibri"/>
            </a:endParaRPr>
          </a:p>
          <a:p>
            <a:pPr marL="1155700" marR="5080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dirty="0">
                <a:latin typeface="Calibri"/>
                <a:cs typeface="Calibri"/>
              </a:rPr>
              <a:t>Include </a:t>
            </a:r>
            <a:r>
              <a:rPr sz="2400" spc="-10" dirty="0">
                <a:latin typeface="Calibri"/>
                <a:cs typeface="Calibri"/>
              </a:rPr>
              <a:t>most  communication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media  </a:t>
            </a:r>
            <a:r>
              <a:rPr sz="2400" spc="-10" dirty="0">
                <a:latin typeface="Calibri"/>
                <a:cs typeface="Calibri"/>
              </a:rPr>
              <a:t>companies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07075" y="1726564"/>
            <a:ext cx="2632582" cy="2103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97550" y="3933063"/>
            <a:ext cx="1358265" cy="137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7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dirty="0"/>
              <a:t>Evolution of the</a:t>
            </a:r>
            <a:r>
              <a:rPr spc="-95" dirty="0"/>
              <a:t> </a:t>
            </a:r>
            <a:r>
              <a:rPr spc="-5" dirty="0"/>
              <a:t>Internet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ts val="1305"/>
              </a:lnSpc>
            </a:pPr>
            <a:fld id="{81D60167-4931-47E6-BA6A-407CBD079E47}" type="slidenum">
              <a:rPr dirty="0"/>
              <a:pPr marL="111760">
                <a:lnSpc>
                  <a:spcPts val="1305"/>
                </a:lnSpc>
              </a:pPr>
              <a:t>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510538"/>
            <a:ext cx="7401559" cy="4528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Font typeface="Arial"/>
              <a:buChar char="–"/>
              <a:tabLst>
                <a:tab pos="299720" algn="l"/>
              </a:tabLst>
            </a:pPr>
            <a:r>
              <a:rPr sz="2400" spc="-10" dirty="0">
                <a:latin typeface="Calibri"/>
                <a:cs typeface="Calibri"/>
              </a:rPr>
              <a:t>Internet </a:t>
            </a:r>
            <a:r>
              <a:rPr sz="2400" spc="-15" dirty="0">
                <a:latin typeface="Calibri"/>
                <a:cs typeface="Calibri"/>
              </a:rPr>
              <a:t>Content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Providers</a:t>
            </a:r>
            <a:endParaRPr sz="2400">
              <a:latin typeface="Calibri"/>
              <a:cs typeface="Calibri"/>
            </a:endParaRPr>
          </a:p>
          <a:p>
            <a:pPr marL="697865" lvl="1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15" dirty="0">
                <a:latin typeface="Calibri"/>
                <a:cs typeface="Calibri"/>
              </a:rPr>
              <a:t>Persons </a:t>
            </a:r>
            <a:r>
              <a:rPr sz="2400" spc="-5" dirty="0">
                <a:latin typeface="Calibri"/>
                <a:cs typeface="Calibri"/>
              </a:rPr>
              <a:t>or </a:t>
            </a:r>
            <a:r>
              <a:rPr sz="2400" spc="-15" dirty="0">
                <a:latin typeface="Calibri"/>
                <a:cs typeface="Calibri"/>
              </a:rPr>
              <a:t>organizations </a:t>
            </a:r>
            <a:r>
              <a:rPr sz="2400" spc="-10" dirty="0">
                <a:latin typeface="Calibri"/>
                <a:cs typeface="Calibri"/>
              </a:rPr>
              <a:t>that provide Internet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content</a:t>
            </a:r>
            <a:endParaRPr sz="2400">
              <a:latin typeface="Calibri"/>
              <a:cs typeface="Calibri"/>
            </a:endParaRPr>
          </a:p>
          <a:p>
            <a:pPr marL="1155065" lvl="2" indent="-228600">
              <a:lnSpc>
                <a:spcPts val="2735"/>
              </a:lnSpc>
              <a:spcBef>
                <a:spcPts val="290"/>
              </a:spcBef>
              <a:buFont typeface="Arial"/>
              <a:buChar char="–"/>
              <a:tabLst>
                <a:tab pos="1155700" algn="l"/>
              </a:tabLst>
            </a:pPr>
            <a:r>
              <a:rPr sz="2400" dirty="0">
                <a:latin typeface="Calibri"/>
                <a:cs typeface="Calibri"/>
              </a:rPr>
              <a:t>Businesses, </a:t>
            </a:r>
            <a:r>
              <a:rPr sz="2400" spc="-10" dirty="0">
                <a:latin typeface="Calibri"/>
                <a:cs typeface="Calibri"/>
              </a:rPr>
              <a:t>non-profit </a:t>
            </a:r>
            <a:r>
              <a:rPr sz="2400" spc="-15" dirty="0">
                <a:latin typeface="Calibri"/>
                <a:cs typeface="Calibri"/>
              </a:rPr>
              <a:t>organizations,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educational</a:t>
            </a:r>
            <a:endParaRPr sz="2400">
              <a:latin typeface="Calibri"/>
              <a:cs typeface="Calibri"/>
            </a:endParaRPr>
          </a:p>
          <a:p>
            <a:pPr marL="1155065">
              <a:lnSpc>
                <a:spcPts val="2735"/>
              </a:lnSpc>
            </a:pPr>
            <a:r>
              <a:rPr sz="2400" spc="-5" dirty="0">
                <a:latin typeface="Calibri"/>
                <a:cs typeface="Calibri"/>
              </a:rPr>
              <a:t>institutions,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individuals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299720" algn="l"/>
              </a:tabLst>
            </a:pPr>
            <a:r>
              <a:rPr sz="2400" spc="-5" dirty="0">
                <a:latin typeface="Calibri"/>
                <a:cs typeface="Calibri"/>
              </a:rPr>
              <a:t>Application </a:t>
            </a:r>
            <a:r>
              <a:rPr sz="2400" dirty="0">
                <a:latin typeface="Calibri"/>
                <a:cs typeface="Calibri"/>
              </a:rPr>
              <a:t>Service </a:t>
            </a:r>
            <a:r>
              <a:rPr sz="2400" spc="-15" dirty="0">
                <a:latin typeface="Calibri"/>
                <a:cs typeface="Calibri"/>
              </a:rPr>
              <a:t>Providers </a:t>
            </a:r>
            <a:r>
              <a:rPr sz="2400" spc="-10" dirty="0">
                <a:latin typeface="Calibri"/>
                <a:cs typeface="Calibri"/>
              </a:rPr>
              <a:t>(ASPs)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30" dirty="0">
                <a:latin typeface="Calibri"/>
                <a:cs typeface="Calibri"/>
              </a:rPr>
              <a:t>Web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Services</a:t>
            </a:r>
            <a:endParaRPr sz="2400">
              <a:latin typeface="Calibri"/>
              <a:cs typeface="Calibri"/>
            </a:endParaRPr>
          </a:p>
          <a:p>
            <a:pPr marL="697865" marR="422909" lvl="1" indent="-228600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5" dirty="0">
                <a:latin typeface="Calibri"/>
                <a:cs typeface="Calibri"/>
              </a:rPr>
              <a:t>Companies </a:t>
            </a:r>
            <a:r>
              <a:rPr sz="2400" spc="-10" dirty="0">
                <a:latin typeface="Calibri"/>
                <a:cs typeface="Calibri"/>
              </a:rPr>
              <a:t>that </a:t>
            </a:r>
            <a:r>
              <a:rPr sz="2400" spc="-5" dirty="0">
                <a:latin typeface="Calibri"/>
                <a:cs typeface="Calibri"/>
              </a:rPr>
              <a:t>manage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distribute </a:t>
            </a:r>
            <a:r>
              <a:rPr sz="2400" spc="-15" dirty="0">
                <a:latin typeface="Calibri"/>
                <a:cs typeface="Calibri"/>
              </a:rPr>
              <a:t>Web-based  </a:t>
            </a:r>
            <a:r>
              <a:rPr sz="2400" spc="-10" dirty="0">
                <a:latin typeface="Calibri"/>
                <a:cs typeface="Calibri"/>
              </a:rPr>
              <a:t>software </a:t>
            </a:r>
            <a:r>
              <a:rPr sz="2400" dirty="0">
                <a:latin typeface="Calibri"/>
                <a:cs typeface="Calibri"/>
              </a:rPr>
              <a:t>services </a:t>
            </a:r>
            <a:r>
              <a:rPr sz="2400" spc="-15" dirty="0">
                <a:latin typeface="Calibri"/>
                <a:cs typeface="Calibri"/>
              </a:rPr>
              <a:t>over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  <a:p>
            <a:pPr marL="1155065" marR="706120" lvl="2" indent="-228600">
              <a:lnSpc>
                <a:spcPts val="2590"/>
              </a:lnSpc>
              <a:spcBef>
                <a:spcPts val="575"/>
              </a:spcBef>
              <a:buFont typeface="Arial"/>
              <a:buChar char="–"/>
              <a:tabLst>
                <a:tab pos="1155700" algn="l"/>
              </a:tabLst>
            </a:pPr>
            <a:r>
              <a:rPr sz="2400" spc="-5" dirty="0">
                <a:latin typeface="Calibri"/>
                <a:cs typeface="Calibri"/>
              </a:rPr>
              <a:t>Cloud </a:t>
            </a:r>
            <a:r>
              <a:rPr sz="2400" spc="-10" dirty="0">
                <a:latin typeface="Calibri"/>
                <a:cs typeface="Calibri"/>
              </a:rPr>
              <a:t>software, Software </a:t>
            </a:r>
            <a:r>
              <a:rPr sz="2400" dirty="0">
                <a:latin typeface="Calibri"/>
                <a:cs typeface="Calibri"/>
              </a:rPr>
              <a:t>as a Service </a:t>
            </a:r>
            <a:r>
              <a:rPr sz="2400" spc="-5" dirty="0">
                <a:latin typeface="Calibri"/>
                <a:cs typeface="Calibri"/>
              </a:rPr>
              <a:t>(SaaS),  </a:t>
            </a:r>
            <a:r>
              <a:rPr sz="2400" spc="-10" dirty="0">
                <a:latin typeface="Calibri"/>
                <a:cs typeface="Calibri"/>
              </a:rPr>
              <a:t>cloudware</a:t>
            </a:r>
            <a:endParaRPr sz="2400">
              <a:latin typeface="Calibri"/>
              <a:cs typeface="Calibri"/>
            </a:endParaRPr>
          </a:p>
          <a:p>
            <a:pPr marL="1155065" lvl="2" indent="-228600">
              <a:lnSpc>
                <a:spcPct val="100000"/>
              </a:lnSpc>
              <a:spcBef>
                <a:spcPts val="250"/>
              </a:spcBef>
              <a:buFont typeface="Arial"/>
              <a:buChar char="–"/>
              <a:tabLst>
                <a:tab pos="1155700" algn="l"/>
              </a:tabLst>
            </a:pPr>
            <a:r>
              <a:rPr sz="2400" spc="-10" dirty="0">
                <a:latin typeface="Calibri"/>
                <a:cs typeface="Calibri"/>
              </a:rPr>
              <a:t>Often fee-based </a:t>
            </a:r>
            <a:r>
              <a:rPr sz="2400" spc="-5" dirty="0">
                <a:latin typeface="Calibri"/>
                <a:cs typeface="Calibri"/>
              </a:rPr>
              <a:t>business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software</a:t>
            </a:r>
            <a:endParaRPr sz="2400">
              <a:latin typeface="Calibri"/>
              <a:cs typeface="Calibri"/>
            </a:endParaRPr>
          </a:p>
          <a:p>
            <a:pPr marL="697865" marR="137160" lvl="1" indent="-228600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30" dirty="0">
                <a:latin typeface="Calibri"/>
                <a:cs typeface="Calibri"/>
              </a:rPr>
              <a:t>Web </a:t>
            </a:r>
            <a:r>
              <a:rPr sz="2400" dirty="0">
                <a:latin typeface="Calibri"/>
                <a:cs typeface="Calibri"/>
              </a:rPr>
              <a:t>service: </a:t>
            </a:r>
            <a:r>
              <a:rPr sz="2400" spc="-10" dirty="0">
                <a:latin typeface="Calibri"/>
                <a:cs typeface="Calibri"/>
              </a:rPr>
              <a:t>self-contained </a:t>
            </a:r>
            <a:r>
              <a:rPr sz="2400" spc="-5" dirty="0">
                <a:latin typeface="Calibri"/>
                <a:cs typeface="Calibri"/>
              </a:rPr>
              <a:t>business application </a:t>
            </a:r>
            <a:r>
              <a:rPr sz="2400" spc="-10" dirty="0">
                <a:latin typeface="Calibri"/>
                <a:cs typeface="Calibri"/>
              </a:rPr>
              <a:t>that  </a:t>
            </a:r>
            <a:r>
              <a:rPr sz="2400" spc="-15" dirty="0">
                <a:latin typeface="Calibri"/>
                <a:cs typeface="Calibri"/>
              </a:rPr>
              <a:t>operates over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dirty="0"/>
              <a:t>Evolution of the</a:t>
            </a:r>
            <a:r>
              <a:rPr spc="-95" dirty="0"/>
              <a:t> </a:t>
            </a:r>
            <a:r>
              <a:rPr spc="-5" dirty="0"/>
              <a:t>Internet</a:t>
            </a:r>
          </a:p>
        </p:txBody>
      </p:sp>
      <p:sp>
        <p:nvSpPr>
          <p:cNvPr id="3" name="object 3"/>
          <p:cNvSpPr/>
          <p:nvPr/>
        </p:nvSpPr>
        <p:spPr>
          <a:xfrm>
            <a:off x="2339720" y="1628800"/>
            <a:ext cx="5193410" cy="44809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3564" y="4797145"/>
            <a:ext cx="1417319" cy="12257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05876" y="6461402"/>
            <a:ext cx="2025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b="1" spc="5" dirty="0">
                <a:solidFill>
                  <a:srgbClr val="888888"/>
                </a:solidFill>
                <a:latin typeface="Ebrima"/>
                <a:cs typeface="Ebrima"/>
              </a:rPr>
              <a:t>10</a:t>
            </a:r>
            <a:endParaRPr sz="12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dirty="0"/>
              <a:t>Evolution of the</a:t>
            </a:r>
            <a:r>
              <a:rPr spc="-95" dirty="0"/>
              <a:t> </a:t>
            </a:r>
            <a:r>
              <a:rPr spc="-5" dirty="0"/>
              <a:t>Internet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305"/>
              </a:lnSpc>
            </a:pPr>
            <a:fld id="{81D60167-4931-47E6-BA6A-407CBD079E47}" type="slidenum">
              <a:rPr dirty="0"/>
              <a:pPr marL="25400">
                <a:lnSpc>
                  <a:spcPts val="1305"/>
                </a:lnSpc>
              </a:pPr>
              <a:t>10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547114"/>
            <a:ext cx="7604759" cy="3247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Font typeface="Arial"/>
              <a:buChar char="–"/>
              <a:tabLst>
                <a:tab pos="299720" algn="l"/>
              </a:tabLst>
            </a:pPr>
            <a:r>
              <a:rPr sz="2400" spc="-10" dirty="0">
                <a:latin typeface="Calibri"/>
                <a:cs typeface="Calibri"/>
              </a:rPr>
              <a:t>Infrastructure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Companies</a:t>
            </a:r>
            <a:endParaRPr sz="2400">
              <a:latin typeface="Calibri"/>
              <a:cs typeface="Calibri"/>
            </a:endParaRPr>
          </a:p>
          <a:p>
            <a:pPr marL="697865" lvl="1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5" dirty="0">
                <a:latin typeface="Calibri"/>
                <a:cs typeface="Calibri"/>
              </a:rPr>
              <a:t>Enterprises </a:t>
            </a:r>
            <a:r>
              <a:rPr sz="2400" spc="-10" dirty="0">
                <a:latin typeface="Calibri"/>
                <a:cs typeface="Calibri"/>
              </a:rPr>
              <a:t>that own </a:t>
            </a:r>
            <a:r>
              <a:rPr sz="2400" spc="-5" dirty="0">
                <a:latin typeface="Calibri"/>
                <a:cs typeface="Calibri"/>
              </a:rPr>
              <a:t>or </a:t>
            </a:r>
            <a:r>
              <a:rPr sz="2400" spc="-10" dirty="0">
                <a:latin typeface="Calibri"/>
                <a:cs typeface="Calibri"/>
              </a:rPr>
              <a:t>operating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5" dirty="0">
                <a:latin typeface="Calibri"/>
                <a:cs typeface="Calibri"/>
              </a:rPr>
              <a:t>physical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structure</a:t>
            </a:r>
            <a:endParaRPr sz="2400">
              <a:latin typeface="Calibri"/>
              <a:cs typeface="Calibri"/>
            </a:endParaRPr>
          </a:p>
          <a:p>
            <a:pPr marL="697865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  <a:p>
            <a:pPr marL="697865" marR="744220" lvl="1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10" dirty="0">
                <a:latin typeface="Calibri"/>
                <a:cs typeface="Calibri"/>
              </a:rPr>
              <a:t>Conventional </a:t>
            </a:r>
            <a:r>
              <a:rPr sz="2400" dirty="0">
                <a:latin typeface="Calibri"/>
                <a:cs typeface="Calibri"/>
              </a:rPr>
              <a:t>and mobile </a:t>
            </a:r>
            <a:r>
              <a:rPr sz="2400" spc="-5" dirty="0">
                <a:latin typeface="Calibri"/>
                <a:cs typeface="Calibri"/>
              </a:rPr>
              <a:t>phone </a:t>
            </a:r>
            <a:r>
              <a:rPr sz="2400" spc="-10" dirty="0">
                <a:latin typeface="Calibri"/>
                <a:cs typeface="Calibri"/>
              </a:rPr>
              <a:t>companies, </a:t>
            </a:r>
            <a:r>
              <a:rPr sz="2400" spc="-5" dirty="0">
                <a:latin typeface="Calibri"/>
                <a:cs typeface="Calibri"/>
              </a:rPr>
              <a:t>cable  </a:t>
            </a:r>
            <a:r>
              <a:rPr sz="2400" spc="-10" dirty="0">
                <a:latin typeface="Calibri"/>
                <a:cs typeface="Calibri"/>
              </a:rPr>
              <a:t>companies,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satellite Internet </a:t>
            </a:r>
            <a:r>
              <a:rPr sz="2400" spc="-15" dirty="0">
                <a:latin typeface="Calibri"/>
                <a:cs typeface="Calibri"/>
              </a:rPr>
              <a:t>providers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720" algn="l"/>
              </a:tabLst>
            </a:pPr>
            <a:r>
              <a:rPr sz="2400" spc="-15" dirty="0">
                <a:latin typeface="Calibri"/>
                <a:cs typeface="Calibri"/>
              </a:rPr>
              <a:t>Hardware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5" dirty="0">
                <a:latin typeface="Calibri"/>
                <a:cs typeface="Calibri"/>
              </a:rPr>
              <a:t>Software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Companies</a:t>
            </a:r>
            <a:endParaRPr sz="2400">
              <a:latin typeface="Calibri"/>
              <a:cs typeface="Calibri"/>
            </a:endParaRPr>
          </a:p>
          <a:p>
            <a:pPr marL="697865" marR="46355" lvl="1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10" dirty="0">
                <a:latin typeface="Calibri"/>
                <a:cs typeface="Calibri"/>
              </a:rPr>
              <a:t>Provide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5" dirty="0">
                <a:latin typeface="Calibri"/>
                <a:cs typeface="Calibri"/>
              </a:rPr>
              <a:t>hardware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5" dirty="0">
                <a:latin typeface="Calibri"/>
                <a:cs typeface="Calibri"/>
              </a:rPr>
              <a:t>software </a:t>
            </a:r>
            <a:r>
              <a:rPr sz="2400" spc="-5" dirty="0">
                <a:latin typeface="Calibri"/>
                <a:cs typeface="Calibri"/>
              </a:rPr>
              <a:t>used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10" dirty="0">
                <a:latin typeface="Calibri"/>
                <a:cs typeface="Calibri"/>
              </a:rPr>
              <a:t>conjunction  </a:t>
            </a:r>
            <a:r>
              <a:rPr sz="2400" dirty="0">
                <a:latin typeface="Calibri"/>
                <a:cs typeface="Calibri"/>
              </a:rPr>
              <a:t>with the </a:t>
            </a:r>
            <a:r>
              <a:rPr sz="2400" spc="-10" dirty="0">
                <a:latin typeface="Calibri"/>
                <a:cs typeface="Calibri"/>
              </a:rPr>
              <a:t>Internet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Web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1328" rIns="0" bIns="0" rtlCol="0">
            <a:spAutoFit/>
          </a:bodyPr>
          <a:lstStyle/>
          <a:p>
            <a:pPr marL="495300">
              <a:lnSpc>
                <a:spcPct val="100000"/>
              </a:lnSpc>
            </a:pPr>
            <a:r>
              <a:rPr dirty="0"/>
              <a:t>Evolution of the</a:t>
            </a:r>
            <a:r>
              <a:rPr spc="-95" dirty="0"/>
              <a:t> </a:t>
            </a:r>
            <a:r>
              <a:rPr spc="-5" dirty="0"/>
              <a:t>Internet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305"/>
              </a:lnSpc>
            </a:pPr>
            <a:fld id="{81D60167-4931-47E6-BA6A-407CBD079E47}" type="slidenum">
              <a:rPr dirty="0"/>
              <a:pPr marL="25400">
                <a:lnSpc>
                  <a:spcPts val="1305"/>
                </a:lnSpc>
              </a:pPr>
              <a:t>11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547114"/>
            <a:ext cx="7519034" cy="4638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Font typeface="Arial"/>
              <a:buChar char="–"/>
              <a:tabLst>
                <a:tab pos="299720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Government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Other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Organizations</a:t>
            </a:r>
            <a:endParaRPr sz="2400">
              <a:latin typeface="Calibri"/>
              <a:cs typeface="Calibri"/>
            </a:endParaRPr>
          </a:p>
          <a:p>
            <a:pPr marL="697865" lvl="1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5" dirty="0">
                <a:latin typeface="Calibri"/>
                <a:cs typeface="Calibri"/>
              </a:rPr>
              <a:t>Some </a:t>
            </a:r>
            <a:r>
              <a:rPr sz="2400" spc="-10" dirty="0">
                <a:latin typeface="Calibri"/>
                <a:cs typeface="Calibri"/>
              </a:rPr>
              <a:t>countries </a:t>
            </a:r>
            <a:r>
              <a:rPr sz="2400" dirty="0">
                <a:latin typeface="Calibri"/>
                <a:cs typeface="Calibri"/>
              </a:rPr>
              <a:t>limit </a:t>
            </a:r>
            <a:r>
              <a:rPr sz="2400" spc="-10" dirty="0">
                <a:latin typeface="Calibri"/>
                <a:cs typeface="Calibri"/>
              </a:rPr>
              <a:t>information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access</a:t>
            </a:r>
            <a:endParaRPr sz="2400">
              <a:latin typeface="Calibri"/>
              <a:cs typeface="Calibri"/>
            </a:endParaRPr>
          </a:p>
          <a:p>
            <a:pPr marL="697865" lvl="1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10" dirty="0">
                <a:latin typeface="Calibri"/>
                <a:cs typeface="Calibri"/>
              </a:rPr>
              <a:t>FCC </a:t>
            </a:r>
            <a:r>
              <a:rPr sz="2400" spc="-5" dirty="0">
                <a:latin typeface="Calibri"/>
                <a:cs typeface="Calibri"/>
              </a:rPr>
              <a:t>influences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communications</a:t>
            </a:r>
            <a:endParaRPr sz="2400">
              <a:latin typeface="Calibri"/>
              <a:cs typeface="Calibri"/>
            </a:endParaRPr>
          </a:p>
          <a:p>
            <a:pPr marL="697865" lvl="1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10" dirty="0">
                <a:latin typeface="Calibri"/>
                <a:cs typeface="Calibri"/>
              </a:rPr>
              <a:t>Internet </a:t>
            </a:r>
            <a:r>
              <a:rPr sz="2400" spc="-5" dirty="0">
                <a:latin typeface="Calibri"/>
                <a:cs typeface="Calibri"/>
              </a:rPr>
              <a:t>Society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(ISOC)</a:t>
            </a:r>
            <a:endParaRPr sz="2400">
              <a:latin typeface="Calibri"/>
              <a:cs typeface="Calibri"/>
            </a:endParaRPr>
          </a:p>
          <a:p>
            <a:pPr marL="1155065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1155700" algn="l"/>
              </a:tabLst>
            </a:pPr>
            <a:r>
              <a:rPr sz="2400" spc="-5" dirty="0">
                <a:latin typeface="Calibri"/>
                <a:cs typeface="Calibri"/>
              </a:rPr>
              <a:t>Addresses </a:t>
            </a:r>
            <a:r>
              <a:rPr sz="2400" dirty="0">
                <a:latin typeface="Calibri"/>
                <a:cs typeface="Calibri"/>
              </a:rPr>
              <a:t>issues impacting the </a:t>
            </a:r>
            <a:r>
              <a:rPr sz="2400" spc="-10" dirty="0">
                <a:latin typeface="Calibri"/>
                <a:cs typeface="Calibri"/>
              </a:rPr>
              <a:t>future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endParaRPr sz="2400">
              <a:latin typeface="Calibri"/>
              <a:cs typeface="Calibri"/>
            </a:endParaRPr>
          </a:p>
          <a:p>
            <a:pPr marL="1155065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internet</a:t>
            </a:r>
            <a:endParaRPr sz="2400">
              <a:latin typeface="Calibri"/>
              <a:cs typeface="Calibri"/>
            </a:endParaRPr>
          </a:p>
          <a:p>
            <a:pPr marL="697865" marR="5080" lvl="1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10" dirty="0">
                <a:latin typeface="Calibri"/>
                <a:cs typeface="Calibri"/>
              </a:rPr>
              <a:t>Internet Corporation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5" dirty="0">
                <a:latin typeface="Calibri"/>
                <a:cs typeface="Calibri"/>
              </a:rPr>
              <a:t>Assigned </a:t>
            </a:r>
            <a:r>
              <a:rPr sz="2400" dirty="0">
                <a:latin typeface="Calibri"/>
                <a:cs typeface="Calibri"/>
              </a:rPr>
              <a:t>Names and </a:t>
            </a:r>
            <a:r>
              <a:rPr sz="2400" spc="-5" dirty="0">
                <a:latin typeface="Calibri"/>
                <a:cs typeface="Calibri"/>
              </a:rPr>
              <a:t>Numbers  (ICANN)</a:t>
            </a:r>
            <a:endParaRPr sz="2400">
              <a:latin typeface="Calibri"/>
              <a:cs typeface="Calibri"/>
            </a:endParaRPr>
          </a:p>
          <a:p>
            <a:pPr marL="1155065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1155700" algn="l"/>
              </a:tabLst>
            </a:pPr>
            <a:r>
              <a:rPr sz="2400" spc="-5" dirty="0">
                <a:latin typeface="Calibri"/>
                <a:cs typeface="Calibri"/>
              </a:rPr>
              <a:t>Domain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IP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management</a:t>
            </a:r>
            <a:endParaRPr sz="2400">
              <a:latin typeface="Calibri"/>
              <a:cs typeface="Calibri"/>
            </a:endParaRPr>
          </a:p>
          <a:p>
            <a:pPr marL="697865" lvl="1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25" dirty="0">
                <a:latin typeface="Calibri"/>
                <a:cs typeface="Calibri"/>
              </a:rPr>
              <a:t>World </a:t>
            </a:r>
            <a:r>
              <a:rPr sz="2400" dirty="0">
                <a:latin typeface="Calibri"/>
                <a:cs typeface="Calibri"/>
              </a:rPr>
              <a:t>Wide </a:t>
            </a:r>
            <a:r>
              <a:rPr sz="2400" spc="-30" dirty="0">
                <a:latin typeface="Calibri"/>
                <a:cs typeface="Calibri"/>
              </a:rPr>
              <a:t>Web </a:t>
            </a:r>
            <a:r>
              <a:rPr sz="2400" spc="-5" dirty="0">
                <a:latin typeface="Calibri"/>
                <a:cs typeface="Calibri"/>
              </a:rPr>
              <a:t>Consortium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(W3C)</a:t>
            </a:r>
            <a:endParaRPr sz="2400">
              <a:latin typeface="Calibri"/>
              <a:cs typeface="Calibri"/>
            </a:endParaRPr>
          </a:p>
          <a:p>
            <a:pPr marL="1155065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1155700" algn="l"/>
              </a:tabLst>
            </a:pPr>
            <a:r>
              <a:rPr sz="2400" spc="-15" dirty="0">
                <a:latin typeface="Calibri"/>
                <a:cs typeface="Calibri"/>
              </a:rPr>
              <a:t>Protocols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standards, ensures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interoperability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5300" marR="5080">
              <a:lnSpc>
                <a:spcPct val="100000"/>
              </a:lnSpc>
            </a:pPr>
            <a:r>
              <a:rPr sz="3200" dirty="0"/>
              <a:t>Types of </a:t>
            </a:r>
            <a:r>
              <a:rPr sz="3200" spc="-5" dirty="0"/>
              <a:t>Connection </a:t>
            </a:r>
            <a:r>
              <a:rPr sz="3200" dirty="0"/>
              <a:t>and </a:t>
            </a:r>
            <a:r>
              <a:rPr sz="3200" spc="-5" dirty="0"/>
              <a:t>Internet  </a:t>
            </a:r>
            <a:r>
              <a:rPr sz="3200" dirty="0"/>
              <a:t>Access</a:t>
            </a:r>
            <a:endParaRPr sz="32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pc="-5" dirty="0"/>
              <a:t>Understanding Computers: Today and Tomorrow, 15th</a:t>
            </a:r>
            <a:r>
              <a:rPr spc="-70" dirty="0"/>
              <a:t> </a:t>
            </a:r>
            <a:r>
              <a:rPr spc="-10" dirty="0"/>
              <a:t>Edition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305"/>
              </a:lnSpc>
            </a:pPr>
            <a:fld id="{81D60167-4931-47E6-BA6A-407CBD079E47}" type="slidenum">
              <a:rPr dirty="0"/>
              <a:pPr marL="25400">
                <a:lnSpc>
                  <a:spcPts val="1305"/>
                </a:lnSpc>
              </a:pPr>
              <a:t>12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47114"/>
            <a:ext cx="7980680" cy="3906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Computer must </a:t>
            </a:r>
            <a:r>
              <a:rPr sz="2400" spc="-5" dirty="0">
                <a:latin typeface="Calibri"/>
                <a:cs typeface="Calibri"/>
              </a:rPr>
              <a:t>be </a:t>
            </a:r>
            <a:r>
              <a:rPr sz="2400" spc="-10" dirty="0">
                <a:latin typeface="Calibri"/>
                <a:cs typeface="Calibri"/>
              </a:rPr>
              <a:t>connected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Internet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obtain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access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Most connections </a:t>
            </a:r>
            <a:r>
              <a:rPr sz="2400" spc="-20" dirty="0">
                <a:latin typeface="Calibri"/>
                <a:cs typeface="Calibri"/>
              </a:rPr>
              <a:t>today </a:t>
            </a:r>
            <a:r>
              <a:rPr sz="2400" spc="-10" dirty="0">
                <a:latin typeface="Calibri"/>
                <a:cs typeface="Calibri"/>
              </a:rPr>
              <a:t>are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broadband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Dial-up </a:t>
            </a:r>
            <a:r>
              <a:rPr sz="2400" spc="-10" dirty="0">
                <a:latin typeface="Calibri"/>
                <a:cs typeface="Calibri"/>
              </a:rPr>
              <a:t>vs. Direct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Connections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Dial-up </a:t>
            </a:r>
            <a:r>
              <a:rPr sz="2400" spc="-10" dirty="0">
                <a:latin typeface="Calibri"/>
                <a:cs typeface="Calibri"/>
              </a:rPr>
              <a:t>connections </a:t>
            </a:r>
            <a:r>
              <a:rPr sz="2400" spc="-5" dirty="0">
                <a:latin typeface="Calibri"/>
                <a:cs typeface="Calibri"/>
              </a:rPr>
              <a:t>use </a:t>
            </a:r>
            <a:r>
              <a:rPr sz="2400" spc="-15" dirty="0">
                <a:latin typeface="Calibri"/>
                <a:cs typeface="Calibri"/>
              </a:rPr>
              <a:t>standard </a:t>
            </a:r>
            <a:r>
              <a:rPr sz="2400" spc="-5" dirty="0">
                <a:latin typeface="Calibri"/>
                <a:cs typeface="Calibri"/>
              </a:rPr>
              <a:t>phone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lines</a:t>
            </a:r>
            <a:endParaRPr sz="240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5" dirty="0">
                <a:latin typeface="Calibri"/>
                <a:cs typeface="Calibri"/>
              </a:rPr>
              <a:t>Uses </a:t>
            </a:r>
            <a:r>
              <a:rPr sz="2400" dirty="0">
                <a:latin typeface="Calibri"/>
                <a:cs typeface="Calibri"/>
              </a:rPr>
              <a:t>modem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dial-up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ISP</a:t>
            </a:r>
            <a:endParaRPr sz="240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15" dirty="0">
                <a:latin typeface="Calibri"/>
                <a:cs typeface="Calibri"/>
              </a:rPr>
              <a:t>Inconvenient</a:t>
            </a:r>
            <a:endParaRPr sz="240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40" dirty="0">
                <a:latin typeface="Calibri"/>
                <a:cs typeface="Calibri"/>
              </a:rPr>
              <a:t>Slower, </a:t>
            </a:r>
            <a:r>
              <a:rPr sz="2400" spc="-5" dirty="0">
                <a:latin typeface="Calibri"/>
                <a:cs typeface="Calibri"/>
              </a:rPr>
              <a:t>but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cheaper</a:t>
            </a:r>
            <a:endParaRPr sz="240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5" dirty="0">
                <a:latin typeface="Calibri"/>
                <a:cs typeface="Calibri"/>
              </a:rPr>
              <a:t>Ties up phone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lines</a:t>
            </a:r>
            <a:endParaRPr sz="240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10" dirty="0">
                <a:latin typeface="Calibri"/>
                <a:cs typeface="Calibri"/>
              </a:rPr>
              <a:t>Relatively secure </a:t>
            </a:r>
            <a:r>
              <a:rPr sz="2400" spc="-15" dirty="0">
                <a:latin typeface="Calibri"/>
                <a:cs typeface="Calibri"/>
              </a:rPr>
              <a:t>from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hackers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673</Words>
  <Application>Microsoft Office PowerPoint</Application>
  <PresentationFormat>On-screen Show (4:3)</PresentationFormat>
  <Paragraphs>125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Cardamom Planters’ Association College         Pankajam Nagar, Bodinayakanur                            (2023-2024)</vt:lpstr>
      <vt:lpstr>Learning Objectives</vt:lpstr>
      <vt:lpstr>Overview</vt:lpstr>
      <vt:lpstr>Evolution of the Internet</vt:lpstr>
      <vt:lpstr>Evolution of the Internet</vt:lpstr>
      <vt:lpstr>Evolution of the Internet</vt:lpstr>
      <vt:lpstr>Evolution of the Internet</vt:lpstr>
      <vt:lpstr>Evolution of the Internet</vt:lpstr>
      <vt:lpstr>Evolution of the Internet</vt:lpstr>
      <vt:lpstr>Evolution of the Internet</vt:lpstr>
      <vt:lpstr>Evolution of the Internet</vt:lpstr>
      <vt:lpstr>Types of Connection and Internet  Access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Debbie</dc:creator>
  <cp:lastModifiedBy>EL8</cp:lastModifiedBy>
  <cp:revision>7</cp:revision>
  <dcterms:created xsi:type="dcterms:W3CDTF">2016-10-04T20:39:04Z</dcterms:created>
  <dcterms:modified xsi:type="dcterms:W3CDTF">2024-11-18T07:46:50Z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2015-06-10T00:00:00Z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2016-10-04T00:00:00Z</vt:filetime>
  </property>
</Properties>
</file>