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7"/>
  </p:notesMasterIdLst>
  <p:handoutMasterIdLst>
    <p:handoutMasterId r:id="rId8"/>
  </p:handoutMasterIdLst>
  <p:sldIdLst>
    <p:sldId id="291" r:id="rId2"/>
    <p:sldId id="292" r:id="rId3"/>
    <p:sldId id="293" r:id="rId4"/>
    <p:sldId id="294" r:id="rId5"/>
    <p:sldId id="296" r:id="rId6"/>
  </p:sldIdLst>
  <p:sldSz cx="9144000" cy="6858000" type="screen4x3"/>
  <p:notesSz cx="6858000" cy="97742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FF00"/>
    <a:srgbClr val="FF3399"/>
    <a:srgbClr val="FF0066"/>
    <a:srgbClr val="FF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8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="" xmlns:a16="http://schemas.microsoft.com/office/drawing/2014/main" id="{16CE86DF-90CA-66A1-2F18-7FB784262D6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1507" name="Rectangle 3">
            <a:extLst>
              <a:ext uri="{FF2B5EF4-FFF2-40B4-BE49-F238E27FC236}">
                <a16:creationId xmlns="" xmlns:a16="http://schemas.microsoft.com/office/drawing/2014/main" id="{6555F849-7933-100F-2A77-C334444CA34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21508" name="Rectangle 4">
            <a:extLst>
              <a:ext uri="{FF2B5EF4-FFF2-40B4-BE49-F238E27FC236}">
                <a16:creationId xmlns="" xmlns:a16="http://schemas.microsoft.com/office/drawing/2014/main" id="{5E74AF99-D71B-8BCC-FC43-2680B849749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85288"/>
            <a:ext cx="29718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1509" name="Rectangle 5">
            <a:extLst>
              <a:ext uri="{FF2B5EF4-FFF2-40B4-BE49-F238E27FC236}">
                <a16:creationId xmlns="" xmlns:a16="http://schemas.microsoft.com/office/drawing/2014/main" id="{76CE37FC-7238-8E10-5001-FC20B2D4144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285288"/>
            <a:ext cx="29718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A062BC9-0526-440F-8E6B-6E9C974FFB7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44D69434-8BFD-FF07-6F25-55269EA4589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DFD98C3-83A7-1C5B-DF28-47646B93C05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6148" name="Rectangle 4">
            <a:extLst>
              <a:ext uri="{FF2B5EF4-FFF2-40B4-BE49-F238E27FC236}">
                <a16:creationId xmlns="" xmlns:a16="http://schemas.microsoft.com/office/drawing/2014/main" id="{6F64374A-7808-D11F-E40C-AF99E9C9C4E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0" y="733425"/>
            <a:ext cx="4889500" cy="36655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="" xmlns:a16="http://schemas.microsoft.com/office/drawing/2014/main" id="{FEF5203C-53E2-D30B-8F94-D87B23AF21C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643438"/>
            <a:ext cx="5029200" cy="439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="" xmlns:a16="http://schemas.microsoft.com/office/drawing/2014/main" id="{829F8042-0570-B725-B406-BCF420EFFEF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5288"/>
            <a:ext cx="29718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6151" name="Rectangle 7">
            <a:extLst>
              <a:ext uri="{FF2B5EF4-FFF2-40B4-BE49-F238E27FC236}">
                <a16:creationId xmlns="" xmlns:a16="http://schemas.microsoft.com/office/drawing/2014/main" id="{0687100D-3EA5-C2ED-0FCA-B026EA4D15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285288"/>
            <a:ext cx="29718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7A2F3F-C2C2-4E46-850F-F8D98EDBEB6E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2F54BAA0-94C6-3136-7C58-603274DE41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4F8E00-7C9B-4952-A763-BF13E52F0934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80898" name="Rectangle 2">
            <a:extLst>
              <a:ext uri="{FF2B5EF4-FFF2-40B4-BE49-F238E27FC236}">
                <a16:creationId xmlns="" xmlns:a16="http://schemas.microsoft.com/office/drawing/2014/main" id="{2A164D2F-438D-7E23-9E49-9DD27D73F1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80899" name="Rectangle 3">
            <a:extLst>
              <a:ext uri="{FF2B5EF4-FFF2-40B4-BE49-F238E27FC236}">
                <a16:creationId xmlns="" xmlns:a16="http://schemas.microsoft.com/office/drawing/2014/main" id="{6EBBE0C2-376A-DE21-3D12-FB4021C157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A08C7FBD-34DE-B2B2-C3FC-3663279DF9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DB2C73-386C-48C7-91DE-3B89EA4B891C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81922" name="Rectangle 2">
            <a:extLst>
              <a:ext uri="{FF2B5EF4-FFF2-40B4-BE49-F238E27FC236}">
                <a16:creationId xmlns="" xmlns:a16="http://schemas.microsoft.com/office/drawing/2014/main" id="{672322E4-78B5-4906-AE77-F39296C8E0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81923" name="Rectangle 3">
            <a:extLst>
              <a:ext uri="{FF2B5EF4-FFF2-40B4-BE49-F238E27FC236}">
                <a16:creationId xmlns="" xmlns:a16="http://schemas.microsoft.com/office/drawing/2014/main" id="{153DEE19-558F-22F1-27E2-D145B14395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D43AEA79-3B70-BA08-A262-3FED531A6A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979B6E-97E3-4D30-A24E-91DEDF45E022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82946" name="Rectangle 2">
            <a:extLst>
              <a:ext uri="{FF2B5EF4-FFF2-40B4-BE49-F238E27FC236}">
                <a16:creationId xmlns="" xmlns:a16="http://schemas.microsoft.com/office/drawing/2014/main" id="{F68A091D-5BFC-D94A-2D3C-840DE06EBB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82947" name="Rectangle 3">
            <a:extLst>
              <a:ext uri="{FF2B5EF4-FFF2-40B4-BE49-F238E27FC236}">
                <a16:creationId xmlns="" xmlns:a16="http://schemas.microsoft.com/office/drawing/2014/main" id="{F760C22F-5ABB-E805-A587-3B422202C8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7DB8B0A1-4ECF-2877-3D08-E84230AF4D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C9AB21-8BA6-476E-8D4D-8D94C039BDE9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83970" name="Rectangle 2">
            <a:extLst>
              <a:ext uri="{FF2B5EF4-FFF2-40B4-BE49-F238E27FC236}">
                <a16:creationId xmlns="" xmlns:a16="http://schemas.microsoft.com/office/drawing/2014/main" id="{CB0AC689-83F4-8580-E684-68257BCAC4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83971" name="Rectangle 3">
            <a:extLst>
              <a:ext uri="{FF2B5EF4-FFF2-40B4-BE49-F238E27FC236}">
                <a16:creationId xmlns="" xmlns:a16="http://schemas.microsoft.com/office/drawing/2014/main" id="{032B6ACC-D9F5-EAB4-6F09-A8559440DE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71488D84-EAF5-DAA6-8BE8-F1E17D6DE9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A96927-9FD0-408A-8872-5ED070739585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86018" name="Rectangle 2">
            <a:extLst>
              <a:ext uri="{FF2B5EF4-FFF2-40B4-BE49-F238E27FC236}">
                <a16:creationId xmlns="" xmlns:a16="http://schemas.microsoft.com/office/drawing/2014/main" id="{BD96235A-4E8B-548E-0DAD-6BC57D24CD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86019" name="Rectangle 3">
            <a:extLst>
              <a:ext uri="{FF2B5EF4-FFF2-40B4-BE49-F238E27FC236}">
                <a16:creationId xmlns="" xmlns:a16="http://schemas.microsoft.com/office/drawing/2014/main" id="{810838C4-9652-CD55-AC91-7949C94255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E7A1885-9BBF-3F31-BF9D-8D9CB9EEAB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28C5C5F-DD69-4F49-72DF-897EC6D8CA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5B7CC1C-9C54-BB2F-5CAB-E81B6434E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5CEFBFF-97BD-FC5A-49BA-1A7E5F2F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FCD23E8-7D60-8388-EA9D-2F6EF1095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B3C3DF-89D1-4224-AD16-D71D2484CCD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691369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5FB0AFC-217F-02B3-7033-7C3DE1141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D11C75C-C9DC-8CA7-AF0C-83D1F830FA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7870B35-ADA9-2E61-1499-CF0847575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1E35D64-42FE-5831-84A6-1FB1FF1B2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804E316-12D3-5518-5802-75B34759A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C64D70-E537-42FF-8C5D-9970F314873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3246178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B481E18-0A4D-A91D-38CA-3CFD90896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70D9010-CB89-8DF4-5E86-EC539AC149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E58C0EA-942A-A921-5C6C-8F40182D9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B5E2E9A-3F70-0D21-593F-102B82D98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0459D9A-E045-BF70-1C0C-DF588BA52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C3EACC-0DCA-4960-BD82-482D1E8541F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2615840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8F6753-45DC-FAC2-A783-E0350F12A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53BA4C0-0952-B4B5-3221-D2B87A3043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EC53DEA-5BE0-EDDC-531C-C0D7A5EA47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3C39A32-4D3B-3985-2720-0EEE25F1E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015B3D0-2F77-B831-1A21-84A0720BB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CE4C861-EF5A-74A8-F603-B98D64401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278B81-79C4-4906-A737-6A99D423D6B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375606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226C103-26F2-4E2A-54C3-FC25C4C40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C9233F8-928B-12A9-0E32-AC4BD2F035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94DE1F06-F1B9-BC82-D8BD-A7F3CC11A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AB1EEB02-1AEC-9524-4093-1EC3BC4ADA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9C890A0E-ABCB-342E-86BB-D5FCBFF1C6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A68C5498-B1DB-59A1-E96C-6BDAFEFA7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52F572D1-9D0A-9685-A881-F0934B0D1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26F2BD51-1F78-E6EF-976C-8D701B418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234184-CA58-4AC9-98C2-FF9B11E5194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693430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7935F0-F33D-0DF8-ECE5-C915F3C14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79CE820-AA13-B942-8F18-6980523EC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AD93514-333A-2FB3-82E5-362F3B4F2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18F6551-D4B8-E47C-78D3-C8BD1577F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7C9394-4881-44EA-BE6D-0E522021981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3728399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A4000B9C-CDF7-F070-D35D-DBD566F5F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4CCD4881-5A4D-FAD4-48F4-6A461F0EB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53A89CB5-213D-AA11-52E4-630A947EF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D222C2-163D-4CA2-B184-257E08236EB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3669388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A104F09-AC29-D61B-5555-92F85F4E0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2EDB8E6-9343-14B2-38E6-479EDD90B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B510F73D-216B-7CF0-1505-40C30E200B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A2E1839-71F7-E27A-B1EF-8D9F5BBBF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48C6E4A-4C5B-1DDD-123F-AA5A2BF7B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1A8A17E-793F-B9DB-BCDA-272DCB2B5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F62DBD-FFF7-42C8-B062-47C49228E1E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628703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BF4125-F06B-3BCC-61EC-15E8139E9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40F2F50B-C335-56EF-D732-BC6317ECD2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4579D63-361A-1A28-A2EC-C5A53076A9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3AB280E-4630-EB00-CDB9-F486E62FF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5E0B150-BC85-0378-C9AD-CF89F4F3E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CF2D5A4-B780-6899-5F22-F709B8BE7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36D6C8-086A-4FE8-852D-211E810CCE3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3678011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E69200B-382A-0A5E-545D-2E93227B9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4339CF2-D965-F139-03BF-86D1698164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8A0417F-B790-4625-429F-E0E88F675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4228229-34BC-2829-027B-F411AC7DC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A9B231F-A536-41A2-A7DA-1409CC459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47FDD2-5324-4547-8380-3E19F9422B3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1789826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C77D8676-BAD1-7C7A-A2E4-6F3C73752B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ED984739-0F2C-7951-6AA0-65AB3F7634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D9275B6-6AE9-8A27-BD12-D9BE5E38E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C41F174-2477-868C-B921-3CE3B500D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E3E04DD-4FFD-1021-2BA4-9CE6F6D5C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5019BC-1525-4AA0-B5AD-6605C1F74B8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1061419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6F6CE56-64D6-4518-3BEE-E81C3EFB6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>
            <a:extLst>
              <a:ext uri="{FF2B5EF4-FFF2-40B4-BE49-F238E27FC236}">
                <a16:creationId xmlns="" xmlns:a16="http://schemas.microsoft.com/office/drawing/2014/main" id="{6FCF9520-C12B-ADBA-0E6A-AC7F0985BE64}"/>
              </a:ext>
            </a:extLst>
          </p:cNvPr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B8F6FD7-0470-6C9C-5D9D-1F4D307784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C77AE56-00EB-5FB2-2E94-7D1AF6B33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91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2314306-6B51-0B95-AC76-20070BCD6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7867831-41B6-49FD-9C10-3EE978B95CD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361325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>
                <a:gamma/>
                <a:shade val="46275"/>
                <a:invGamma/>
              </a:schemeClr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="" xmlns:a16="http://schemas.microsoft.com/office/drawing/2014/main" id="{C1BE8A4B-1C42-3519-9189-1AD946274E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="" xmlns:a16="http://schemas.microsoft.com/office/drawing/2014/main" id="{DAEE394D-016B-34C4-A9DC-F8B3EB3607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53252" name="Rectangle 4">
            <a:extLst>
              <a:ext uri="{FF2B5EF4-FFF2-40B4-BE49-F238E27FC236}">
                <a16:creationId xmlns="" xmlns:a16="http://schemas.microsoft.com/office/drawing/2014/main" id="{6491F2BA-D2AA-513B-A735-2AFE490F8EB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53253" name="Rectangle 5">
            <a:extLst>
              <a:ext uri="{FF2B5EF4-FFF2-40B4-BE49-F238E27FC236}">
                <a16:creationId xmlns="" xmlns:a16="http://schemas.microsoft.com/office/drawing/2014/main" id="{EFB4FF92-E8DE-5434-AC90-AC4A820F866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53254" name="Rectangle 6">
            <a:extLst>
              <a:ext uri="{FF2B5EF4-FFF2-40B4-BE49-F238E27FC236}">
                <a16:creationId xmlns="" xmlns:a16="http://schemas.microsoft.com/office/drawing/2014/main" id="{16BF88AA-A52C-CB11-2283-219078C6795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ED9B793-D336-4E02-ACF8-B00026AF5E8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 bldLvl="3" autoUpdateAnimBg="0">
        <p:tmplLst>
          <p:tmpl lvl="1">
            <p:tnLst>
              <p:par>
                <p:cTn presetID="3" presetClass="entr" presetSubtype="1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2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linds(horizontal)">
                      <p:cBhvr>
                        <p:cTn dur="500"/>
                        <p:tgtEl>
                          <p:spTgt spid="53251"/>
                        </p:tgtEl>
                      </p:cBhvr>
                    </p:animEffec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53251"/>
                        </p:tgtEl>
                        <p:attrNameLst>
                          <p:attrName>ppt_c</p:attrName>
                        </p:attrNameLst>
                      </p:cBhvr>
                      <p:to>
                        <a:srgbClr val="00CCFF"/>
                      </p:to>
                    </p:animClr>
                  </p:subTnLst>
                </p:cTn>
              </p:par>
            </p:tnLst>
          </p:tmpl>
          <p:tmpl lvl="2">
            <p:tnLst>
              <p:par>
                <p:cTn presetID="3" presetClass="entr" presetSubtype="1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2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linds(horizontal)">
                      <p:cBhvr>
                        <p:cTn dur="500"/>
                        <p:tgtEl>
                          <p:spTgt spid="53251"/>
                        </p:tgtEl>
                      </p:cBhvr>
                    </p:animEffec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53251"/>
                        </p:tgtEl>
                        <p:attrNameLst>
                          <p:attrName>ppt_c</p:attrName>
                        </p:attrNameLst>
                      </p:cBhvr>
                      <p:to>
                        <a:srgbClr val="00CCFF"/>
                      </p:to>
                    </p:animClr>
                  </p:subTnLst>
                </p:cTn>
              </p:par>
            </p:tnLst>
          </p:tmpl>
          <p:tmpl lvl="3">
            <p:tnLst>
              <p:par>
                <p:cTn presetID="3" presetClass="entr" presetSubtype="1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2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linds(horizontal)">
                      <p:cBhvr>
                        <p:cTn dur="500"/>
                        <p:tgtEl>
                          <p:spTgt spid="53251"/>
                        </p:tgtEl>
                      </p:cBhvr>
                    </p:animEffec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53251"/>
                        </p:tgtEl>
                        <p:attrNameLst>
                          <p:attrName>ppt_c</p:attrName>
                        </p:attrNameLst>
                      </p:cBhvr>
                      <p:to>
                        <a:srgbClr val="00CCFF"/>
                      </p:to>
                    </p:animClr>
                  </p:subTnLst>
                </p:cTn>
              </p:par>
            </p:tnLst>
          </p:tmpl>
          <p:tmpl lvl="4">
            <p:tnLst>
              <p:par>
                <p:cTn presetID="3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2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linds(horizontal)">
                      <p:cBhvr>
                        <p:cTn dur="500"/>
                        <p:tgtEl>
                          <p:spTgt spid="53251"/>
                        </p:tgtEl>
                      </p:cBhvr>
                    </p:animEffec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53251"/>
                        </p:tgtEl>
                        <p:attrNameLst>
                          <p:attrName>ppt_c</p:attrName>
                        </p:attrNameLst>
                      </p:cBhvr>
                      <p:to>
                        <a:srgbClr val="00CCFF"/>
                      </p:to>
                    </p:animClr>
                  </p:subTnLst>
                </p:cTn>
              </p:par>
            </p:tnLst>
          </p:tmpl>
          <p:tmpl lvl="5">
            <p:tnLst>
              <p:par>
                <p:cTn presetID="3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2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linds(horizontal)">
                      <p:cBhvr>
                        <p:cTn dur="500"/>
                        <p:tgtEl>
                          <p:spTgt spid="53251"/>
                        </p:tgtEl>
                      </p:cBhvr>
                    </p:animEffec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53251"/>
                        </p:tgtEl>
                        <p:attrNameLst>
                          <p:attrName>ppt_c</p:attrName>
                        </p:attrNameLst>
                      </p:cBhvr>
                      <p:to>
                        <a:srgbClr val="00CCFF"/>
                      </p:to>
                    </p:animClr>
                  </p:subTnLst>
                </p:cTn>
              </p:par>
            </p:tnLst>
          </p:tmpl>
        </p:tmplLst>
      </p:bldP>
    </p:bld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4400" b="1" kern="1200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Comic Sans MS" panose="030F0702030302020204" pitchFamily="66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Comic Sans MS" panose="030F0702030302020204" pitchFamily="66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Comic Sans MS" panose="030F0702030302020204" pitchFamily="66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Comic Sans MS" panose="030F0702030302020204" pitchFamily="66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Comic Sans MS" panose="030F0702030302020204" pitchFamily="6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Comic Sans MS" panose="030F0702030302020204" pitchFamily="6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Comic Sans MS" panose="030F0702030302020204" pitchFamily="6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Comic Sans MS" panose="030F0702030302020204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b="1" kern="1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b="1" kern="1200">
          <a:solidFill>
            <a:srgbClr val="FFFF00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b="1" kern="1200">
          <a:solidFill>
            <a:srgbClr val="FFFF00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b="1" kern="1200">
          <a:solidFill>
            <a:srgbClr val="FFFF00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b="1" kern="1200">
          <a:solidFill>
            <a:srgbClr val="FFFF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="" xmlns:a16="http://schemas.microsoft.com/office/drawing/2014/main" id="{F16E661D-D702-01E8-179C-9F6DABB94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/>
              <a:t>SS CI 11.5 The d block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D72D1EEF-283C-E66D-8101-290994A71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6DF7D-F7E3-4BCB-9B7B-3A7E2303F59A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47106" name="Rectangle 2">
            <a:extLst>
              <a:ext uri="{FF2B5EF4-FFF2-40B4-BE49-F238E27FC236}">
                <a16:creationId xmlns="" xmlns:a16="http://schemas.microsoft.com/office/drawing/2014/main" id="{F2188F7B-66AD-862B-090A-93ACB8461C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GB" altLang="en-US"/>
              <a:t>Catalytic Activity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="" xmlns:a16="http://schemas.microsoft.com/office/drawing/2014/main" id="{D0FD308B-7BAF-C575-7EE1-06BC55226F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800"/>
              <a:t>TM’s and their compounds effective and important catalysts</a:t>
            </a:r>
          </a:p>
          <a:p>
            <a:pPr lvl="1">
              <a:lnSpc>
                <a:spcPct val="90000"/>
              </a:lnSpc>
            </a:pPr>
            <a:r>
              <a:rPr lang="en-GB" altLang="en-US" sz="2400" i="1">
                <a:effectLst>
                  <a:outerShdw blurRad="38100" dist="38100" dir="2700000" algn="tl">
                    <a:srgbClr val="000000"/>
                  </a:outerShdw>
                </a:effectLst>
              </a:rPr>
              <a:t>Industrially and biologically!!</a:t>
            </a:r>
          </a:p>
          <a:p>
            <a:pPr>
              <a:lnSpc>
                <a:spcPct val="90000"/>
              </a:lnSpc>
            </a:pPr>
            <a:r>
              <a:rPr lang="en-GB" altLang="en-US" sz="2800"/>
              <a:t>The “people in the know” believe</a:t>
            </a:r>
          </a:p>
          <a:p>
            <a:pPr lvl="1">
              <a:lnSpc>
                <a:spcPct val="90000"/>
              </a:lnSpc>
            </a:pPr>
            <a:r>
              <a:rPr lang="en-GB" altLang="en-US" sz="2400"/>
              <a:t>catalysts provide reaction pathway with lower E</a:t>
            </a:r>
            <a:r>
              <a:rPr lang="en-GB" altLang="en-US" sz="2400" baseline="-25000"/>
              <a:t>A</a:t>
            </a:r>
            <a:r>
              <a:rPr lang="en-GB" altLang="en-US" sz="2400"/>
              <a:t> than uncatalysed reaction (see CI 10.5)</a:t>
            </a:r>
          </a:p>
          <a:p>
            <a:pPr>
              <a:lnSpc>
                <a:spcPct val="90000"/>
              </a:lnSpc>
            </a:pPr>
            <a:r>
              <a:rPr lang="en-GB" altLang="en-US" sz="2800"/>
              <a:t>Once again, </a:t>
            </a:r>
          </a:p>
          <a:p>
            <a:pPr lvl="1">
              <a:lnSpc>
                <a:spcPct val="90000"/>
              </a:lnSpc>
            </a:pPr>
            <a:r>
              <a:rPr lang="en-GB" altLang="en-US" sz="2400"/>
              <a:t>availability of 3d and 4s e</a:t>
            </a:r>
            <a:r>
              <a:rPr lang="en-GB" altLang="en-US" sz="2400" baseline="30000"/>
              <a:t>-</a:t>
            </a:r>
            <a:r>
              <a:rPr lang="en-GB" altLang="en-US" sz="2400"/>
              <a:t> </a:t>
            </a:r>
          </a:p>
          <a:p>
            <a:pPr lvl="1">
              <a:lnSpc>
                <a:spcPct val="90000"/>
              </a:lnSpc>
            </a:pPr>
            <a:r>
              <a:rPr lang="en-GB" altLang="en-US" sz="2400"/>
              <a:t>ability to change OS </a:t>
            </a:r>
          </a:p>
          <a:p>
            <a:pPr lvl="1">
              <a:lnSpc>
                <a:spcPct val="90000"/>
              </a:lnSpc>
            </a:pPr>
            <a:r>
              <a:rPr lang="en-GB" altLang="en-US" sz="2400"/>
              <a:t>among factors which make TM’s such good catalysts</a:t>
            </a:r>
            <a:endParaRPr lang="en-GB" altLang="en-US" sz="2400" baseline="-25000"/>
          </a:p>
        </p:txBody>
      </p:sp>
    </p:spTree>
  </p:cSld>
  <p:clrMapOvr>
    <a:masterClrMapping/>
  </p:clrMapOvr>
  <p:transition>
    <p:blinds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="" xmlns:a16="http://schemas.microsoft.com/office/drawing/2014/main" id="{4C3432DF-7F43-D911-60E9-8179CED71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/>
              <a:t>SS CI 11.5 The d block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A63EA661-A507-78FD-0378-8383E627E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FEFB5-03F2-4829-800A-7182C1E5088D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48130" name="Rectangle 2">
            <a:extLst>
              <a:ext uri="{FF2B5EF4-FFF2-40B4-BE49-F238E27FC236}">
                <a16:creationId xmlns="" xmlns:a16="http://schemas.microsoft.com/office/drawing/2014/main" id="{67637A24-BE0C-2D2A-52A4-9166EE33C5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GB" altLang="en-US"/>
              <a:t>Heterogeneous Catalysis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="" xmlns:a16="http://schemas.microsoft.com/office/drawing/2014/main" id="{68AE94B8-447D-198B-0614-745CE43148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800"/>
              <a:t>Catalyst in different phase from reactants</a:t>
            </a:r>
          </a:p>
          <a:p>
            <a:pPr lvl="1">
              <a:lnSpc>
                <a:spcPct val="90000"/>
              </a:lnSpc>
            </a:pPr>
            <a:r>
              <a:rPr lang="en-GB" altLang="en-US" sz="2400"/>
              <a:t>Usually means solid TM catalyst with reactants in liquid or gas phases </a:t>
            </a:r>
          </a:p>
          <a:p>
            <a:pPr>
              <a:lnSpc>
                <a:spcPct val="90000"/>
              </a:lnSpc>
            </a:pPr>
            <a:r>
              <a:rPr lang="en-GB" altLang="en-US" sz="2800"/>
              <a:t>TM’s can </a:t>
            </a:r>
          </a:p>
          <a:p>
            <a:pPr lvl="1">
              <a:lnSpc>
                <a:spcPct val="90000"/>
              </a:lnSpc>
            </a:pPr>
            <a:r>
              <a:rPr lang="en-GB" altLang="en-US" sz="2400"/>
              <a:t>use the 3d and 4s e</a:t>
            </a:r>
            <a:r>
              <a:rPr lang="en-GB" altLang="en-US" sz="2400" baseline="30000"/>
              <a:t>-</a:t>
            </a:r>
            <a:r>
              <a:rPr lang="en-GB" altLang="en-US" sz="2400"/>
              <a:t> of atoms on metal surface to from weak bonds to the reactants. </a:t>
            </a:r>
          </a:p>
          <a:p>
            <a:pPr lvl="1">
              <a:lnSpc>
                <a:spcPct val="90000"/>
              </a:lnSpc>
            </a:pPr>
            <a:r>
              <a:rPr lang="en-GB" altLang="en-US" sz="2400"/>
              <a:t>Once reaction has occurred on TM surface, these bonds can break to release products</a:t>
            </a:r>
          </a:p>
          <a:p>
            <a:pPr>
              <a:lnSpc>
                <a:spcPct val="90000"/>
              </a:lnSpc>
            </a:pPr>
            <a:r>
              <a:rPr lang="en-GB" altLang="en-US" sz="2800"/>
              <a:t>Important example is hydrogenation of alkenes using Ni or Pt catalyst </a:t>
            </a:r>
          </a:p>
        </p:txBody>
      </p:sp>
    </p:spTree>
  </p:cSld>
  <p:clrMapOvr>
    <a:masterClrMapping/>
  </p:clrMapOvr>
  <p:transition>
    <p:blinds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3">
            <a:extLst>
              <a:ext uri="{FF2B5EF4-FFF2-40B4-BE49-F238E27FC236}">
                <a16:creationId xmlns="" xmlns:a16="http://schemas.microsoft.com/office/drawing/2014/main" id="{C1F38EC4-1E10-AD18-CD20-65C6EABEC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/>
              <a:t>SS CI 11.5 The d block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="" xmlns:a16="http://schemas.microsoft.com/office/drawing/2014/main" id="{3E569EBF-E43A-01BB-9E77-D47CE4061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0308-2706-40C3-91D6-975004E6CAC7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49154" name="Rectangle 2">
            <a:extLst>
              <a:ext uri="{FF2B5EF4-FFF2-40B4-BE49-F238E27FC236}">
                <a16:creationId xmlns="" xmlns:a16="http://schemas.microsoft.com/office/drawing/2014/main" id="{46FA1950-6B2A-1A83-5F95-04F472A5B5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GB" altLang="en-US"/>
              <a:t>Heterogeneous Catalysis</a:t>
            </a:r>
          </a:p>
        </p:txBody>
      </p:sp>
      <p:pic>
        <p:nvPicPr>
          <p:cNvPr id="49156" name="Picture 4">
            <a:extLst>
              <a:ext uri="{FF2B5EF4-FFF2-40B4-BE49-F238E27FC236}">
                <a16:creationId xmlns="" xmlns:a16="http://schemas.microsoft.com/office/drawing/2014/main" id="{96BDD9BF-C462-10DF-F912-E036A1096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81113"/>
            <a:ext cx="2630488" cy="138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7" name="Picture 5">
            <a:extLst>
              <a:ext uri="{FF2B5EF4-FFF2-40B4-BE49-F238E27FC236}">
                <a16:creationId xmlns="" xmlns:a16="http://schemas.microsoft.com/office/drawing/2014/main" id="{942616AC-0E36-C117-BB25-B383A927D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895600"/>
            <a:ext cx="2630488" cy="155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8" name="Picture 6">
            <a:extLst>
              <a:ext uri="{FF2B5EF4-FFF2-40B4-BE49-F238E27FC236}">
                <a16:creationId xmlns="" xmlns:a16="http://schemas.microsoft.com/office/drawing/2014/main" id="{2D49F515-3042-1B65-03C4-56299A54CF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800600"/>
            <a:ext cx="2587625" cy="158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9" name="Picture 7">
            <a:extLst>
              <a:ext uri="{FF2B5EF4-FFF2-40B4-BE49-F238E27FC236}">
                <a16:creationId xmlns="" xmlns:a16="http://schemas.microsoft.com/office/drawing/2014/main" id="{C153DCF1-F48F-CE34-EED1-014C153B0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208088"/>
            <a:ext cx="2601913" cy="1687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60" name="Picture 8">
            <a:extLst>
              <a:ext uri="{FF2B5EF4-FFF2-40B4-BE49-F238E27FC236}">
                <a16:creationId xmlns="" xmlns:a16="http://schemas.microsoft.com/office/drawing/2014/main" id="{1EC24CEB-C9CA-739B-3DB2-2CFCA5FA8B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200400"/>
            <a:ext cx="2630488" cy="204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="" xmlns:a16="http://schemas.microsoft.com/office/drawing/2014/main" id="{D03D586B-DD3D-9123-C56C-3B6C465D3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/>
              <a:t>SS CI 11.5 The d block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50EBE7E0-61F2-4B8B-7205-E683DC79C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80430-941F-489A-BA68-0A5D48680C4C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50178" name="Rectangle 2">
            <a:extLst>
              <a:ext uri="{FF2B5EF4-FFF2-40B4-BE49-F238E27FC236}">
                <a16:creationId xmlns="" xmlns:a16="http://schemas.microsoft.com/office/drawing/2014/main" id="{0C3F66DA-8AC5-0A8D-12FA-F6514897E2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Homogeneous Catalysis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="" xmlns:a16="http://schemas.microsoft.com/office/drawing/2014/main" id="{FE55FF00-2C07-C0A6-26E9-2E0BC3BBBD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/>
              <a:t>Catalyst in same phase as reactants</a:t>
            </a:r>
          </a:p>
          <a:p>
            <a:pPr lvl="1">
              <a:lnSpc>
                <a:spcPct val="90000"/>
              </a:lnSpc>
            </a:pPr>
            <a:r>
              <a:rPr lang="en-GB" altLang="en-US"/>
              <a:t>Usually means reaction takes place in aqueous phase</a:t>
            </a:r>
          </a:p>
          <a:p>
            <a:pPr lvl="1">
              <a:lnSpc>
                <a:spcPct val="90000"/>
              </a:lnSpc>
            </a:pPr>
            <a:r>
              <a:rPr lang="en-GB" altLang="en-US"/>
              <a:t>Catalyst aqueous TM ion</a:t>
            </a:r>
          </a:p>
          <a:p>
            <a:pPr>
              <a:lnSpc>
                <a:spcPct val="90000"/>
              </a:lnSpc>
            </a:pPr>
            <a:r>
              <a:rPr lang="en-GB" altLang="en-US"/>
              <a:t>Usually involves</a:t>
            </a:r>
          </a:p>
          <a:p>
            <a:pPr lvl="1">
              <a:lnSpc>
                <a:spcPct val="90000"/>
              </a:lnSpc>
            </a:pPr>
            <a:r>
              <a:rPr lang="en-GB" altLang="en-US"/>
              <a:t>TM ion forming </a:t>
            </a:r>
            <a:r>
              <a:rPr lang="en-GB" alt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  <a:t>intermediate compound</a:t>
            </a:r>
            <a:r>
              <a:rPr lang="en-GB" altLang="en-US"/>
              <a:t> with ome or more of the reactants</a:t>
            </a:r>
          </a:p>
          <a:p>
            <a:pPr lvl="1">
              <a:lnSpc>
                <a:spcPct val="90000"/>
              </a:lnSpc>
            </a:pPr>
            <a:r>
              <a:rPr lang="en-GB" altLang="en-US"/>
              <a:t>Intermediate then breaks down to form products</a:t>
            </a:r>
            <a:endParaRPr lang="en-GB" altLang="en-US" i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blinds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3">
            <a:extLst>
              <a:ext uri="{FF2B5EF4-FFF2-40B4-BE49-F238E27FC236}">
                <a16:creationId xmlns="" xmlns:a16="http://schemas.microsoft.com/office/drawing/2014/main" id="{A4C88365-4CF4-FC04-9641-06C0B9561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/>
              <a:t>SS CI 11.5 The d block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="" xmlns:a16="http://schemas.microsoft.com/office/drawing/2014/main" id="{6A7424B9-1190-19C7-7C36-D1194E09C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10B05-8D61-4F15-8673-5B79F3A22712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52226" name="Rectangle 2">
            <a:extLst>
              <a:ext uri="{FF2B5EF4-FFF2-40B4-BE49-F238E27FC236}">
                <a16:creationId xmlns="" xmlns:a16="http://schemas.microsoft.com/office/drawing/2014/main" id="{81164ADF-BBB6-9FEC-1E13-D2844DACE0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altLang="en-US"/>
              <a:t>Suggested Mechanism</a:t>
            </a:r>
          </a:p>
        </p:txBody>
      </p:sp>
      <p:sp>
        <p:nvSpPr>
          <p:cNvPr id="52227" name="Text Box 3">
            <a:extLst>
              <a:ext uri="{FF2B5EF4-FFF2-40B4-BE49-F238E27FC236}">
                <a16:creationId xmlns="" xmlns:a16="http://schemas.microsoft.com/office/drawing/2014/main" id="{240E6986-265B-3A4D-6F68-461AAC1D6A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752600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2228" name="Text Box 4">
            <a:extLst>
              <a:ext uri="{FF2B5EF4-FFF2-40B4-BE49-F238E27FC236}">
                <a16:creationId xmlns="" xmlns:a16="http://schemas.microsoft.com/office/drawing/2014/main" id="{094272FD-832D-A84B-ED9A-D14C2072E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752600"/>
            <a:ext cx="3886200" cy="210978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b="1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REACTANTS</a:t>
            </a:r>
          </a:p>
          <a:p>
            <a:pPr algn="ctr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H</a:t>
            </a:r>
            <a:r>
              <a:rPr lang="en-GB" altLang="en-US" b="1" baseline="-25000">
                <a:solidFill>
                  <a:srgbClr val="FFFF00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O</a:t>
            </a:r>
            <a:r>
              <a:rPr lang="en-GB" altLang="en-US" b="1" baseline="-25000">
                <a:solidFill>
                  <a:srgbClr val="FFFF00"/>
                </a:solidFill>
                <a:latin typeface="Comic Sans MS" panose="030F0702030302020204" pitchFamily="66" charset="0"/>
              </a:rPr>
              <a:t>2 </a:t>
            </a: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+ </a:t>
            </a:r>
          </a:p>
          <a:p>
            <a:pPr algn="ctr">
              <a:spcBef>
                <a:spcPct val="50000"/>
              </a:spcBef>
            </a:pPr>
            <a:r>
              <a:rPr lang="en-GB" altLang="en-US" b="1" baseline="30000">
                <a:solidFill>
                  <a:srgbClr val="FFFF00"/>
                </a:solidFill>
                <a:latin typeface="Comic Sans MS" panose="030F0702030302020204" pitchFamily="66" charset="0"/>
              </a:rPr>
              <a:t>-</a:t>
            </a: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O</a:t>
            </a:r>
            <a:r>
              <a:rPr lang="en-GB" altLang="en-US" b="1" baseline="-25000">
                <a:solidFill>
                  <a:srgbClr val="FFFF00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CCH(OH)CH(OH)C0</a:t>
            </a:r>
            <a:r>
              <a:rPr lang="en-GB" altLang="en-US" b="1" baseline="-25000">
                <a:solidFill>
                  <a:srgbClr val="FFFF00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b="1" baseline="30000">
                <a:solidFill>
                  <a:srgbClr val="FFFF00"/>
                </a:solidFill>
                <a:latin typeface="Comic Sans MS" panose="030F0702030302020204" pitchFamily="66" charset="0"/>
              </a:rPr>
              <a:t>-</a:t>
            </a:r>
          </a:p>
          <a:p>
            <a:pPr algn="ctr">
              <a:spcBef>
                <a:spcPct val="50000"/>
              </a:spcBef>
            </a:pPr>
            <a:r>
              <a:rPr lang="en-GB" altLang="en-US" b="1">
                <a:solidFill>
                  <a:srgbClr val="FF3399"/>
                </a:solidFill>
                <a:latin typeface="Comic Sans MS" panose="030F0702030302020204" pitchFamily="66" charset="0"/>
              </a:rPr>
              <a:t>Co</a:t>
            </a:r>
            <a:r>
              <a:rPr lang="en-GB" altLang="en-US" b="1" baseline="30000">
                <a:solidFill>
                  <a:srgbClr val="FF3399"/>
                </a:solidFill>
                <a:latin typeface="Comic Sans MS" panose="030F0702030302020204" pitchFamily="66" charset="0"/>
              </a:rPr>
              <a:t>2+</a:t>
            </a:r>
            <a:r>
              <a:rPr lang="en-GB" altLang="en-US" b="1">
                <a:solidFill>
                  <a:srgbClr val="FF3399"/>
                </a:solidFill>
                <a:latin typeface="Comic Sans MS" panose="030F0702030302020204" pitchFamily="66" charset="0"/>
              </a:rPr>
              <a:t> (pink)</a:t>
            </a:r>
            <a:endParaRPr lang="en-GB" altLang="en-US" b="1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52231" name="Text Box 7">
            <a:extLst>
              <a:ext uri="{FF2B5EF4-FFF2-40B4-BE49-F238E27FC236}">
                <a16:creationId xmlns="" xmlns:a16="http://schemas.microsoft.com/office/drawing/2014/main" id="{5598288F-A636-00A1-DF65-356435F5C4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1752600"/>
            <a:ext cx="2895600" cy="15621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b="1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INTERMEDIATE</a:t>
            </a:r>
          </a:p>
          <a:p>
            <a:pPr algn="ctr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containing</a:t>
            </a:r>
            <a:endParaRPr lang="en-GB" altLang="en-US" b="1" baseline="30000">
              <a:solidFill>
                <a:srgbClr val="FFFF00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50000"/>
              </a:spcBef>
            </a:pPr>
            <a:r>
              <a:rPr lang="en-GB" altLang="en-US" b="1">
                <a:solidFill>
                  <a:schemeClr val="accent1"/>
                </a:solidFill>
                <a:latin typeface="Comic Sans MS" panose="030F0702030302020204" pitchFamily="66" charset="0"/>
              </a:rPr>
              <a:t>Co</a:t>
            </a:r>
            <a:r>
              <a:rPr lang="en-GB" altLang="en-US" b="1" baseline="30000">
                <a:solidFill>
                  <a:schemeClr val="accent1"/>
                </a:solidFill>
                <a:latin typeface="Comic Sans MS" panose="030F0702030302020204" pitchFamily="66" charset="0"/>
              </a:rPr>
              <a:t>3+</a:t>
            </a:r>
            <a:r>
              <a:rPr lang="en-GB" altLang="en-US" b="1">
                <a:solidFill>
                  <a:schemeClr val="accent1"/>
                </a:solidFill>
                <a:latin typeface="Comic Sans MS" panose="030F0702030302020204" pitchFamily="66" charset="0"/>
              </a:rPr>
              <a:t> (green)</a:t>
            </a:r>
          </a:p>
        </p:txBody>
      </p:sp>
      <p:grpSp>
        <p:nvGrpSpPr>
          <p:cNvPr id="52246" name="Group 22">
            <a:extLst>
              <a:ext uri="{FF2B5EF4-FFF2-40B4-BE49-F238E27FC236}">
                <a16:creationId xmlns="" xmlns:a16="http://schemas.microsoft.com/office/drawing/2014/main" id="{B0F7F4A9-9598-87E1-F6D8-76CDB84842BA}"/>
              </a:ext>
            </a:extLst>
          </p:cNvPr>
          <p:cNvGrpSpPr>
            <a:grpSpLocks/>
          </p:cNvGrpSpPr>
          <p:nvPr/>
        </p:nvGrpSpPr>
        <p:grpSpPr bwMode="auto">
          <a:xfrm>
            <a:off x="4038600" y="2286000"/>
            <a:ext cx="1981200" cy="1616075"/>
            <a:chOff x="2544" y="1440"/>
            <a:chExt cx="1248" cy="1018"/>
          </a:xfrm>
        </p:grpSpPr>
        <p:sp>
          <p:nvSpPr>
            <p:cNvPr id="52229" name="Line 5">
              <a:extLst>
                <a:ext uri="{FF2B5EF4-FFF2-40B4-BE49-F238E27FC236}">
                  <a16:creationId xmlns="" xmlns:a16="http://schemas.microsoft.com/office/drawing/2014/main" id="{4B824A6F-9A29-603B-6316-3AD9001853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4" y="1776"/>
              <a:ext cx="1248" cy="0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2230" name="Text Box 6">
              <a:extLst>
                <a:ext uri="{FF2B5EF4-FFF2-40B4-BE49-F238E27FC236}">
                  <a16:creationId xmlns="" xmlns:a16="http://schemas.microsoft.com/office/drawing/2014/main" id="{C4C119EB-54CC-2D25-2B97-AAA6833538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1440"/>
              <a:ext cx="115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000" b="1">
                  <a:solidFill>
                    <a:srgbClr val="FF3399"/>
                  </a:solidFill>
                  <a:latin typeface="Comic Sans MS" panose="030F0702030302020204" pitchFamily="66" charset="0"/>
                </a:rPr>
                <a:t>Co</a:t>
              </a:r>
              <a:r>
                <a:rPr lang="en-GB" altLang="en-US" sz="2000" b="1" baseline="30000">
                  <a:solidFill>
                    <a:srgbClr val="FF3399"/>
                  </a:solidFill>
                  <a:latin typeface="Comic Sans MS" panose="030F0702030302020204" pitchFamily="66" charset="0"/>
                </a:rPr>
                <a:t>2+</a:t>
              </a:r>
              <a:r>
                <a:rPr lang="en-GB" altLang="en-US" sz="2000" b="1">
                  <a:solidFill>
                    <a:srgbClr val="FFFF00"/>
                  </a:solidFill>
                  <a:latin typeface="Comic Sans MS" panose="030F0702030302020204" pitchFamily="66" charset="0"/>
                </a:rPr>
                <a:t> reduces</a:t>
              </a:r>
            </a:p>
          </p:txBody>
        </p:sp>
        <p:sp>
          <p:nvSpPr>
            <p:cNvPr id="52232" name="Text Box 8">
              <a:extLst>
                <a:ext uri="{FF2B5EF4-FFF2-40B4-BE49-F238E27FC236}">
                  <a16:creationId xmlns="" xmlns:a16="http://schemas.microsoft.com/office/drawing/2014/main" id="{CF1CDE51-EAB1-14F2-D335-480C296E0B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1824"/>
              <a:ext cx="1152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000" b="1">
                  <a:solidFill>
                    <a:srgbClr val="FFFF00"/>
                  </a:solidFill>
                  <a:latin typeface="Comic Sans MS" panose="030F0702030302020204" pitchFamily="66" charset="0"/>
                </a:rPr>
                <a:t>H</a:t>
              </a:r>
              <a:r>
                <a:rPr lang="en-GB" altLang="en-US" sz="2000" b="1" baseline="-25000">
                  <a:solidFill>
                    <a:srgbClr val="FFFF00"/>
                  </a:solidFill>
                  <a:latin typeface="Comic Sans MS" panose="030F0702030302020204" pitchFamily="66" charset="0"/>
                </a:rPr>
                <a:t>2</a:t>
              </a:r>
              <a:r>
                <a:rPr lang="en-GB" altLang="en-US" sz="2000" b="1">
                  <a:solidFill>
                    <a:srgbClr val="FFFF00"/>
                  </a:solidFill>
                  <a:latin typeface="Comic Sans MS" panose="030F0702030302020204" pitchFamily="66" charset="0"/>
                </a:rPr>
                <a:t>O</a:t>
              </a:r>
              <a:r>
                <a:rPr lang="en-GB" altLang="en-US" sz="2000" b="1" baseline="-25000">
                  <a:solidFill>
                    <a:srgbClr val="FFFF00"/>
                  </a:solidFill>
                  <a:latin typeface="Comic Sans MS" panose="030F0702030302020204" pitchFamily="66" charset="0"/>
                </a:rPr>
                <a:t>2</a:t>
              </a:r>
              <a:r>
                <a:rPr lang="en-GB" altLang="en-US" sz="2000" b="1">
                  <a:solidFill>
                    <a:srgbClr val="FFFF00"/>
                  </a:solidFill>
                  <a:latin typeface="Comic Sans MS" panose="030F0702030302020204" pitchFamily="66" charset="0"/>
                </a:rPr>
                <a:t> &amp; gets oxidised to </a:t>
              </a:r>
              <a:r>
                <a:rPr lang="en-GB" altLang="en-US" sz="2000" b="1">
                  <a:solidFill>
                    <a:schemeClr val="accent1"/>
                  </a:solidFill>
                  <a:latin typeface="Comic Sans MS" panose="030F0702030302020204" pitchFamily="66" charset="0"/>
                </a:rPr>
                <a:t>Co</a:t>
              </a:r>
              <a:r>
                <a:rPr lang="en-GB" altLang="en-US" sz="2000" b="1" baseline="30000">
                  <a:solidFill>
                    <a:schemeClr val="accent1"/>
                  </a:solidFill>
                  <a:latin typeface="Comic Sans MS" panose="030F0702030302020204" pitchFamily="66" charset="0"/>
                </a:rPr>
                <a:t>3+</a:t>
              </a:r>
              <a:r>
                <a:rPr lang="en-GB" altLang="en-US" sz="2000" b="1">
                  <a:solidFill>
                    <a:srgbClr val="FFFF00"/>
                  </a:solidFill>
                  <a:latin typeface="Comic Sans MS" panose="030F0702030302020204" pitchFamily="66" charset="0"/>
                </a:rPr>
                <a:t> </a:t>
              </a:r>
            </a:p>
          </p:txBody>
        </p:sp>
      </p:grpSp>
      <p:sp>
        <p:nvSpPr>
          <p:cNvPr id="52233" name="Text Box 9">
            <a:extLst>
              <a:ext uri="{FF2B5EF4-FFF2-40B4-BE49-F238E27FC236}">
                <a16:creationId xmlns="" xmlns:a16="http://schemas.microsoft.com/office/drawing/2014/main" id="{1A0AE6A2-83A0-4F72-9062-24F57A5C2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4495800"/>
            <a:ext cx="4114800" cy="15621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b="1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PRODUCTS</a:t>
            </a:r>
          </a:p>
          <a:p>
            <a:pPr algn="ctr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CO</a:t>
            </a:r>
            <a:r>
              <a:rPr lang="en-GB" altLang="en-US" b="1" baseline="-25000">
                <a:solidFill>
                  <a:srgbClr val="FFFF00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, methanoate, H</a:t>
            </a:r>
            <a:r>
              <a:rPr lang="en-GB" altLang="en-US" b="1" baseline="-25000">
                <a:solidFill>
                  <a:srgbClr val="FFFF00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O</a:t>
            </a:r>
            <a:r>
              <a:rPr lang="en-GB" altLang="en-US" b="1" baseline="-2500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en-GB" altLang="en-US" b="1">
                <a:solidFill>
                  <a:srgbClr val="FF3399"/>
                </a:solidFill>
                <a:latin typeface="Comic Sans MS" panose="030F0702030302020204" pitchFamily="66" charset="0"/>
              </a:rPr>
              <a:t>Co</a:t>
            </a:r>
            <a:r>
              <a:rPr lang="en-GB" altLang="en-US" b="1" baseline="30000">
                <a:solidFill>
                  <a:srgbClr val="FF3399"/>
                </a:solidFill>
                <a:latin typeface="Comic Sans MS" panose="030F0702030302020204" pitchFamily="66" charset="0"/>
              </a:rPr>
              <a:t>2+</a:t>
            </a:r>
            <a:r>
              <a:rPr lang="en-GB" altLang="en-US" b="1">
                <a:solidFill>
                  <a:srgbClr val="FF3399"/>
                </a:solidFill>
                <a:latin typeface="Comic Sans MS" panose="030F0702030302020204" pitchFamily="66" charset="0"/>
              </a:rPr>
              <a:t> (pink)</a:t>
            </a:r>
          </a:p>
        </p:txBody>
      </p:sp>
      <p:grpSp>
        <p:nvGrpSpPr>
          <p:cNvPr id="52244" name="Group 20">
            <a:extLst>
              <a:ext uri="{FF2B5EF4-FFF2-40B4-BE49-F238E27FC236}">
                <a16:creationId xmlns="" xmlns:a16="http://schemas.microsoft.com/office/drawing/2014/main" id="{F6DD0296-EE35-ED54-4A8D-7A4B7F5C544B}"/>
              </a:ext>
            </a:extLst>
          </p:cNvPr>
          <p:cNvGrpSpPr>
            <a:grpSpLocks/>
          </p:cNvGrpSpPr>
          <p:nvPr/>
        </p:nvGrpSpPr>
        <p:grpSpPr bwMode="auto">
          <a:xfrm>
            <a:off x="6629400" y="3314700"/>
            <a:ext cx="2286000" cy="2492375"/>
            <a:chOff x="4176" y="2088"/>
            <a:chExt cx="1440" cy="1570"/>
          </a:xfrm>
        </p:grpSpPr>
        <p:sp>
          <p:nvSpPr>
            <p:cNvPr id="52234" name="Text Box 10">
              <a:extLst>
                <a:ext uri="{FF2B5EF4-FFF2-40B4-BE49-F238E27FC236}">
                  <a16:creationId xmlns="" xmlns:a16="http://schemas.microsoft.com/office/drawing/2014/main" id="{3F3C4CF3-4A25-0706-AE7F-B19788F770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2" y="2256"/>
              <a:ext cx="1104" cy="1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000" b="1">
                  <a:solidFill>
                    <a:schemeClr val="accent1"/>
                  </a:solidFill>
                  <a:latin typeface="Comic Sans MS" panose="030F0702030302020204" pitchFamily="66" charset="0"/>
                </a:rPr>
                <a:t>Co</a:t>
              </a:r>
              <a:r>
                <a:rPr lang="en-GB" altLang="en-US" sz="2000" b="1" baseline="30000">
                  <a:solidFill>
                    <a:schemeClr val="accent1"/>
                  </a:solidFill>
                  <a:latin typeface="Comic Sans MS" panose="030F0702030302020204" pitchFamily="66" charset="0"/>
                </a:rPr>
                <a:t>3+</a:t>
              </a:r>
              <a:r>
                <a:rPr lang="en-GB" altLang="en-US" sz="2000" b="1">
                  <a:solidFill>
                    <a:srgbClr val="FFFF00"/>
                  </a:solidFill>
                  <a:latin typeface="Comic Sans MS" panose="030F0702030302020204" pitchFamily="66" charset="0"/>
                </a:rPr>
                <a:t> oxidises 2,3-hydroxy- butanoate &amp; gets reduced to</a:t>
              </a:r>
              <a:r>
                <a:rPr lang="en-GB" altLang="en-US" sz="2000" b="1">
                  <a:solidFill>
                    <a:schemeClr val="accent2"/>
                  </a:solidFill>
                  <a:latin typeface="Comic Sans MS" panose="030F0702030302020204" pitchFamily="66" charset="0"/>
                </a:rPr>
                <a:t> </a:t>
              </a:r>
              <a:r>
                <a:rPr lang="en-GB" altLang="en-US" sz="2000" b="1">
                  <a:solidFill>
                    <a:srgbClr val="FF3399"/>
                  </a:solidFill>
                  <a:latin typeface="Comic Sans MS" panose="030F0702030302020204" pitchFamily="66" charset="0"/>
                </a:rPr>
                <a:t>Co</a:t>
              </a:r>
              <a:r>
                <a:rPr lang="en-GB" altLang="en-US" sz="2000" b="1" baseline="30000">
                  <a:solidFill>
                    <a:srgbClr val="FF3399"/>
                  </a:solidFill>
                  <a:latin typeface="Comic Sans MS" panose="030F0702030302020204" pitchFamily="66" charset="0"/>
                </a:rPr>
                <a:t>2+</a:t>
              </a:r>
              <a:endParaRPr lang="en-GB" altLang="en-US" sz="2000" b="1">
                <a:solidFill>
                  <a:srgbClr val="FF3399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52236" name="Line 12">
              <a:extLst>
                <a:ext uri="{FF2B5EF4-FFF2-40B4-BE49-F238E27FC236}">
                  <a16:creationId xmlns="" xmlns:a16="http://schemas.microsoft.com/office/drawing/2014/main" id="{0C9748E8-60A0-5569-76DC-6809A7E81F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4" y="2088"/>
              <a:ext cx="0" cy="1296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2237" name="Line 13">
              <a:extLst>
                <a:ext uri="{FF2B5EF4-FFF2-40B4-BE49-F238E27FC236}">
                  <a16:creationId xmlns="" xmlns:a16="http://schemas.microsoft.com/office/drawing/2014/main" id="{881A853C-4643-C269-5C87-4A28DEBD42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76" y="3384"/>
              <a:ext cx="288" cy="0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2245" name="Group 21">
            <a:extLst>
              <a:ext uri="{FF2B5EF4-FFF2-40B4-BE49-F238E27FC236}">
                <a16:creationId xmlns="" xmlns:a16="http://schemas.microsoft.com/office/drawing/2014/main" id="{2033C081-19A2-071B-3C07-5790A061C681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3886200"/>
            <a:ext cx="1981200" cy="1447800"/>
            <a:chOff x="336" y="2448"/>
            <a:chExt cx="1248" cy="912"/>
          </a:xfrm>
        </p:grpSpPr>
        <p:sp>
          <p:nvSpPr>
            <p:cNvPr id="52238" name="Line 14">
              <a:extLst>
                <a:ext uri="{FF2B5EF4-FFF2-40B4-BE49-F238E27FC236}">
                  <a16:creationId xmlns="" xmlns:a16="http://schemas.microsoft.com/office/drawing/2014/main" id="{C750EBA5-DE87-D260-7D93-B72D77A2AC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6" y="3360"/>
              <a:ext cx="1248" cy="0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2239" name="Line 15">
              <a:extLst>
                <a:ext uri="{FF2B5EF4-FFF2-40B4-BE49-F238E27FC236}">
                  <a16:creationId xmlns="" xmlns:a16="http://schemas.microsoft.com/office/drawing/2014/main" id="{CBBC4481-70AF-4B9C-EBC2-A5653D9A7E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6" y="2448"/>
              <a:ext cx="0" cy="912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2240" name="Text Box 16">
              <a:extLst>
                <a:ext uri="{FF2B5EF4-FFF2-40B4-BE49-F238E27FC236}">
                  <a16:creationId xmlns="" xmlns:a16="http://schemas.microsoft.com/office/drawing/2014/main" id="{68273951-3131-7D43-3578-C6FBEFA241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" y="2880"/>
              <a:ext cx="1078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GB" altLang="en-US" sz="2000" b="1">
                  <a:solidFill>
                    <a:srgbClr val="FFFF00"/>
                  </a:solidFill>
                  <a:latin typeface="Comic Sans MS" panose="030F0702030302020204" pitchFamily="66" charset="0"/>
                </a:rPr>
                <a:t>Regenerated</a:t>
              </a:r>
            </a:p>
            <a:p>
              <a:pPr algn="ctr"/>
              <a:r>
                <a:rPr lang="en-GB" altLang="en-US" sz="2000" b="1">
                  <a:solidFill>
                    <a:srgbClr val="FFFF00"/>
                  </a:solidFill>
                  <a:latin typeface="Comic Sans MS" panose="030F0702030302020204" pitchFamily="66" charset="0"/>
                </a:rPr>
                <a:t>Catalyst</a:t>
              </a:r>
            </a:p>
          </p:txBody>
        </p:sp>
      </p:grp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2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2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2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2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2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2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2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8" grpId="0" animBg="1" autoUpdateAnimBg="0"/>
      <p:bldP spid="52231" grpId="0" animBg="1" autoUpdateAnimBg="0"/>
      <p:bldP spid="52233" grpId="0" animBg="1" autoUpdateAnimBg="0"/>
    </p:bldLst>
  </p:timing>
</p:sld>
</file>

<file path=ppt/theme/theme1.xml><?xml version="1.0" encoding="utf-8"?>
<a:theme xmlns:a="http://schemas.openxmlformats.org/drawingml/2006/main" name="OHT Template (Education data projector)">
  <a:themeElements>
    <a:clrScheme name="OHT Template (Education data projector)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HT Template (Education data projector)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HT Template (Education data projector)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HT Template (Education data projector)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HT Template (Education data projector)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HT Template (Education data projector)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HT Template (Education data projector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HT Template (Education data projector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HT Template (Education data projector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C:\WINDOWS\Application Data\Microsoft\Templates\OHT Template (Education data projector).pot</Template>
  <TotalTime>509</TotalTime>
  <Words>261</Words>
  <Application>Microsoft Office PowerPoint</Application>
  <PresentationFormat>On-screen Show (4:3)</PresentationFormat>
  <Paragraphs>55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OHT Template (Education data projector)</vt:lpstr>
      <vt:lpstr>Catalytic Activity</vt:lpstr>
      <vt:lpstr>Heterogeneous Catalysis</vt:lpstr>
      <vt:lpstr>Heterogeneous Catalysis</vt:lpstr>
      <vt:lpstr>Homogeneous Catalysis</vt:lpstr>
      <vt:lpstr>Suggested Mechanism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 block:</dc:title>
  <dc:creator>Andrew Harris</dc:creator>
  <cp:lastModifiedBy>MAHAAN</cp:lastModifiedBy>
  <cp:revision>47</cp:revision>
  <dcterms:created xsi:type="dcterms:W3CDTF">2001-11-18T21:54:40Z</dcterms:created>
  <dcterms:modified xsi:type="dcterms:W3CDTF">2024-11-09T17:39:57Z</dcterms:modified>
</cp:coreProperties>
</file>