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7" r:id="rId3"/>
    <p:sldId id="258" r:id="rId4"/>
    <p:sldId id="259" r:id="rId5"/>
    <p:sldId id="260" r:id="rId6"/>
    <p:sldId id="261" r:id="rId7"/>
    <p:sldId id="262" r:id="rId8"/>
    <p:sldId id="263" r:id="rId9"/>
    <p:sldId id="264" r:id="rId10"/>
    <p:sldId id="265"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6B30E23-A674-4FE3-B40B-A935DD5BC6EB}"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1042537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6B30E23-A674-4FE3-B40B-A935DD5BC6EB}"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2403765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B30E23-A674-4FE3-B40B-A935DD5BC6EB}"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2458578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6B30E23-A674-4FE3-B40B-A935DD5BC6EB}"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2207477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6B30E23-A674-4FE3-B40B-A935DD5BC6EB}" type="datetimeFigureOut">
              <a:rPr lang="en-IN" smtClean="0"/>
              <a:t>14-11-2024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3673562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6B30E23-A674-4FE3-B40B-A935DD5BC6EB}" type="datetimeFigureOut">
              <a:rPr lang="en-IN" smtClean="0"/>
              <a:t>14-11-2024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2756517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B30E23-A674-4FE3-B40B-A935DD5BC6EB}" type="datetimeFigureOut">
              <a:rPr lang="en-IN" smtClean="0"/>
              <a:t>14-11-2024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1694594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B30E23-A674-4FE3-B40B-A935DD5BC6EB}"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1187012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B30E23-A674-4FE3-B40B-A935DD5BC6EB}"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315902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6B30E23-A674-4FE3-B40B-A935DD5BC6EB}"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4042354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6B30E23-A674-4FE3-B40B-A935DD5BC6EB}"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6D5638-B0BF-4139-8445-57348A2F1681}" type="slidenum">
              <a:rPr lang="en-IN" smtClean="0"/>
              <a:t>‹#›</a:t>
            </a:fld>
            <a:endParaRPr lang="en-IN"/>
          </a:p>
        </p:txBody>
      </p:sp>
    </p:spTree>
    <p:extLst>
      <p:ext uri="{BB962C8B-B14F-4D97-AF65-F5344CB8AC3E}">
        <p14:creationId xmlns:p14="http://schemas.microsoft.com/office/powerpoint/2010/main" val="648808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B30E23-A674-4FE3-B40B-A935DD5BC6EB}" type="datetimeFigureOut">
              <a:rPr lang="en-IN" smtClean="0"/>
              <a:t>14-11-2024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6D5638-B0BF-4139-8445-57348A2F1681}" type="slidenum">
              <a:rPr lang="en-IN" smtClean="0"/>
              <a:t>‹#›</a:t>
            </a:fld>
            <a:endParaRPr lang="en-IN"/>
          </a:p>
        </p:txBody>
      </p:sp>
    </p:spTree>
    <p:extLst>
      <p:ext uri="{BB962C8B-B14F-4D97-AF65-F5344CB8AC3E}">
        <p14:creationId xmlns:p14="http://schemas.microsoft.com/office/powerpoint/2010/main" val="787006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994" y="175012"/>
            <a:ext cx="11846011" cy="1678502"/>
          </a:xfrm>
        </p:spPr>
        <p:txBody>
          <a:bodyPr>
            <a:normAutofit/>
          </a:bodyPr>
          <a:lstStyle/>
          <a:p>
            <a:r>
              <a:rPr lang="en-US" dirty="0" smtClean="0">
                <a:latin typeface="Cambria" panose="02040503050406030204" pitchFamily="18" charset="0"/>
                <a:ea typeface="Cambria" panose="02040503050406030204" pitchFamily="18" charset="0"/>
              </a:rPr>
              <a:t>X-ray diffraction</a:t>
            </a:r>
            <a:endParaRPr lang="en-IN"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1606378" y="4168346"/>
            <a:ext cx="9341708" cy="1869989"/>
          </a:xfrm>
        </p:spPr>
        <p:txBody>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04046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3277"/>
            <a:ext cx="11730681" cy="681080"/>
          </a:xfrm>
        </p:spPr>
        <p:txBody>
          <a:bodyPr>
            <a:normAutofit/>
          </a:bodyPr>
          <a:lstStyle/>
          <a:p>
            <a:r>
              <a:rPr lang="en-US" sz="3600" dirty="0">
                <a:latin typeface="Cambria" panose="02040503050406030204" pitchFamily="18" charset="0"/>
                <a:ea typeface="Cambria" panose="02040503050406030204" pitchFamily="18" charset="0"/>
              </a:rPr>
              <a:t>X-ray diffraction (XRD)</a:t>
            </a:r>
            <a:endParaRPr lang="en-IN" sz="3600" dirty="0">
              <a:latin typeface="Cambria" panose="02040503050406030204" pitchFamily="18" charset="0"/>
              <a:ea typeface="Cambria" panose="02040503050406030204" pitchFamily="18" charset="0"/>
            </a:endParaRPr>
          </a:p>
        </p:txBody>
      </p:sp>
      <p:sp>
        <p:nvSpPr>
          <p:cNvPr id="4" name="TextBox 3"/>
          <p:cNvSpPr txBox="1"/>
          <p:nvPr/>
        </p:nvSpPr>
        <p:spPr>
          <a:xfrm>
            <a:off x="362465" y="774357"/>
            <a:ext cx="11417643" cy="6498574"/>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X-Ray diffraction is a versatile, non-destructive analytical method for identification and quantitative determination of various forms, known as ‘Phases’ of compounds present in powder and solid samples.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Diffraction </a:t>
            </a:r>
            <a:r>
              <a:rPr lang="en-US" sz="2000" dirty="0">
                <a:latin typeface="Cambria" panose="02040503050406030204" pitchFamily="18" charset="0"/>
                <a:ea typeface="Cambria" panose="02040503050406030204" pitchFamily="18" charset="0"/>
              </a:rPr>
              <a:t>occurs as waves interact with a regular structure whose repeat distance is about the same as the </a:t>
            </a:r>
            <a:r>
              <a:rPr lang="en-US" sz="2000" dirty="0" smtClean="0">
                <a:latin typeface="Cambria" panose="02040503050406030204" pitchFamily="18" charset="0"/>
                <a:ea typeface="Cambria" panose="02040503050406030204" pitchFamily="18" charset="0"/>
              </a:rPr>
              <a:t>wavelength.</a:t>
            </a: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phenomenon is common in the natural world, and occurs across a broad range of scales</a:t>
            </a:r>
            <a:r>
              <a:rPr lang="en-US" sz="2000"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For example, light can be diffracted angstroms, about the wavelength of the light. It happens that X-Ray have wavelength on the order of a few angstroms, the same as typical inter atomic distance in crystalline solids. That means X-Rays can be diffracted from minerals which, by definition, are crystalline and have regularly repeating atomic </a:t>
            </a:r>
            <a:r>
              <a:rPr lang="en-US" sz="2000" dirty="0" smtClean="0">
                <a:latin typeface="Cambria" panose="02040503050406030204" pitchFamily="18" charset="0"/>
                <a:ea typeface="Cambria" panose="02040503050406030204" pitchFamily="18" charset="0"/>
              </a:rPr>
              <a:t>structures. </a:t>
            </a: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When </a:t>
            </a:r>
            <a:r>
              <a:rPr lang="en-US" sz="2000" dirty="0">
                <a:latin typeface="Cambria" panose="02040503050406030204" pitchFamily="18" charset="0"/>
                <a:ea typeface="Cambria" panose="02040503050406030204" pitchFamily="18" charset="0"/>
              </a:rPr>
              <a:t>certain geometric requirements are met, X-Ray scattered from a crystalline solid can constructively interfere, producing a diffracted beam. In 1912, </a:t>
            </a:r>
            <a:r>
              <a:rPr lang="en-US" sz="2000" dirty="0" err="1">
                <a:latin typeface="Cambria" panose="02040503050406030204" pitchFamily="18" charset="0"/>
                <a:ea typeface="Cambria" panose="02040503050406030204" pitchFamily="18" charset="0"/>
              </a:rPr>
              <a:t>W.L.Bragg</a:t>
            </a:r>
            <a:r>
              <a:rPr lang="en-US" sz="2000" dirty="0">
                <a:latin typeface="Cambria" panose="02040503050406030204" pitchFamily="18" charset="0"/>
                <a:ea typeface="Cambria" panose="02040503050406030204" pitchFamily="18" charset="0"/>
              </a:rPr>
              <a:t> recognized a predictable relationship among several factors.</a:t>
            </a:r>
            <a:endParaRPr lang="en-IN" sz="2000" dirty="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56309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740" y="74140"/>
            <a:ext cx="10515600" cy="659027"/>
          </a:xfrm>
        </p:spPr>
        <p:txBody>
          <a:bodyPr>
            <a:noAutofit/>
          </a:bodyPr>
          <a:lstStyle/>
          <a:p>
            <a:r>
              <a:rPr lang="en-US" sz="3200" b="1" dirty="0">
                <a:latin typeface="Cambria" panose="02040503050406030204" pitchFamily="18" charset="0"/>
                <a:ea typeface="Cambria" panose="02040503050406030204" pitchFamily="18" charset="0"/>
                <a:cs typeface="Times New Roman" panose="02020603050405020304" pitchFamily="18" charset="0"/>
              </a:rPr>
              <a:t>Bragg’s </a:t>
            </a:r>
            <a:r>
              <a:rPr lang="en-US" sz="3200" b="1" dirty="0" smtClean="0">
                <a:latin typeface="Cambria" panose="02040503050406030204" pitchFamily="18" charset="0"/>
                <a:ea typeface="Cambria" panose="02040503050406030204" pitchFamily="18" charset="0"/>
                <a:cs typeface="Times New Roman" panose="02020603050405020304" pitchFamily="18" charset="0"/>
              </a:rPr>
              <a:t>law</a:t>
            </a:r>
            <a:endParaRPr lang="en-IN" sz="3200" dirty="0">
              <a:latin typeface="Cambria" panose="02040503050406030204" pitchFamily="18" charset="0"/>
              <a:ea typeface="Cambria" panose="02040503050406030204" pitchFamily="18" charset="0"/>
            </a:endParaRPr>
          </a:p>
        </p:txBody>
      </p:sp>
      <p:sp>
        <p:nvSpPr>
          <p:cNvPr id="4" name="Rectangle 3"/>
          <p:cNvSpPr/>
          <p:nvPr/>
        </p:nvSpPr>
        <p:spPr>
          <a:xfrm>
            <a:off x="82378" y="733167"/>
            <a:ext cx="11524736" cy="923330"/>
          </a:xfrm>
          <a:prstGeom prst="rect">
            <a:avLst/>
          </a:prstGeom>
        </p:spPr>
        <p:txBody>
          <a:bodyPr wrap="square">
            <a:spAutoFit/>
          </a:bodyPr>
          <a:lstStyle/>
          <a:p>
            <a:pPr marL="285750" indent="-285750">
              <a:buFont typeface="Wingdings" panose="05000000000000000000" pitchFamily="2" charset="2"/>
              <a:buChar char="Ø"/>
            </a:pPr>
            <a:r>
              <a:rPr lang="en-US" dirty="0" smtClean="0">
                <a:latin typeface="Times New Roman" panose="02020603050405020304" pitchFamily="18" charset="0"/>
                <a:ea typeface="Times New Roman" panose="02020603050405020304" pitchFamily="18" charset="0"/>
              </a:rPr>
              <a:t>When </a:t>
            </a:r>
            <a:r>
              <a:rPr lang="en-US" dirty="0">
                <a:latin typeface="Times New Roman" panose="02020603050405020304" pitchFamily="18" charset="0"/>
                <a:ea typeface="Times New Roman" panose="02020603050405020304" pitchFamily="18" charset="0"/>
              </a:rPr>
              <a:t>a chromatic intense beam of light falls on a parallel lattice plane of crystal, the incident beam reflected secularly from various planes of crystal. In this case, the phenomenon of reflection is known as crystal diffraction of </a:t>
            </a:r>
            <a:r>
              <a:rPr lang="en-US" dirty="0" smtClean="0">
                <a:latin typeface="Times New Roman" panose="02020603050405020304" pitchFamily="18" charset="0"/>
                <a:ea typeface="Times New Roman" panose="02020603050405020304" pitchFamily="18" charset="0"/>
              </a:rPr>
              <a:t>scattering.</a:t>
            </a:r>
          </a:p>
          <a:p>
            <a:pPr marL="285750" indent="-285750">
              <a:buFont typeface="Wingdings" panose="05000000000000000000" pitchFamily="2" charset="2"/>
              <a:buChar char="Ø"/>
            </a:pPr>
            <a:r>
              <a:rPr lang="en-US" dirty="0" smtClean="0">
                <a:latin typeface="Times New Roman" panose="02020603050405020304" pitchFamily="18" charset="0"/>
                <a:ea typeface="Times New Roman" panose="02020603050405020304" pitchFamily="18" charset="0"/>
              </a:rPr>
              <a:t>Diffraction </a:t>
            </a:r>
            <a:r>
              <a:rPr lang="en-US" dirty="0">
                <a:latin typeface="Times New Roman" panose="02020603050405020304" pitchFamily="18" charset="0"/>
                <a:ea typeface="Times New Roman" panose="02020603050405020304" pitchFamily="18" charset="0"/>
              </a:rPr>
              <a:t>is essentially a scattering phenomenon in which large number of atoms co-operate </a:t>
            </a:r>
            <a:endParaRPr lang="en-IN" dirty="0"/>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6" name="Object 5"/>
          <p:cNvGraphicFramePr>
            <a:graphicFrameLocks/>
          </p:cNvGraphicFramePr>
          <p:nvPr/>
        </p:nvGraphicFramePr>
        <p:xfrm>
          <a:off x="3056238" y="2866767"/>
          <a:ext cx="3914775" cy="2390775"/>
        </p:xfrm>
        <a:graphic>
          <a:graphicData uri="http://schemas.openxmlformats.org/presentationml/2006/ole">
            <mc:AlternateContent xmlns:mc="http://schemas.openxmlformats.org/markup-compatibility/2006">
              <mc:Choice xmlns:v="urn:schemas-microsoft-com:vml" Requires="v">
                <p:oleObj spid="_x0000_s1027" name="Picture" r:id="rId3" imgW="0" imgH="0" progId="StaticMetafile">
                  <p:embed/>
                </p:oleObj>
              </mc:Choice>
              <mc:Fallback>
                <p:oleObj name="Picture" r:id="rId3" imgW="0" imgH="0" progId="StaticMetafile">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6238" y="2866767"/>
                        <a:ext cx="3914775" cy="2390775"/>
                      </a:xfrm>
                      <a:prstGeom prst="rect">
                        <a:avLst/>
                      </a:prstGeom>
                      <a:solidFill>
                        <a:srgbClr val="FFFFFF"/>
                      </a:solidFill>
                    </p:spPr>
                  </p:pic>
                </p:oleObj>
              </mc:Fallback>
            </mc:AlternateContent>
          </a:graphicData>
        </a:graphic>
      </p:graphicFrame>
      <p:sp>
        <p:nvSpPr>
          <p:cNvPr id="7" name="Rectangle 6"/>
          <p:cNvSpPr/>
          <p:nvPr/>
        </p:nvSpPr>
        <p:spPr>
          <a:xfrm>
            <a:off x="3530473" y="5174472"/>
            <a:ext cx="2659702" cy="507831"/>
          </a:xfrm>
          <a:prstGeom prst="rect">
            <a:avLst/>
          </a:prstGeom>
        </p:spPr>
        <p:txBody>
          <a:bodyPr wrap="none">
            <a:spAutoFit/>
          </a:bodyPr>
          <a:lstStyle/>
          <a:p>
            <a:pPr algn="ctr">
              <a:lnSpc>
                <a:spcPct val="150000"/>
              </a:lnSpc>
              <a:spcAft>
                <a:spcPts val="800"/>
              </a:spcAft>
              <a:tabLst>
                <a:tab pos="742950" algn="l"/>
              </a:tabLst>
            </a:pPr>
            <a:r>
              <a:rPr lang="en-US" b="1" dirty="0">
                <a:latin typeface="Times New Roman" panose="02020603050405020304" pitchFamily="18" charset="0"/>
                <a:ea typeface="Times New Roman" panose="02020603050405020304" pitchFamily="18" charset="0"/>
                <a:cs typeface="Times New Roman" panose="02020603050405020304" pitchFamily="18" charset="0"/>
              </a:rPr>
              <a:t>X-ray diffraction pattern</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1006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0659" y="161582"/>
            <a:ext cx="11623589" cy="3051175"/>
          </a:xfrm>
        </p:spPr>
        <p:txBody>
          <a:bodyPr>
            <a:normAutofit/>
          </a:bodyPr>
          <a:lstStyle/>
          <a:p>
            <a:pPr lvl="0" algn="just">
              <a:lnSpc>
                <a:spcPct val="100000"/>
              </a:lnSpc>
            </a:pPr>
            <a:r>
              <a:rPr lang="en-US" sz="2200" dirty="0" smtClean="0">
                <a:latin typeface="Cambria" panose="02040503050406030204" pitchFamily="18" charset="0"/>
                <a:ea typeface="Cambria" panose="02040503050406030204" pitchFamily="18" charset="0"/>
              </a:rPr>
              <a:t>The distance between similar atomic planes in a mineral (the inter atomic spacing) which we call the d – spacing and measure in angstroms.</a:t>
            </a:r>
            <a:endParaRPr lang="en-IN" sz="2200" dirty="0" smtClean="0">
              <a:latin typeface="Cambria" panose="02040503050406030204" pitchFamily="18" charset="0"/>
              <a:ea typeface="Cambria" panose="02040503050406030204" pitchFamily="18" charset="0"/>
            </a:endParaRPr>
          </a:p>
          <a:p>
            <a:pPr lvl="0" algn="just">
              <a:lnSpc>
                <a:spcPct val="100000"/>
              </a:lnSpc>
            </a:pPr>
            <a:r>
              <a:rPr lang="en-US" sz="2200" dirty="0" smtClean="0">
                <a:latin typeface="Cambria" panose="02040503050406030204" pitchFamily="18" charset="0"/>
                <a:ea typeface="Cambria" panose="02040503050406030204" pitchFamily="18" charset="0"/>
              </a:rPr>
              <a:t>The angle of diffraction which we call the theta angle and measure in degrees. For practical reasons the </a:t>
            </a:r>
            <a:r>
              <a:rPr lang="en-US" sz="2200" dirty="0" err="1" smtClean="0">
                <a:latin typeface="Cambria" panose="02040503050406030204" pitchFamily="18" charset="0"/>
                <a:ea typeface="Cambria" panose="02040503050406030204" pitchFamily="18" charset="0"/>
              </a:rPr>
              <a:t>diffractometer</a:t>
            </a:r>
            <a:r>
              <a:rPr lang="en-US" sz="2200" dirty="0" smtClean="0">
                <a:latin typeface="Cambria" panose="02040503050406030204" pitchFamily="18" charset="0"/>
                <a:ea typeface="Cambria" panose="02040503050406030204" pitchFamily="18" charset="0"/>
              </a:rPr>
              <a:t> measure an angle twice that of the theta angle. Not surprisingly, we call the measured angle ‘2-theta’.</a:t>
            </a:r>
            <a:endParaRPr lang="en-IN" sz="2200" dirty="0" smtClean="0">
              <a:latin typeface="Cambria" panose="02040503050406030204" pitchFamily="18" charset="0"/>
              <a:ea typeface="Cambria" panose="02040503050406030204" pitchFamily="18" charset="0"/>
            </a:endParaRPr>
          </a:p>
          <a:p>
            <a:pPr lvl="0" algn="just">
              <a:lnSpc>
                <a:spcPct val="100000"/>
              </a:lnSpc>
            </a:pPr>
            <a:r>
              <a:rPr lang="en-US" sz="2200" dirty="0" smtClean="0">
                <a:latin typeface="Cambria" panose="02040503050406030204" pitchFamily="18" charset="0"/>
                <a:ea typeface="Cambria" panose="02040503050406030204" pitchFamily="18" charset="0"/>
              </a:rPr>
              <a:t>The wavelength of the incident X-Radiation, symbolized by the Greek letter lambda and, in our case, equal to 1.54 angstrom.</a:t>
            </a:r>
            <a:endParaRPr lang="en-IN" sz="2200" dirty="0" smtClean="0">
              <a:latin typeface="Cambria" panose="02040503050406030204" pitchFamily="18" charset="0"/>
              <a:ea typeface="Cambria" panose="02040503050406030204" pitchFamily="18" charset="0"/>
            </a:endParaRPr>
          </a:p>
          <a:p>
            <a:pPr algn="just">
              <a:lnSpc>
                <a:spcPct val="100000"/>
              </a:lnSpc>
            </a:pPr>
            <a:endParaRPr lang="en-IN" sz="2400" dirty="0">
              <a:latin typeface="Cambria" panose="02040503050406030204" pitchFamily="18" charset="0"/>
              <a:ea typeface="Cambria" panose="02040503050406030204" pitchFamily="18" charset="0"/>
            </a:endParaRPr>
          </a:p>
        </p:txBody>
      </p:sp>
      <p:sp>
        <p:nvSpPr>
          <p:cNvPr id="4" name="Rectangle 3"/>
          <p:cNvSpPr/>
          <p:nvPr/>
        </p:nvSpPr>
        <p:spPr>
          <a:xfrm>
            <a:off x="3921211" y="3183920"/>
            <a:ext cx="2169184" cy="523220"/>
          </a:xfrm>
          <a:prstGeom prst="rect">
            <a:avLst/>
          </a:prstGeom>
        </p:spPr>
        <p:txBody>
          <a:bodyPr wrap="none">
            <a:spAutoFit/>
          </a:bodyPr>
          <a:lstStyle/>
          <a:p>
            <a:r>
              <a:rPr lang="en-US" sz="2800" b="1" dirty="0" err="1">
                <a:latin typeface="Cambria" panose="02040503050406030204" pitchFamily="18" charset="0"/>
                <a:ea typeface="Cambria" panose="02040503050406030204" pitchFamily="18" charset="0"/>
              </a:rPr>
              <a:t>nλ</a:t>
            </a:r>
            <a:r>
              <a:rPr lang="en-US" sz="2800" b="1" dirty="0">
                <a:latin typeface="Cambria" panose="02040503050406030204" pitchFamily="18" charset="0"/>
                <a:ea typeface="Cambria" panose="02040503050406030204" pitchFamily="18" charset="0"/>
              </a:rPr>
              <a:t> = 2d </a:t>
            </a:r>
            <a:r>
              <a:rPr lang="en-US" sz="2800" b="1" dirty="0" err="1">
                <a:latin typeface="Cambria" panose="02040503050406030204" pitchFamily="18" charset="0"/>
                <a:ea typeface="Cambria" panose="02040503050406030204" pitchFamily="18" charset="0"/>
              </a:rPr>
              <a:t>sinθ</a:t>
            </a:r>
            <a:endParaRPr lang="en-IN" sz="2800" dirty="0">
              <a:latin typeface="Cambria" panose="02040503050406030204" pitchFamily="18" charset="0"/>
              <a:ea typeface="Cambria" panose="02040503050406030204" pitchFamily="18" charset="0"/>
            </a:endParaRPr>
          </a:p>
        </p:txBody>
      </p:sp>
      <p:sp>
        <p:nvSpPr>
          <p:cNvPr id="5" name="Rectangle 4"/>
          <p:cNvSpPr/>
          <p:nvPr/>
        </p:nvSpPr>
        <p:spPr>
          <a:xfrm>
            <a:off x="873211" y="3974756"/>
            <a:ext cx="6096000" cy="2616101"/>
          </a:xfrm>
          <a:prstGeom prst="rect">
            <a:avLst/>
          </a:prstGeom>
        </p:spPr>
        <p:txBody>
          <a:bodyPr>
            <a:spAutoFit/>
          </a:bodyPr>
          <a:lstStyle/>
          <a:p>
            <a:pPr marL="457200" algn="just">
              <a:lnSpc>
                <a:spcPct val="150000"/>
              </a:lnSpc>
              <a:spcAft>
                <a:spcPts val="800"/>
              </a:spcAft>
              <a:tabLst>
                <a:tab pos="742950" algn="l"/>
              </a:tabLst>
            </a:pP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smtClean="0">
                <a:latin typeface="Cambria" panose="02040503050406030204" pitchFamily="18" charset="0"/>
                <a:ea typeface="Cambria" panose="02040503050406030204" pitchFamily="18" charset="0"/>
                <a:cs typeface="Times New Roman" panose="02020603050405020304" pitchFamily="18" charset="0"/>
              </a:rPr>
              <a:t>λ </a:t>
            </a:r>
            <a:r>
              <a:rPr lang="en-US" sz="2400" dirty="0">
                <a:latin typeface="Cambria" panose="02040503050406030204" pitchFamily="18" charset="0"/>
                <a:ea typeface="Cambria" panose="02040503050406030204" pitchFamily="18" charset="0"/>
                <a:cs typeface="Times New Roman" panose="02020603050405020304" pitchFamily="18" charset="0"/>
              </a:rPr>
              <a:t>– Wavelength of X-ray</a:t>
            </a:r>
            <a:endParaRPr lang="en-IN" sz="2400" dirty="0">
              <a:latin typeface="Cambria" panose="02040503050406030204" pitchFamily="18" charset="0"/>
              <a:ea typeface="Cambria" panose="02040503050406030204" pitchFamily="18" charset="0"/>
              <a:cs typeface="Times New Roman" panose="02020603050405020304" pitchFamily="18" charset="0"/>
            </a:endParaRPr>
          </a:p>
          <a:p>
            <a:pPr marL="457200" algn="just">
              <a:lnSpc>
                <a:spcPct val="150000"/>
              </a:lnSpc>
              <a:spcAft>
                <a:spcPts val="800"/>
              </a:spcAft>
              <a:tabLst>
                <a:tab pos="742950" algn="l"/>
              </a:tabLst>
            </a:pPr>
            <a:r>
              <a:rPr lang="en-US" sz="2400" dirty="0">
                <a:latin typeface="Cambria" panose="02040503050406030204" pitchFamily="18" charset="0"/>
                <a:ea typeface="Cambria" panose="02040503050406030204" pitchFamily="18" charset="0"/>
                <a:cs typeface="Times New Roman" panose="02020603050405020304" pitchFamily="18" charset="0"/>
              </a:rPr>
              <a:t>	d – </a:t>
            </a:r>
            <a:r>
              <a:rPr lang="en-US" sz="2400" dirty="0" err="1" smtClean="0">
                <a:latin typeface="Cambria" panose="02040503050406030204" pitchFamily="18" charset="0"/>
                <a:ea typeface="Cambria" panose="02040503050406030204" pitchFamily="18" charset="0"/>
                <a:cs typeface="Times New Roman" panose="02020603050405020304" pitchFamily="18" charset="0"/>
              </a:rPr>
              <a:t>Interplanar</a:t>
            </a:r>
            <a:r>
              <a:rPr lang="en-US" sz="2400" dirty="0" smtClean="0">
                <a:latin typeface="Cambria" panose="02040503050406030204" pitchFamily="18" charset="0"/>
                <a:ea typeface="Cambria" panose="02040503050406030204" pitchFamily="18" charset="0"/>
                <a:cs typeface="Times New Roman" panose="02020603050405020304" pitchFamily="18" charset="0"/>
              </a:rPr>
              <a:t> </a:t>
            </a:r>
            <a:r>
              <a:rPr lang="en-US" sz="2400" dirty="0">
                <a:latin typeface="Cambria" panose="02040503050406030204" pitchFamily="18" charset="0"/>
                <a:ea typeface="Cambria" panose="02040503050406030204" pitchFamily="18" charset="0"/>
                <a:cs typeface="Times New Roman" panose="02020603050405020304" pitchFamily="18" charset="0"/>
              </a:rPr>
              <a:t>spacing</a:t>
            </a:r>
            <a:endParaRPr lang="en-IN" sz="2400" dirty="0">
              <a:latin typeface="Cambria" panose="02040503050406030204" pitchFamily="18" charset="0"/>
              <a:ea typeface="Cambria" panose="02040503050406030204" pitchFamily="18" charset="0"/>
              <a:cs typeface="Times New Roman" panose="02020603050405020304" pitchFamily="18" charset="0"/>
            </a:endParaRPr>
          </a:p>
          <a:p>
            <a:pPr marL="457200" algn="just">
              <a:lnSpc>
                <a:spcPct val="150000"/>
              </a:lnSpc>
              <a:spcAft>
                <a:spcPts val="800"/>
              </a:spcAft>
              <a:tabLst>
                <a:tab pos="742950" algn="l"/>
              </a:tabLst>
            </a:pPr>
            <a:r>
              <a:rPr lang="en-US" sz="2400" dirty="0">
                <a:latin typeface="Cambria" panose="02040503050406030204" pitchFamily="18" charset="0"/>
                <a:ea typeface="Cambria" panose="02040503050406030204" pitchFamily="18" charset="0"/>
                <a:cs typeface="Times New Roman" panose="02020603050405020304" pitchFamily="18" charset="0"/>
              </a:rPr>
              <a:t>	θ – Diffraction angle</a:t>
            </a:r>
            <a:endParaRPr lang="en-IN" sz="2400" dirty="0">
              <a:latin typeface="Cambria" panose="02040503050406030204" pitchFamily="18" charset="0"/>
              <a:ea typeface="Cambria" panose="02040503050406030204" pitchFamily="18" charset="0"/>
              <a:cs typeface="Times New Roman" panose="02020603050405020304" pitchFamily="18" charset="0"/>
            </a:endParaRPr>
          </a:p>
          <a:p>
            <a:pPr marL="457200" algn="just">
              <a:lnSpc>
                <a:spcPct val="150000"/>
              </a:lnSpc>
              <a:spcAft>
                <a:spcPts val="800"/>
              </a:spcAft>
              <a:tabLst>
                <a:tab pos="742950" algn="l"/>
              </a:tabLst>
            </a:pPr>
            <a:r>
              <a:rPr lang="en-US" sz="2400" dirty="0">
                <a:latin typeface="Cambria" panose="02040503050406030204" pitchFamily="18" charset="0"/>
                <a:ea typeface="Cambria" panose="02040503050406030204" pitchFamily="18" charset="0"/>
                <a:cs typeface="Times New Roman" panose="02020603050405020304" pitchFamily="18" charset="0"/>
              </a:rPr>
              <a:t>	n = 0, 1, 2, 3…</a:t>
            </a:r>
            <a:endParaRPr lang="en-IN" sz="24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505826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745" y="101515"/>
            <a:ext cx="10515600" cy="623416"/>
          </a:xfrm>
        </p:spPr>
        <p:txBody>
          <a:bodyPr>
            <a:normAutofit/>
          </a:bodyPr>
          <a:lstStyle/>
          <a:p>
            <a:r>
              <a:rPr lang="en-IN" sz="3200" dirty="0" smtClean="0">
                <a:latin typeface="Cambria" panose="02040503050406030204" pitchFamily="18" charset="0"/>
                <a:ea typeface="Cambria" panose="02040503050406030204" pitchFamily="18" charset="0"/>
              </a:rPr>
              <a:t>Instrumentation</a:t>
            </a:r>
            <a:endParaRPr lang="en-IN" sz="32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203887" y="812371"/>
            <a:ext cx="10515600" cy="2318007"/>
          </a:xfrm>
        </p:spPr>
        <p:txBody>
          <a:bodyPr>
            <a:normAutofit lnSpcReduction="10000"/>
          </a:bodyPr>
          <a:lstStyle/>
          <a:p>
            <a:pPr algn="just"/>
            <a:r>
              <a:rPr lang="en-US" sz="2400" dirty="0">
                <a:latin typeface="Cambria" panose="02040503050406030204" pitchFamily="18" charset="0"/>
                <a:ea typeface="Cambria" panose="02040503050406030204" pitchFamily="18" charset="0"/>
              </a:rPr>
              <a:t>A powder X - ray </a:t>
            </a:r>
            <a:r>
              <a:rPr lang="en-US" sz="2400" dirty="0" err="1">
                <a:latin typeface="Cambria" panose="02040503050406030204" pitchFamily="18" charset="0"/>
                <a:ea typeface="Cambria" panose="02040503050406030204" pitchFamily="18" charset="0"/>
              </a:rPr>
              <a:t>diffractometer</a:t>
            </a:r>
            <a:r>
              <a:rPr lang="en-US" sz="2400" dirty="0">
                <a:latin typeface="Cambria" panose="02040503050406030204" pitchFamily="18" charset="0"/>
                <a:ea typeface="Cambria" panose="02040503050406030204" pitchFamily="18" charset="0"/>
              </a:rPr>
              <a:t> consists of a X - ray source (usually a  X  -  ray  tube),  a  sample  stage,  a  detector  and  provision  to  change  angle θ</a:t>
            </a:r>
            <a:endParaRPr lang="en-IN" sz="2400" dirty="0">
              <a:latin typeface="Cambria" panose="02040503050406030204" pitchFamily="18" charset="0"/>
              <a:ea typeface="Cambria" panose="02040503050406030204" pitchFamily="18" charset="0"/>
            </a:endParaRPr>
          </a:p>
          <a:p>
            <a:pPr algn="just"/>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X  -  ray is  focused  on  the  sample  at  some  angle θ,  while </a:t>
            </a:r>
            <a:r>
              <a:rPr lang="en-US" sz="2400" dirty="0" smtClean="0">
                <a:latin typeface="Cambria" panose="02040503050406030204" pitchFamily="18" charset="0"/>
                <a:ea typeface="Cambria" panose="02040503050406030204" pitchFamily="18" charset="0"/>
              </a:rPr>
              <a:t>the detector </a:t>
            </a:r>
            <a:r>
              <a:rPr lang="en-US" sz="2400" dirty="0">
                <a:latin typeface="Cambria" panose="02040503050406030204" pitchFamily="18" charset="0"/>
                <a:ea typeface="Cambria" panose="02040503050406030204" pitchFamily="18" charset="0"/>
              </a:rPr>
              <a:t>opposite to the source reads the intensity of the X - ray that receives at</a:t>
            </a:r>
            <a:endParaRPr lang="en-IN" sz="2400" dirty="0">
              <a:latin typeface="Cambria" panose="02040503050406030204" pitchFamily="18" charset="0"/>
              <a:ea typeface="Cambria" panose="02040503050406030204" pitchFamily="18" charset="0"/>
            </a:endParaRPr>
          </a:p>
          <a:p>
            <a:pPr algn="just"/>
            <a:r>
              <a:rPr lang="en-US" sz="2400" dirty="0">
                <a:latin typeface="Cambria" panose="02040503050406030204" pitchFamily="18" charset="0"/>
                <a:ea typeface="Cambria" panose="02040503050406030204" pitchFamily="18" charset="0"/>
              </a:rPr>
              <a:t>2θ away from the source path. The incident angle is the increased over time while the detector angle always remains 2θ above the source path.</a:t>
            </a:r>
            <a:endParaRPr lang="en-IN" sz="2400" dirty="0">
              <a:latin typeface="Cambria" panose="02040503050406030204" pitchFamily="18" charset="0"/>
              <a:ea typeface="Cambria" panose="02040503050406030204" pitchFamily="18" charset="0"/>
            </a:endParaRPr>
          </a:p>
          <a:p>
            <a:pPr marL="0" indent="0">
              <a:buNone/>
            </a:pPr>
            <a:endParaRPr lang="en-IN" dirty="0"/>
          </a:p>
        </p:txBody>
      </p:sp>
      <p:pic>
        <p:nvPicPr>
          <p:cNvPr id="4" name="image4.png"/>
          <p:cNvPicPr/>
          <p:nvPr/>
        </p:nvPicPr>
        <p:blipFill>
          <a:blip r:embed="rId2" cstate="print"/>
          <a:stretch>
            <a:fillRect/>
          </a:stretch>
        </p:blipFill>
        <p:spPr>
          <a:xfrm>
            <a:off x="4196972" y="3013007"/>
            <a:ext cx="3550920" cy="3336290"/>
          </a:xfrm>
          <a:prstGeom prst="rect">
            <a:avLst/>
          </a:prstGeom>
        </p:spPr>
      </p:pic>
    </p:spTree>
    <p:extLst>
      <p:ext uri="{BB962C8B-B14F-4D97-AF65-F5344CB8AC3E}">
        <p14:creationId xmlns:p14="http://schemas.microsoft.com/office/powerpoint/2010/main" val="3091451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162" y="340411"/>
            <a:ext cx="10515600" cy="557513"/>
          </a:xfrm>
        </p:spPr>
        <p:txBody>
          <a:bodyPr>
            <a:normAutofit/>
          </a:bodyPr>
          <a:lstStyle/>
          <a:p>
            <a:r>
              <a:rPr lang="en-US" sz="3200" b="1" dirty="0">
                <a:latin typeface="Cambria" panose="02040503050406030204" pitchFamily="18" charset="0"/>
                <a:ea typeface="Cambria" panose="02040503050406030204" pitchFamily="18" charset="0"/>
              </a:rPr>
              <a:t>X - ray </a:t>
            </a:r>
            <a:r>
              <a:rPr lang="en-US" sz="3200" b="1" dirty="0" smtClean="0">
                <a:latin typeface="Cambria" panose="02040503050406030204" pitchFamily="18" charset="0"/>
                <a:ea typeface="Cambria" panose="02040503050406030204" pitchFamily="18" charset="0"/>
              </a:rPr>
              <a:t>Tubes</a:t>
            </a:r>
            <a:endParaRPr lang="en-IN" sz="32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385119" y="1108933"/>
            <a:ext cx="10515600" cy="4351338"/>
          </a:xfrm>
        </p:spPr>
        <p:txBody>
          <a:bodyPr>
            <a:normAutofit fontScale="92500" lnSpcReduction="20000"/>
          </a:bodyPr>
          <a:lstStyle/>
          <a:p>
            <a:pPr algn="just">
              <a:lnSpc>
                <a:spcPct val="15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The most common source of X - rays is an X - ray tube. The tube is evacuated and contains a copper block with a metal target anode and a tungsten filament cathode with a high voltage is applied between them. </a:t>
            </a:r>
            <a:endParaRPr lang="en-US" sz="2400" dirty="0" smtClean="0">
              <a:latin typeface="Cambria" panose="02040503050406030204" pitchFamily="18" charset="0"/>
              <a:ea typeface="Cambria" panose="02040503050406030204" pitchFamily="18" charset="0"/>
            </a:endParaRPr>
          </a:p>
          <a:p>
            <a:pPr algn="just">
              <a:lnSpc>
                <a:spcPct val="15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filament is heated by a separate circuit, and the large potential difference between the cathode and anode electrons at the metal target. The accelerated electrons knock core electrons out of the metal, and electrons in the outer orbitals drop down to fill the vacancies and thereby, emitting X-rays. </a:t>
            </a:r>
            <a:endParaRPr lang="en-US" sz="2400" dirty="0" smtClean="0">
              <a:latin typeface="Cambria" panose="02040503050406030204" pitchFamily="18" charset="0"/>
              <a:ea typeface="Cambria" panose="02040503050406030204" pitchFamily="18" charset="0"/>
            </a:endParaRPr>
          </a:p>
          <a:p>
            <a:pPr algn="just">
              <a:lnSpc>
                <a:spcPct val="15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X-rays exit the tube through a beryllium window. Due to massive amounts of heat being produced in this process, the copper </a:t>
            </a:r>
            <a:r>
              <a:rPr lang="en-US" sz="2400" dirty="0" smtClean="0">
                <a:latin typeface="Cambria" panose="02040503050406030204" pitchFamily="18" charset="0"/>
                <a:ea typeface="Cambria" panose="02040503050406030204" pitchFamily="18" charset="0"/>
              </a:rPr>
              <a:t>block</a:t>
            </a:r>
            <a:r>
              <a:rPr lang="en-IN"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must </a:t>
            </a:r>
            <a:r>
              <a:rPr lang="en-US" sz="2400" dirty="0">
                <a:latin typeface="Cambria" panose="02040503050406030204" pitchFamily="18" charset="0"/>
                <a:ea typeface="Cambria" panose="02040503050406030204" pitchFamily="18" charset="0"/>
              </a:rPr>
              <a:t>usually be water cooled.</a:t>
            </a:r>
            <a:endParaRPr lang="en-IN" sz="2400" dirty="0">
              <a:latin typeface="Cambria" panose="02040503050406030204" pitchFamily="18" charset="0"/>
              <a:ea typeface="Cambria" panose="02040503050406030204" pitchFamily="18" charset="0"/>
            </a:endParaRPr>
          </a:p>
          <a:p>
            <a:pPr algn="just">
              <a:lnSpc>
                <a:spcPct val="150000"/>
              </a:lnSpc>
              <a:buFont typeface="Wingdings" panose="05000000000000000000" pitchFamily="2" charset="2"/>
              <a:buChar char="Ø"/>
            </a:pP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87852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254" y="117991"/>
            <a:ext cx="10515600" cy="681080"/>
          </a:xfrm>
        </p:spPr>
        <p:txBody>
          <a:bodyPr>
            <a:normAutofit/>
          </a:bodyPr>
          <a:lstStyle/>
          <a:p>
            <a:r>
              <a:rPr lang="en-IN" sz="3600" dirty="0" smtClean="0">
                <a:latin typeface="Cambria" panose="02040503050406030204" pitchFamily="18" charset="0"/>
                <a:ea typeface="Cambria" panose="02040503050406030204" pitchFamily="18" charset="0"/>
              </a:rPr>
              <a:t>X- ray detectors</a:t>
            </a:r>
            <a:endParaRPr lang="en-IN"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566351" y="799070"/>
            <a:ext cx="10515600" cy="1713471"/>
          </a:xfrm>
        </p:spPr>
        <p:txBody>
          <a:bodyPr>
            <a:normAutofit/>
          </a:bodyPr>
          <a:lstStyle/>
          <a:p>
            <a:pPr algn="just">
              <a:buFont typeface="Wingdings" panose="05000000000000000000" pitchFamily="2" charset="2"/>
              <a:buChar char="Ø"/>
            </a:pPr>
            <a:r>
              <a:rPr lang="en-US" sz="2400" dirty="0">
                <a:latin typeface="Cambria" panose="02040503050406030204" pitchFamily="18" charset="0"/>
                <a:ea typeface="Cambria" panose="02040503050406030204" pitchFamily="18" charset="0"/>
              </a:rPr>
              <a:t>Most modern equipment do use transducers that produce an electrical signal when exposed to radiation</a:t>
            </a:r>
            <a:r>
              <a:rPr lang="en-US" sz="2400" dirty="0" smtClean="0">
                <a:latin typeface="Cambria" panose="02040503050406030204" pitchFamily="18" charset="0"/>
                <a:ea typeface="Cambria" panose="02040503050406030204" pitchFamily="18" charset="0"/>
              </a:rPr>
              <a:t>.</a:t>
            </a:r>
          </a:p>
          <a:p>
            <a:pPr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These detectors are often used as photon counters, so intensities are determined by the number of counts in a certain period of time</a:t>
            </a:r>
            <a:r>
              <a:rPr lang="en-US" sz="2400" dirty="0" smtClean="0">
                <a:latin typeface="Cambria" panose="02040503050406030204" pitchFamily="18" charset="0"/>
                <a:ea typeface="Cambria" panose="02040503050406030204" pitchFamily="18" charset="0"/>
              </a:rPr>
              <a:t>.</a:t>
            </a:r>
            <a:endParaRPr lang="en-IN" sz="2400" dirty="0">
              <a:latin typeface="Cambria" panose="02040503050406030204" pitchFamily="18" charset="0"/>
              <a:ea typeface="Cambria" panose="02040503050406030204" pitchFamily="18" charset="0"/>
            </a:endParaRPr>
          </a:p>
        </p:txBody>
      </p:sp>
      <p:sp>
        <p:nvSpPr>
          <p:cNvPr id="4" name="Rectangle 3"/>
          <p:cNvSpPr/>
          <p:nvPr/>
        </p:nvSpPr>
        <p:spPr>
          <a:xfrm>
            <a:off x="566351" y="2512541"/>
            <a:ext cx="6096000" cy="646331"/>
          </a:xfrm>
          <a:prstGeom prst="rect">
            <a:avLst/>
          </a:prstGeom>
        </p:spPr>
        <p:txBody>
          <a:bodyPr>
            <a:spAutoFit/>
          </a:bodyPr>
          <a:lstStyle/>
          <a:p>
            <a:r>
              <a:rPr lang="en-US" sz="3600" dirty="0">
                <a:latin typeface="Cambria" panose="02040503050406030204" pitchFamily="18" charset="0"/>
                <a:ea typeface="Cambria" panose="02040503050406030204" pitchFamily="18" charset="0"/>
              </a:rPr>
              <a:t>Scintillation </a:t>
            </a:r>
            <a:r>
              <a:rPr lang="en-US" sz="3600" dirty="0" smtClean="0">
                <a:latin typeface="Cambria" panose="02040503050406030204" pitchFamily="18" charset="0"/>
                <a:ea typeface="Cambria" panose="02040503050406030204" pitchFamily="18" charset="0"/>
              </a:rPr>
              <a:t>Counters</a:t>
            </a:r>
            <a:endParaRPr lang="en-IN" sz="3600" dirty="0">
              <a:latin typeface="Cambria" panose="02040503050406030204" pitchFamily="18" charset="0"/>
              <a:ea typeface="Cambria" panose="02040503050406030204" pitchFamily="18" charset="0"/>
            </a:endParaRPr>
          </a:p>
        </p:txBody>
      </p:sp>
      <p:sp>
        <p:nvSpPr>
          <p:cNvPr id="5" name="Rectangle 4"/>
          <p:cNvSpPr/>
          <p:nvPr/>
        </p:nvSpPr>
        <p:spPr>
          <a:xfrm>
            <a:off x="632254" y="3469155"/>
            <a:ext cx="10777151" cy="1569660"/>
          </a:xfrm>
          <a:prstGeom prst="rect">
            <a:avLst/>
          </a:prstGeom>
        </p:spPr>
        <p:txBody>
          <a:bodyPr wrap="square">
            <a:spAutoFit/>
          </a:bodyPr>
          <a:lstStyle/>
          <a:p>
            <a:pPr algn="just"/>
            <a:r>
              <a:rPr lang="en-US" sz="2400" dirty="0">
                <a:latin typeface="Cambria" panose="02040503050406030204" pitchFamily="18" charset="0"/>
                <a:ea typeface="Cambria" panose="02040503050406030204" pitchFamily="18" charset="0"/>
              </a:rPr>
              <a:t>In a scintillation counter, phosphor is placed in front of a photomultiplier tube. When X - rays strike on the phosphor, it produces flashes of light, which are detected by the photomultiplier tubes.</a:t>
            </a:r>
            <a:endParaRPr lang="en-IN" sz="2400" dirty="0">
              <a:latin typeface="Cambria" panose="02040503050406030204" pitchFamily="18" charset="0"/>
              <a:ea typeface="Cambria" panose="02040503050406030204" pitchFamily="18" charset="0"/>
            </a:endParaRPr>
          </a:p>
          <a:p>
            <a:pPr algn="just"/>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98904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595" y="233320"/>
            <a:ext cx="10515600" cy="582226"/>
          </a:xfrm>
        </p:spPr>
        <p:txBody>
          <a:bodyPr>
            <a:noAutofit/>
          </a:bodyPr>
          <a:lstStyle/>
          <a:p>
            <a:pPr lvl="3" algn="l" rtl="0">
              <a:lnSpc>
                <a:spcPct val="90000"/>
              </a:lnSpc>
              <a:spcBef>
                <a:spcPct val="0"/>
              </a:spcBef>
            </a:pPr>
            <a:r>
              <a:rPr lang="en-US" sz="3600" dirty="0">
                <a:latin typeface="Cambria" panose="02040503050406030204" pitchFamily="18" charset="0"/>
                <a:ea typeface="Cambria" panose="02040503050406030204" pitchFamily="18" charset="0"/>
              </a:rPr>
              <a:t>Gas-Filled </a:t>
            </a:r>
            <a:r>
              <a:rPr lang="en-US" sz="3600" dirty="0" smtClean="0">
                <a:latin typeface="Cambria" panose="02040503050406030204" pitchFamily="18" charset="0"/>
                <a:ea typeface="Cambria" panose="02040503050406030204" pitchFamily="18" charset="0"/>
              </a:rPr>
              <a:t>Transducers</a:t>
            </a:r>
            <a:endParaRPr lang="en-IN"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286263" y="947351"/>
            <a:ext cx="11263185" cy="5115697"/>
          </a:xfrm>
        </p:spPr>
        <p:txBody>
          <a:bodyPr>
            <a:normAutofit fontScale="77500" lnSpcReduction="20000"/>
          </a:bodyPr>
          <a:lstStyle/>
          <a:p>
            <a:pPr algn="just">
              <a:lnSpc>
                <a:spcPct val="160000"/>
              </a:lnSpc>
              <a:buFont typeface="Wingdings" panose="05000000000000000000" pitchFamily="2" charset="2"/>
              <a:buChar char="Ø"/>
            </a:pPr>
            <a:r>
              <a:rPr lang="en-US" dirty="0"/>
              <a:t>A gas-filled transducer consists of a metal chamber filled with an inert gas, with the walls of the chamber as a cathode and a long anode in the center of the chamber. </a:t>
            </a:r>
            <a:endParaRPr lang="en-US" dirty="0" smtClean="0"/>
          </a:p>
          <a:p>
            <a:pPr algn="just">
              <a:lnSpc>
                <a:spcPct val="160000"/>
              </a:lnSpc>
              <a:buFont typeface="Wingdings" panose="05000000000000000000" pitchFamily="2" charset="2"/>
              <a:buChar char="Ø"/>
            </a:pPr>
            <a:r>
              <a:rPr lang="en-US" dirty="0" smtClean="0"/>
              <a:t>When </a:t>
            </a:r>
            <a:r>
              <a:rPr lang="en-US" dirty="0"/>
              <a:t>X - rays enters the chamber, its energy ionizes many molecules of the gas. The free electrons then migrate towards the anode and the </a:t>
            </a:r>
            <a:r>
              <a:rPr lang="en-US" dirty="0" err="1"/>
              <a:t>cations</a:t>
            </a:r>
            <a:r>
              <a:rPr lang="en-US" dirty="0"/>
              <a:t> migrate towards the cathode</a:t>
            </a:r>
            <a:r>
              <a:rPr lang="en-US" dirty="0" smtClean="0"/>
              <a:t>.</a:t>
            </a:r>
          </a:p>
          <a:p>
            <a:pPr algn="just">
              <a:lnSpc>
                <a:spcPct val="160000"/>
              </a:lnSpc>
              <a:buFont typeface="Wingdings" panose="05000000000000000000" pitchFamily="2" charset="2"/>
              <a:buChar char="Ø"/>
            </a:pPr>
            <a:r>
              <a:rPr lang="en-US" dirty="0" smtClean="0"/>
              <a:t>The </a:t>
            </a:r>
            <a:r>
              <a:rPr lang="en-US" dirty="0"/>
              <a:t>electrons that reach the anode cause current to flow, which can be detected. The sensitivity and dead time (when the transducer will not respond to radiation) both depend on the voltage of the transducer is operated at</a:t>
            </a:r>
            <a:r>
              <a:rPr lang="en-US" dirty="0" smtClean="0"/>
              <a:t>.</a:t>
            </a:r>
          </a:p>
          <a:p>
            <a:pPr algn="just">
              <a:lnSpc>
                <a:spcPct val="160000"/>
              </a:lnSpc>
              <a:buFont typeface="Wingdings" panose="05000000000000000000" pitchFamily="2" charset="2"/>
              <a:buChar char="Ø"/>
            </a:pPr>
            <a:r>
              <a:rPr lang="en-US" dirty="0" smtClean="0"/>
              <a:t> </a:t>
            </a:r>
            <a:r>
              <a:rPr lang="en-US" dirty="0"/>
              <a:t>At high voltage, the transducer is very sensitive but it has a long dead time, whereas at low voltage, the transducer has a short dead time but low sensitivity</a:t>
            </a:r>
            <a:endParaRPr lang="en-IN" dirty="0"/>
          </a:p>
        </p:txBody>
      </p:sp>
    </p:spTree>
    <p:extLst>
      <p:ext uri="{BB962C8B-B14F-4D97-AF65-F5344CB8AC3E}">
        <p14:creationId xmlns:p14="http://schemas.microsoft.com/office/powerpoint/2010/main" val="4128847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1735" y="837600"/>
            <a:ext cx="11500708" cy="5078313"/>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A semiconductor transducer has a gold coated p-type semiconductor layered on lithium containing semiconductor intrinsic zone, followed by an n-type semiconductor on the other side of the intrinsic zone</a:t>
            </a:r>
            <a:r>
              <a:rPr lang="en-US" sz="2400"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semiconductor is usually composed of silicon and germanium but germanium is used if the radiation wavelength is very </a:t>
            </a:r>
            <a:r>
              <a:rPr lang="en-US" sz="2400" dirty="0" smtClean="0">
                <a:latin typeface="Cambria" panose="02040503050406030204" pitchFamily="18" charset="0"/>
                <a:ea typeface="Cambria" panose="02040503050406030204" pitchFamily="18" charset="0"/>
              </a:rPr>
              <a:t>short.</a:t>
            </a:r>
          </a:p>
          <a:p>
            <a:pPr marL="342900" indent="-342900" algn="just">
              <a:lnSpc>
                <a:spcPct val="15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n - type semiconductor is coated by an aluminum contact, which is connected to a pre-amplifier. The entire crystal has a voltage applied across it. </a:t>
            </a:r>
            <a:endParaRPr lang="en-US" sz="24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When </a:t>
            </a:r>
            <a:r>
              <a:rPr lang="en-US" sz="2400" dirty="0">
                <a:latin typeface="Cambria" panose="02040503050406030204" pitchFamily="18" charset="0"/>
                <a:ea typeface="Cambria" panose="02040503050406030204" pitchFamily="18" charset="0"/>
              </a:rPr>
              <a:t>X - ray strikes the crystal, it elevates many electrons in the semiconductor into the conduction band, which causes a pulse of current</a:t>
            </a:r>
            <a:endParaRPr lang="en-IN" sz="2400" dirty="0">
              <a:latin typeface="Cambria" panose="02040503050406030204" pitchFamily="18" charset="0"/>
              <a:ea typeface="Cambria" panose="02040503050406030204" pitchFamily="18" charset="0"/>
            </a:endParaRPr>
          </a:p>
        </p:txBody>
      </p:sp>
      <p:sp>
        <p:nvSpPr>
          <p:cNvPr id="6" name="Title 5"/>
          <p:cNvSpPr>
            <a:spLocks noGrp="1"/>
          </p:cNvSpPr>
          <p:nvPr>
            <p:ph type="title"/>
          </p:nvPr>
        </p:nvSpPr>
        <p:spPr>
          <a:xfrm>
            <a:off x="245076" y="200369"/>
            <a:ext cx="10515600" cy="499848"/>
          </a:xfrm>
        </p:spPr>
        <p:txBody>
          <a:bodyPr>
            <a:noAutofit/>
          </a:bodyPr>
          <a:lstStyle/>
          <a:p>
            <a:pPr lvl="3" algn="l" rtl="0">
              <a:lnSpc>
                <a:spcPct val="90000"/>
              </a:lnSpc>
              <a:spcBef>
                <a:spcPct val="0"/>
              </a:spcBef>
            </a:pPr>
            <a:r>
              <a:rPr lang="en-US" sz="3200" kern="0" dirty="0" smtClean="0">
                <a:latin typeface="Cambria" panose="02040503050406030204" pitchFamily="18" charset="0"/>
                <a:ea typeface="Cambria" panose="02040503050406030204" pitchFamily="18" charset="0"/>
              </a:rPr>
              <a:t>Semiconductor</a:t>
            </a:r>
            <a:r>
              <a:rPr lang="en-US" sz="3200" kern="0" spc="-60" dirty="0" smtClean="0">
                <a:latin typeface="Cambria" panose="02040503050406030204" pitchFamily="18" charset="0"/>
                <a:ea typeface="Cambria" panose="02040503050406030204" pitchFamily="18" charset="0"/>
              </a:rPr>
              <a:t> </a:t>
            </a:r>
            <a:r>
              <a:rPr lang="en-US" sz="3200" kern="0" dirty="0" smtClean="0">
                <a:latin typeface="Cambria" panose="02040503050406030204" pitchFamily="18" charset="0"/>
                <a:ea typeface="Cambria" panose="02040503050406030204" pitchFamily="18" charset="0"/>
              </a:rPr>
              <a:t>Transducers</a:t>
            </a:r>
            <a:endParaRPr lang="en-IN"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23267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654" y="93277"/>
            <a:ext cx="10515600" cy="746982"/>
          </a:xfrm>
        </p:spPr>
        <p:txBody>
          <a:bodyPr>
            <a:normAutofit/>
          </a:bodyPr>
          <a:lstStyle/>
          <a:p>
            <a:r>
              <a:rPr lang="en-US" sz="3600" dirty="0" smtClean="0">
                <a:latin typeface="Cambria" panose="02040503050406030204" pitchFamily="18" charset="0"/>
                <a:ea typeface="Cambria" panose="02040503050406030204" pitchFamily="18" charset="0"/>
              </a:rPr>
              <a:t>Applications</a:t>
            </a:r>
            <a:endParaRPr lang="en-IN" sz="3600" dirty="0">
              <a:latin typeface="Cambria" panose="02040503050406030204" pitchFamily="18" charset="0"/>
              <a:ea typeface="Cambria" panose="02040503050406030204" pitchFamily="18" charset="0"/>
            </a:endParaRPr>
          </a:p>
        </p:txBody>
      </p:sp>
      <p:sp>
        <p:nvSpPr>
          <p:cNvPr id="4" name="Rectangle 3"/>
          <p:cNvSpPr/>
          <p:nvPr/>
        </p:nvSpPr>
        <p:spPr>
          <a:xfrm>
            <a:off x="403654" y="840259"/>
            <a:ext cx="11425881" cy="5109091"/>
          </a:xfrm>
          <a:prstGeom prst="rect">
            <a:avLst/>
          </a:prstGeom>
        </p:spPr>
        <p:txBody>
          <a:bodyPr wrap="square">
            <a:spAutoFit/>
          </a:bodyPr>
          <a:lstStyle/>
          <a:p>
            <a:pPr marL="213360" marR="90805" indent="685800">
              <a:lnSpc>
                <a:spcPct val="150000"/>
              </a:lnSpc>
              <a:spcBef>
                <a:spcPts val="770"/>
              </a:spcBef>
              <a:spcAft>
                <a:spcPts val="0"/>
              </a:spcAft>
            </a:pPr>
            <a:r>
              <a:rPr lang="en-US" sz="2000" dirty="0">
                <a:latin typeface="Cambria" panose="02040503050406030204" pitchFamily="18" charset="0"/>
                <a:ea typeface="Cambria" panose="02040503050406030204" pitchFamily="18" charset="0"/>
              </a:rPr>
              <a:t>The X - ray diffraction is a good tool to study the nature of the crystalline substances. </a:t>
            </a:r>
            <a:r>
              <a:rPr lang="en-US" sz="2000" dirty="0" smtClean="0">
                <a:latin typeface="Cambria" panose="02040503050406030204" pitchFamily="18" charset="0"/>
                <a:ea typeface="Cambria" panose="02040503050406030204" pitchFamily="18" charset="0"/>
              </a:rPr>
              <a:t>In crystals</a:t>
            </a:r>
            <a:r>
              <a:rPr lang="en-US" sz="2000" dirty="0">
                <a:latin typeface="Cambria" panose="02040503050406030204" pitchFamily="18" charset="0"/>
                <a:ea typeface="Cambria" panose="02040503050406030204" pitchFamily="18" charset="0"/>
              </a:rPr>
              <a:t>, the ions or molecules are arranged in well-defined positions in planes in three dimensions. </a:t>
            </a:r>
            <a:endParaRPr lang="en-US" sz="2000" dirty="0" smtClean="0">
              <a:latin typeface="Cambria" panose="02040503050406030204" pitchFamily="18" charset="0"/>
              <a:ea typeface="Cambria" panose="02040503050406030204" pitchFamily="18" charset="0"/>
            </a:endParaRPr>
          </a:p>
          <a:p>
            <a:pPr marL="213360" marR="90805" indent="685800" algn="just">
              <a:lnSpc>
                <a:spcPct val="150000"/>
              </a:lnSpc>
              <a:spcBef>
                <a:spcPts val="770"/>
              </a:spcBef>
              <a:spcAft>
                <a:spcPts val="0"/>
              </a:spcAft>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impinging X - rays are reflected by each </a:t>
            </a:r>
            <a:r>
              <a:rPr lang="en-US" sz="2000" dirty="0" smtClean="0">
                <a:latin typeface="Cambria" panose="02040503050406030204" pitchFamily="18" charset="0"/>
                <a:ea typeface="Cambria" panose="02040503050406030204" pitchFamily="18" charset="0"/>
              </a:rPr>
              <a:t>crystal</a:t>
            </a:r>
            <a:r>
              <a:rPr lang="en-IN" sz="2000" dirty="0" smtClean="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plane</a:t>
            </a:r>
            <a:r>
              <a:rPr lang="en-US" sz="2000" dirty="0">
                <a:latin typeface="Cambria" panose="02040503050406030204" pitchFamily="18" charset="0"/>
                <a:ea typeface="Cambria" panose="02040503050406030204" pitchFamily="18" charset="0"/>
              </a:rPr>
              <a:t>. So the planes can not be same or identical for any two chemical substances, this technique provides vital information regarding the arrangement of atoms and the spacing in between them and also to find out the chemical compositions of crystalline substances. </a:t>
            </a:r>
            <a:endParaRPr lang="en-US" sz="2000" dirty="0" smtClean="0">
              <a:latin typeface="Cambria" panose="02040503050406030204" pitchFamily="18" charset="0"/>
              <a:ea typeface="Cambria" panose="02040503050406030204" pitchFamily="18" charset="0"/>
            </a:endParaRPr>
          </a:p>
          <a:p>
            <a:pPr marL="213360" marR="90805" indent="685800" algn="just">
              <a:lnSpc>
                <a:spcPct val="150000"/>
              </a:lnSpc>
              <a:spcBef>
                <a:spcPts val="770"/>
              </a:spcBef>
              <a:spcAft>
                <a:spcPts val="0"/>
              </a:spcAft>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sample under study can be of either a thin layer of crystal or in a powder form. Since, the power of a diffracted beam depends on the quantity of the corresponding crystalline substance. It is also possible to carry out quantitative </a:t>
            </a:r>
            <a:r>
              <a:rPr lang="en-US" sz="2000" dirty="0" smtClean="0">
                <a:latin typeface="Cambria" panose="02040503050406030204" pitchFamily="18" charset="0"/>
                <a:ea typeface="Cambria" panose="02040503050406030204" pitchFamily="18" charset="0"/>
              </a:rPr>
              <a:t>determinations.</a:t>
            </a:r>
          </a:p>
          <a:p>
            <a:pPr marL="213360" marR="90805" indent="685800" algn="just">
              <a:lnSpc>
                <a:spcPct val="150000"/>
              </a:lnSpc>
              <a:spcBef>
                <a:spcPts val="770"/>
              </a:spcBef>
              <a:spcAft>
                <a:spcPts val="0"/>
              </a:spcAft>
            </a:pP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96317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7665" y="2365973"/>
            <a:ext cx="306962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97951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1055</Words>
  <Application>Microsoft Office PowerPoint</Application>
  <PresentationFormat>Widescreen</PresentationFormat>
  <Paragraphs>51</Paragraphs>
  <Slides>11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Arial</vt:lpstr>
      <vt:lpstr>Calibri</vt:lpstr>
      <vt:lpstr>Calibri Light</vt:lpstr>
      <vt:lpstr>Cambria</vt:lpstr>
      <vt:lpstr>Times New Roman</vt:lpstr>
      <vt:lpstr>Wingdings</vt:lpstr>
      <vt:lpstr>Office Theme</vt:lpstr>
      <vt:lpstr>Picture</vt:lpstr>
      <vt:lpstr>X-ray diffraction</vt:lpstr>
      <vt:lpstr>X-ray diffraction (XRD)</vt:lpstr>
      <vt:lpstr>Bragg’s law</vt:lpstr>
      <vt:lpstr>PowerPoint Presentation</vt:lpstr>
      <vt:lpstr>Instrumentation</vt:lpstr>
      <vt:lpstr>X - ray Tubes</vt:lpstr>
      <vt:lpstr>X- ray detectors</vt:lpstr>
      <vt:lpstr>Gas-Filled Transducers</vt:lpstr>
      <vt:lpstr>Semiconductor Transducers</vt:lpstr>
      <vt:lpstr>Applications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cp:revision>
  <dcterms:created xsi:type="dcterms:W3CDTF">2024-11-14T05:07:27Z</dcterms:created>
  <dcterms:modified xsi:type="dcterms:W3CDTF">2024-11-14T05:15:46Z</dcterms:modified>
</cp:coreProperties>
</file>