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7C5B8-1A68-4E00-9843-729E4FEB8585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B3DF3-A063-4EE2-A3A1-240D30DB2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0278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7C5B8-1A68-4E00-9843-729E4FEB8585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B3DF3-A063-4EE2-A3A1-240D30DB2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7243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7C5B8-1A68-4E00-9843-729E4FEB8585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B3DF3-A063-4EE2-A3A1-240D30DB2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9143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7C5B8-1A68-4E00-9843-729E4FEB8585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B3DF3-A063-4EE2-A3A1-240D30DB2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2920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7C5B8-1A68-4E00-9843-729E4FEB8585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B3DF3-A063-4EE2-A3A1-240D30DB2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6460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7C5B8-1A68-4E00-9843-729E4FEB8585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B3DF3-A063-4EE2-A3A1-240D30DB2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1760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7C5B8-1A68-4E00-9843-729E4FEB8585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B3DF3-A063-4EE2-A3A1-240D30DB2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2756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7C5B8-1A68-4E00-9843-729E4FEB8585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B3DF3-A063-4EE2-A3A1-240D30DB2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455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7C5B8-1A68-4E00-9843-729E4FEB8585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B3DF3-A063-4EE2-A3A1-240D30DB2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5962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7C5B8-1A68-4E00-9843-729E4FEB8585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B3DF3-A063-4EE2-A3A1-240D30DB2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0608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7C5B8-1A68-4E00-9843-729E4FEB8585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B3DF3-A063-4EE2-A3A1-240D30DB2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4693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7C5B8-1A68-4E00-9843-729E4FEB8585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B3DF3-A063-4EE2-A3A1-240D30DB2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7597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994" y="175012"/>
            <a:ext cx="11846011" cy="1678502"/>
          </a:xfrm>
        </p:spPr>
        <p:txBody>
          <a:bodyPr>
            <a:normAutofit/>
          </a:bodyPr>
          <a:lstStyle/>
          <a:p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Van’t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Hoff isotherm equation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6378" y="4168346"/>
            <a:ext cx="9341708" cy="1869989"/>
          </a:xfrm>
        </p:spPr>
        <p:txBody>
          <a:bodyPr/>
          <a:lstStyle/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Dr. B. </a:t>
            </a:r>
            <a:r>
              <a:rPr lang="en-US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Kavitha</a:t>
            </a:r>
            <a:endParaRPr lang="en-US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Assistant Professor</a:t>
            </a: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PG and Research Department of Chemistry</a:t>
            </a: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C.P.A. College, </a:t>
            </a:r>
            <a:r>
              <a:rPr lang="en-US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Bodinayakanur</a:t>
            </a:r>
            <a:endParaRPr lang="en-IN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79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11892" y="255373"/>
                <a:ext cx="11458832" cy="64724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Van’t Hoff </a:t>
                </a:r>
                <a:r>
                  <a:rPr lang="en-US" sz="2800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isotherm equation</a:t>
                </a:r>
                <a:endParaRPr lang="en-US" sz="2800" b="1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Consider the general gaseous reaction </a:t>
                </a:r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</a:p>
              <a:p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US" sz="28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aA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+ </a:t>
                </a:r>
                <a:r>
                  <a:rPr lang="en-US" sz="28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bB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⇌</m:t>
                    </m:r>
                  </m:oMath>
                </a14:m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lL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+ </a:t>
                </a:r>
                <a:r>
                  <a:rPr lang="en-US" sz="28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mM</a:t>
                </a:r>
                <a:endParaRPr lang="en-US" sz="28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Let P</a:t>
                </a:r>
                <a:r>
                  <a:rPr lang="en-US" sz="28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A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, P</a:t>
                </a:r>
                <a:r>
                  <a:rPr lang="en-US" sz="28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B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, P</a:t>
                </a:r>
                <a:r>
                  <a:rPr lang="en-US" sz="28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and P</a:t>
                </a:r>
                <a:r>
                  <a:rPr lang="en-US" sz="28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M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be the partial pressures of A, B, L and M.</a:t>
                </a:r>
              </a:p>
              <a:p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Free energy of ‘a’ mole of A = </a:t>
                </a:r>
                <a:r>
                  <a:rPr lang="en-US" sz="28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aG</a:t>
                </a:r>
                <a:r>
                  <a:rPr lang="en-US" sz="2800" baseline="-25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A</a:t>
                </a:r>
                <a:endParaRPr lang="en-US" sz="2800" baseline="-250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	   = a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𝐴</m:t>
                        </m:r>
                      </m:sub>
                      <m:sup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bSup>
                  </m:oMath>
                </a14:m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+ </a:t>
                </a:r>
                <a:r>
                  <a:rPr lang="en-US" sz="28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aRTlnP</a:t>
                </a:r>
                <a:r>
                  <a:rPr lang="en-US" sz="2800" baseline="-25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A</a:t>
                </a:r>
                <a:endParaRPr lang="en-US" sz="2800" baseline="-250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Free energy of 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‘b’ </a:t>
                </a:r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mole of 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B </a:t>
                </a:r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= </a:t>
                </a:r>
                <a:r>
                  <a:rPr lang="en-US" sz="28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bG</a:t>
                </a:r>
                <a:r>
                  <a:rPr lang="en-US" sz="2800" baseline="-25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B</a:t>
                </a:r>
                <a:endParaRPr lang="en-US" sz="2800" baseline="-25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			   = 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b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bSup>
                  </m:oMath>
                </a14:m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+ </a:t>
                </a:r>
                <a:r>
                  <a:rPr lang="en-US" sz="28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bRTlnP</a:t>
                </a:r>
                <a:r>
                  <a:rPr lang="en-US" sz="2800" baseline="-25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B</a:t>
                </a:r>
                <a:endParaRPr lang="en-US" sz="2800" baseline="-25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Free energy of 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‘</a:t>
                </a:r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l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’ </a:t>
                </a:r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mole of 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 </a:t>
                </a:r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= </a:t>
                </a:r>
                <a:r>
                  <a:rPr lang="en-US" sz="28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lG</a:t>
                </a:r>
                <a:r>
                  <a:rPr lang="en-US" sz="2800" baseline="-25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</a:t>
                </a:r>
                <a:endParaRPr lang="en-US" sz="2800" baseline="-25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			   = 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𝐿</m:t>
                        </m:r>
                      </m:sub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bSup>
                  </m:oMath>
                </a14:m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+ </a:t>
                </a:r>
                <a:r>
                  <a:rPr lang="en-US" sz="28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lRTlnP</a:t>
                </a:r>
                <a:r>
                  <a:rPr lang="en-US" sz="2800" baseline="-25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</a:t>
                </a:r>
                <a:endParaRPr lang="en-US" sz="2800" baseline="-25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Free energy of 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‘m’ </a:t>
                </a:r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mole of 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M </a:t>
                </a:r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= </a:t>
                </a:r>
                <a:r>
                  <a:rPr lang="en-US" sz="28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mG</a:t>
                </a:r>
                <a:r>
                  <a:rPr lang="en-US" sz="2800" baseline="-25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M</a:t>
                </a:r>
                <a:endParaRPr lang="en-US" sz="2800" baseline="-25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			   = 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m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𝑀</m:t>
                        </m:r>
                      </m:sub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bSup>
                  </m:oMath>
                </a14:m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+ </a:t>
                </a:r>
                <a:r>
                  <a:rPr lang="en-US" sz="28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mRTlnP</a:t>
                </a:r>
                <a:r>
                  <a:rPr lang="en-US" sz="2800" baseline="-25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M</a:t>
                </a:r>
                <a:endParaRPr lang="en-US" sz="2800" baseline="-250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The Free energy change of the reaction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𝐺𝑝𝑟𝑜𝑑𝑢𝑐𝑡𝑠</m:t>
                      </m:r>
                      <m:r>
                        <a:rPr lang="en-US" sz="28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𝐺𝑟</m:t>
                      </m:r>
                      <m:r>
                        <a:rPr lang="en-US" sz="28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𝑒𝑎𝑐𝑡𝑎𝑛𝑡𝑠</m:t>
                      </m:r>
                    </m:oMath>
                  </m:oMathPara>
                </a14:m>
                <a:endParaRPr lang="en-US" sz="2800" baseline="-25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en-US" sz="2800" baseline="-250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92" y="255373"/>
                <a:ext cx="11458832" cy="6472477"/>
              </a:xfrm>
              <a:prstGeom prst="rect">
                <a:avLst/>
              </a:prstGeom>
              <a:blipFill rotWithShape="0">
                <a:blip r:embed="rId2"/>
                <a:stretch>
                  <a:fillRect l="-1118" t="-103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9249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56519" y="0"/>
                <a:ext cx="11664779" cy="68513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I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(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lG</a:t>
                </a:r>
                <a:r>
                  <a:rPr lang="en-IN" sz="2400" baseline="-25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+ 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mG</a:t>
                </a:r>
                <a:r>
                  <a:rPr lang="en-IN" sz="2400" baseline="-25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M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) – (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aG</a:t>
                </a:r>
                <a:r>
                  <a:rPr lang="en-IN" sz="2400" baseline="-25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A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+ 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bG</a:t>
                </a:r>
                <a:r>
                  <a:rPr lang="en-IN" sz="2400" baseline="-25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B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)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=[</m:t>
                    </m:r>
                  </m:oMath>
                </a14:m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(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l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𝐿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bSup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+ </a:t>
                </a:r>
                <a:r>
                  <a:rPr lang="en-US" sz="2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lRTlnP</a:t>
                </a:r>
                <a:r>
                  <a:rPr lang="en-US" sz="2400" baseline="-25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L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) 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+ (m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𝑀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bSup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+ </a:t>
                </a:r>
                <a:r>
                  <a:rPr lang="en-US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mRTlnP</a:t>
                </a:r>
                <a:r>
                  <a:rPr lang="en-US" sz="2400" baseline="-25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M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)]</a:t>
                </a:r>
                <a:r>
                  <a:rPr lang="en-US" sz="24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– [(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a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𝐴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bSup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+ </a:t>
                </a:r>
                <a:r>
                  <a:rPr lang="en-US" sz="2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aRTlnP</a:t>
                </a:r>
                <a:r>
                  <a:rPr lang="en-US" sz="2400" baseline="-25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A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) + (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b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bSup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+ </a:t>
                </a:r>
                <a:r>
                  <a:rPr lang="en-US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bRTlnP</a:t>
                </a:r>
                <a:r>
                  <a:rPr lang="en-US" sz="2400" baseline="-25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B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)]</a:t>
                </a:r>
              </a:p>
              <a:p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On rearranging, we have,</a:t>
                </a:r>
              </a:p>
              <a:p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=[(l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𝐿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 </m:t>
                        </m:r>
                      </m:sub>
                      <m:sup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bSup>
                  </m:oMath>
                </a14:m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+ m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𝑀</m:t>
                        </m:r>
                      </m:sub>
                      <m:sup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bSup>
                  </m:oMath>
                </a14:m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) – (a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𝐴</m:t>
                        </m:r>
                      </m:sub>
                      <m:sup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bSup>
                  </m:oMath>
                </a14:m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+ b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bSup>
                  </m:oMath>
                </a14:m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) + RT </a:t>
                </a:r>
                <a:r>
                  <a:rPr lang="en-US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ln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𝐿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𝑙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𝑀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𝑚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𝐴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𝑎</m:t>
                            </m:r>
                          </m:sup>
                        </m:sSubSup>
                        <m: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𝑏</m:t>
                            </m:r>
                          </m:sup>
                        </m:sSubSup>
                      </m:den>
                    </m:f>
                  </m:oMath>
                </a14:m>
                <a:endParaRPr lang="en-US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+ 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RT </a:t>
                </a:r>
                <a:r>
                  <a:rPr lang="en-US" sz="2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ln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𝐿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𝑙</m:t>
                            </m:r>
                          </m:sup>
                        </m:sSubSup>
                        <m: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𝑀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𝑚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𝐴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𝑎</m:t>
                            </m:r>
                          </m:sup>
                        </m:sSubSup>
                        <m: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𝑏</m:t>
                            </m:r>
                          </m:sup>
                        </m:sSubSup>
                      </m:den>
                    </m:f>
                  </m:oMath>
                </a14:m>
                <a:endParaRPr lang="en-US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is standard free energy change of the reaction. At equilibrium,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0</a:t>
                </a:r>
              </a:p>
              <a:p>
                <a:endParaRPr lang="en-US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+ RT </a:t>
                </a:r>
                <a:r>
                  <a:rPr lang="en-US" sz="2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ln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𝐿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𝑙</m:t>
                            </m:r>
                          </m:sup>
                        </m:sSubSup>
                        <m: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𝑀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𝑚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𝐴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𝑎</m:t>
                            </m:r>
                          </m:sup>
                        </m:sSubSup>
                        <m: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𝑏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0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= - 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RT </a:t>
                </a:r>
                <a:r>
                  <a:rPr lang="en-US" sz="2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ln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𝐿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𝑙</m:t>
                            </m:r>
                          </m:sup>
                        </m:sSubSup>
                        <m: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𝑀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𝑚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𝐴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𝑎</m:t>
                            </m:r>
                          </m:sup>
                        </m:sSubSup>
                        <m: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𝑏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------------------ (1)</a:t>
                </a:r>
              </a:p>
              <a:p>
                <a:pPr algn="ctr"/>
                <a:endParaRPr lang="en-US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But,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𝐿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𝑙</m:t>
                            </m:r>
                          </m:sup>
                        </m:sSubSup>
                        <m: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𝑀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𝑚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𝐴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𝑎</m:t>
                            </m:r>
                          </m:sup>
                        </m:sSubSup>
                        <m: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𝑏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en-US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Kp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-------------(2)</a:t>
                </a:r>
                <a:endParaRPr lang="en-US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Substitute eqn.2 in eqn.1, we get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= - RT </a:t>
                </a:r>
                <a:r>
                  <a:rPr lang="en-US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ln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Kp</a:t>
                </a:r>
                <a:endParaRPr lang="en-US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(or)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= - 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2.303 RT log </a:t>
                </a:r>
                <a:r>
                  <a:rPr lang="en-US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Kp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19" y="0"/>
                <a:ext cx="11664779" cy="6851363"/>
              </a:xfrm>
              <a:prstGeom prst="rect">
                <a:avLst/>
              </a:prstGeom>
              <a:blipFill rotWithShape="0">
                <a:blip r:embed="rId2"/>
                <a:stretch>
                  <a:fillRect l="-836" t="-712" b="-106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3104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2995" y="172995"/>
                <a:ext cx="11771870" cy="7958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u="sng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Van’t Hoff </a:t>
                </a:r>
                <a:r>
                  <a:rPr lang="en-US" sz="2400" b="1" u="sng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isochore</a:t>
                </a:r>
                <a:r>
                  <a:rPr lang="en-US" sz="2400" b="1" u="sng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(or) </a:t>
                </a:r>
                <a:r>
                  <a:rPr lang="en-US" sz="2400" b="1" u="sng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Van’t</a:t>
                </a:r>
                <a:r>
                  <a:rPr lang="en-US" sz="2400" b="1" u="sng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Hoff equation</a:t>
                </a:r>
              </a:p>
              <a:p>
                <a:pPr algn="just"/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The variation of equilibrium constant with temperature is given by </a:t>
                </a:r>
                <a:r>
                  <a:rPr lang="en-US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Van’t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Hoff </a:t>
                </a:r>
                <a:r>
                  <a:rPr lang="en-US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isochore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. It is also known as </a:t>
                </a:r>
                <a:r>
                  <a:rPr lang="en-US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Van’t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Hoff equation. The word ‘</a:t>
                </a:r>
                <a:r>
                  <a:rPr lang="en-US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isochore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’ simply indicates that the </a:t>
                </a:r>
                <a:r>
                  <a:rPr lang="en-US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Van’t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Hoff equation was originally derived for constant volume processes.</a:t>
                </a:r>
              </a:p>
              <a:p>
                <a:pPr algn="just"/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The </a:t>
                </a:r>
                <a:r>
                  <a:rPr lang="en-US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Van’t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Hoff reaction isotherm is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= - RT </a:t>
                </a:r>
                <a:r>
                  <a:rPr lang="en-US" sz="2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ln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Kp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 ----------  (1)</a:t>
                </a:r>
              </a:p>
              <a:p>
                <a:pPr algn="ctr"/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Differentiating eqn.1 w.r.t temp at constant pressure</a:t>
                </a:r>
              </a:p>
              <a:p>
                <a:pPr algn="ctr"/>
                <a:r>
                  <a:rPr lang="en-US" sz="2400" dirty="0" smtClean="0">
                    <a:ea typeface="Cambria" panose="02040503050406030204" pitchFamily="18" charset="0"/>
                  </a:rPr>
                  <a:t>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num>
                      <m:den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]</a:t>
                </a:r>
                <a:r>
                  <a:rPr lang="en-US" sz="24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 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= - R </a:t>
                </a:r>
                <a:r>
                  <a:rPr lang="en-US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ln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Kp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– RT 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𝑙𝑛𝐾𝑝</m:t>
                        </m:r>
                      </m:num>
                      <m:den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]</a:t>
                </a:r>
                <a:r>
                  <a:rPr lang="en-US" sz="24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</a:t>
                </a:r>
              </a:p>
              <a:p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Multiplying throughout by T, then</a:t>
                </a:r>
              </a:p>
              <a:p>
                <a:endParaRPr lang="en-US" sz="2400" baseline="-25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:r>
                  <a:rPr lang="en-US" sz="2400" dirty="0" smtClean="0">
                    <a:ea typeface="Cambria" panose="02040503050406030204" pitchFamily="18" charset="0"/>
                  </a:rPr>
                  <a:t>T[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]</a:t>
                </a:r>
                <a:r>
                  <a:rPr lang="en-US" sz="2400" baseline="-25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p 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= - RT </a:t>
                </a:r>
                <a:r>
                  <a:rPr lang="en-US" sz="2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ln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Kp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– 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RT</a:t>
                </a:r>
                <a:r>
                  <a:rPr lang="en-US" sz="2400" baseline="30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𝑙𝑛𝐾𝑝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]</a:t>
                </a:r>
                <a:r>
                  <a:rPr lang="en-US" sz="24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  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-------- (2)</a:t>
                </a:r>
              </a:p>
              <a:p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Comparing eqn.1 and 2, we get</a:t>
                </a:r>
              </a:p>
              <a:p>
                <a:pPr algn="ctr"/>
                <a:r>
                  <a:rPr lang="en-US" sz="2400" dirty="0">
                    <a:ea typeface="Cambria" panose="02040503050406030204" pitchFamily="18" charset="0"/>
                  </a:rPr>
                  <a:t>T[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]</a:t>
                </a:r>
                <a:r>
                  <a:rPr lang="en-US" sz="2400" baseline="-25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p 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– RT</a:t>
                </a:r>
                <a:r>
                  <a:rPr lang="en-US" sz="2400" baseline="30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𝑙𝑛𝐾𝑝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]</a:t>
                </a:r>
                <a:r>
                  <a:rPr lang="en-US" sz="2400" baseline="-25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p  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-------- 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(3)</a:t>
                </a:r>
              </a:p>
              <a:p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From Gibbs – Helmholtz equation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 </m:t>
                    </m:r>
                  </m:oMath>
                </a14:m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+ </a:t>
                </a:r>
                <a:r>
                  <a:rPr lang="en-US" sz="2400" dirty="0">
                    <a:ea typeface="Cambria" panose="02040503050406030204" pitchFamily="18" charset="0"/>
                  </a:rPr>
                  <a:t>T[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]</a:t>
                </a:r>
                <a:r>
                  <a:rPr lang="en-US" sz="2400" baseline="-25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p </a:t>
                </a:r>
                <a:endParaRPr lang="en-US" sz="2400" baseline="-250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:endParaRPr lang="en-US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en-US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/>
                <a:endParaRPr lang="en-US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en-US" sz="2400" b="1" u="sng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995" y="172995"/>
                <a:ext cx="11771870" cy="7958332"/>
              </a:xfrm>
              <a:prstGeom prst="rect">
                <a:avLst/>
              </a:prstGeom>
              <a:blipFill rotWithShape="0">
                <a:blip r:embed="rId2"/>
                <a:stretch>
                  <a:fillRect l="-777" t="-613" r="-82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1868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13038" y="304799"/>
                <a:ext cx="11417643" cy="6283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ea typeface="Cambria" panose="02040503050406030204" pitchFamily="18" charset="0"/>
                  </a:rPr>
                  <a:t>T[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]</a:t>
                </a:r>
                <a:r>
                  <a:rPr lang="en-US" baseline="-25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p </a:t>
                </a:r>
                <a:r>
                  <a:rPr lang="en-US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 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 </m:t>
                    </m:r>
                  </m:oMath>
                </a14:m>
                <a:r>
                  <a:rPr lang="en-IN" dirty="0" smtClean="0"/>
                  <a:t>------------------ (4)</a:t>
                </a:r>
              </a:p>
              <a:p>
                <a:r>
                  <a:rPr lang="en-US" dirty="0" smtClean="0"/>
                  <a:t>Compare eqn.3 and 4, we have</a:t>
                </a:r>
              </a:p>
              <a:p>
                <a:endParaRPr lang="en-IN" dirty="0"/>
              </a:p>
              <a:p>
                <a:pPr algn="ctr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 = </a:t>
                </a: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RT</a:t>
                </a:r>
                <a:r>
                  <a:rPr lang="en-US" baseline="30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 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𝑙𝑛𝐾𝑝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]p </a:t>
                </a:r>
                <a:endParaRPr lang="en-US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:endParaRPr lang="en-US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:r>
                  <a:rPr lang="en-US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𝑙𝑛𝐾𝑝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]</a:t>
                </a:r>
                <a:r>
                  <a:rPr lang="en-US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</a:t>
                </a:r>
                <a:r>
                  <a:rPr lang="en-US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RT</m:t>
                        </m:r>
                        <m:r>
                          <m:rPr>
                            <m:nor/>
                          </m:rPr>
                          <a:rPr lang="en-US" baseline="3000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:endParaRPr lang="en-US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</m:t>
                        </m:r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lnKp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RT</m:t>
                        </m:r>
                        <m:r>
                          <m:rPr>
                            <m:nor/>
                          </m:rPr>
                          <a:rPr lang="en-US" baseline="3000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------------------------ (5)</a:t>
                </a:r>
              </a:p>
              <a:p>
                <a:endParaRPr lang="en-US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eqn.5 in the differential form of </a:t>
                </a:r>
                <a:r>
                  <a:rPr lang="en-US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Van’t</a:t>
                </a:r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Hoff </a:t>
                </a:r>
                <a:r>
                  <a:rPr lang="en-US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isochore</a:t>
                </a:r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Integrated the eqn. between the limit </a:t>
                </a:r>
              </a:p>
              <a:p>
                <a:endParaRPr lang="en-US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nary>
                      <m:nary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𝑑𝑙𝑛𝐾𝑝</m:t>
                        </m:r>
                      </m:e>
                    </m:nary>
                  </m:oMath>
                </a14:m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den>
                    </m:f>
                    <m:nary>
                      <m:naryPr>
                        <m:ctrlPr>
                          <a:rPr 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  <m:e>
                        <m:f>
                          <m:f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𝑑𝑇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4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p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nary>
                  </m:oMath>
                </a14:m>
                <a:endParaRPr lang="en-US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:r>
                  <a:rPr lang="en-US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ln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[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𝐾𝑝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]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num>
                      <m:den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[−</m:t>
                        </m:r>
                        <m:f>
                          <m:f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𝑇</m:t>
                            </m:r>
                          </m:den>
                        </m:f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]</m:t>
                        </m:r>
                      </m:e>
                      <m:sub>
                        <m:sSub>
                          <m:sSub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bSup>
                  </m:oMath>
                </a14:m>
                <a:endParaRPr lang="en-US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ln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𝐾𝑝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𝐾𝑝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num>
                      <m:den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r>
                  <a:rPr lang="en-IN" sz="2400" dirty="0"/>
                  <a:t> 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 baseline="-25000" dirty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IN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 baseline="-2500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IN" sz="2400" dirty="0"/>
                  <a:t>]</a:t>
                </a:r>
              </a:p>
              <a:p>
                <a:endParaRPr lang="en-US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ln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𝐾𝑝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𝐾𝑝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= </a:t>
                </a:r>
                <a:r>
                  <a:rPr lang="en-US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r>
                  <a:rPr lang="en-IN" dirty="0" smtClean="0"/>
                  <a:t> 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baseline="-25000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IN" dirty="0" smtClean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baseline="-25000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IN" dirty="0" smtClean="0"/>
                  <a:t>]</a:t>
                </a:r>
                <a:endParaRPr lang="en-IN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038" y="304799"/>
                <a:ext cx="11417643" cy="6283451"/>
              </a:xfrm>
              <a:prstGeom prst="rect">
                <a:avLst/>
              </a:prstGeom>
              <a:blipFill rotWithShape="0">
                <a:blip r:embed="rId2"/>
                <a:stretch>
                  <a:fillRect l="-42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8435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5"/>
                <a:ext cx="10340546" cy="2600497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2.303 lo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g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𝐾𝑝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𝐾𝑝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num>
                      <m:den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r>
                  <a:rPr lang="en-IN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800" b="0" i="1" baseline="-25000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800" b="0" i="1" baseline="-25000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800" b="0" i="1" baseline="-25000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800" b="0" i="1" baseline="-25000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]</a:t>
                </a:r>
                <a:b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</a:br>
                <a:r>
                  <a:rPr lang="en-IN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/>
                </a:r>
                <a:br>
                  <a:rPr lang="en-IN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</a:br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lo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g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𝐾𝑝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𝐾𝑝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2.303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r>
                  <a:rPr lang="en-IN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800" i="1" baseline="-25000" dirty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800" i="1" baseline="-25000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800" i="1" baseline="-25000" dirty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800" i="1" baseline="-25000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]</a:t>
                </a:r>
                <a:b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</a:br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The eqn.6 is the integrated form of </a:t>
                </a:r>
                <a:r>
                  <a:rPr lang="en-IN" sz="28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isochore</a:t>
                </a:r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  <a:endParaRPr lang="en-IN" sz="28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5"/>
                <a:ext cx="10340546" cy="2600497"/>
              </a:xfrm>
              <a:blipFill rotWithShape="0">
                <a:blip r:embed="rId2"/>
                <a:stretch>
                  <a:fillRect l="-123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2084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51411" y="2967335"/>
            <a:ext cx="30891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you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7138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148</Words>
  <Application>Microsoft Office PowerPoint</Application>
  <PresentationFormat>Widescreen</PresentationFormat>
  <Paragraphs>68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</vt:lpstr>
      <vt:lpstr>Cambria Math</vt:lpstr>
      <vt:lpstr>Office Theme</vt:lpstr>
      <vt:lpstr>Van’t Hoff isotherm equation</vt:lpstr>
      <vt:lpstr>PowerPoint Presentation</vt:lpstr>
      <vt:lpstr>PowerPoint Presentation</vt:lpstr>
      <vt:lpstr>PowerPoint Presentation</vt:lpstr>
      <vt:lpstr>PowerPoint Presentation</vt:lpstr>
      <vt:lpstr>2.303 log Kp2/Kp1 = (∆H°)/R [(T2 -T1)/T1T2]  log Kp2/Kp1 = (∆H°)/("2.303" R) [(T2 -T1)/T1T2] The eqn.6 is the integrated form of isochore.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Windows User</cp:lastModifiedBy>
  <cp:revision>15</cp:revision>
  <dcterms:created xsi:type="dcterms:W3CDTF">2020-09-29T14:20:03Z</dcterms:created>
  <dcterms:modified xsi:type="dcterms:W3CDTF">2024-11-11T09:05:21Z</dcterms:modified>
</cp:coreProperties>
</file>