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57" r:id="rId3"/>
    <p:sldId id="258" r:id="rId4"/>
    <p:sldId id="259" r:id="rId5"/>
    <p:sldId id="260" r:id="rId6"/>
    <p:sldId id="261" r:id="rId7"/>
    <p:sldId id="262" r:id="rId8"/>
    <p:sldId id="264"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75D02497-E098-4528-9E07-391D41352F96}" type="datetimeFigureOut">
              <a:rPr lang="en-IN" smtClean="0"/>
              <a:t>14-11-2024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E01B30C-8F0A-4688-BF32-83B0BF933F52}" type="slidenum">
              <a:rPr lang="en-IN" smtClean="0"/>
              <a:t>‹#›</a:t>
            </a:fld>
            <a:endParaRPr lang="en-IN"/>
          </a:p>
        </p:txBody>
      </p:sp>
    </p:spTree>
    <p:extLst>
      <p:ext uri="{BB962C8B-B14F-4D97-AF65-F5344CB8AC3E}">
        <p14:creationId xmlns:p14="http://schemas.microsoft.com/office/powerpoint/2010/main" val="3328821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5D02497-E098-4528-9E07-391D41352F96}" type="datetimeFigureOut">
              <a:rPr lang="en-IN" smtClean="0"/>
              <a:t>14-11-2024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E01B30C-8F0A-4688-BF32-83B0BF933F52}" type="slidenum">
              <a:rPr lang="en-IN" smtClean="0"/>
              <a:t>‹#›</a:t>
            </a:fld>
            <a:endParaRPr lang="en-IN"/>
          </a:p>
        </p:txBody>
      </p:sp>
    </p:spTree>
    <p:extLst>
      <p:ext uri="{BB962C8B-B14F-4D97-AF65-F5344CB8AC3E}">
        <p14:creationId xmlns:p14="http://schemas.microsoft.com/office/powerpoint/2010/main" val="1439055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D02497-E098-4528-9E07-391D41352F96}" type="datetimeFigureOut">
              <a:rPr lang="en-IN" smtClean="0"/>
              <a:t>14-11-2024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E01B30C-8F0A-4688-BF32-83B0BF933F52}" type="slidenum">
              <a:rPr lang="en-IN" smtClean="0"/>
              <a:t>‹#›</a:t>
            </a:fld>
            <a:endParaRPr lang="en-IN"/>
          </a:p>
        </p:txBody>
      </p:sp>
    </p:spTree>
    <p:extLst>
      <p:ext uri="{BB962C8B-B14F-4D97-AF65-F5344CB8AC3E}">
        <p14:creationId xmlns:p14="http://schemas.microsoft.com/office/powerpoint/2010/main" val="4002880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75D02497-E098-4528-9E07-391D41352F96}" type="datetimeFigureOut">
              <a:rPr lang="en-IN" smtClean="0"/>
              <a:t>14-11-2024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E01B30C-8F0A-4688-BF32-83B0BF933F52}" type="slidenum">
              <a:rPr lang="en-IN" smtClean="0"/>
              <a:t>‹#›</a:t>
            </a:fld>
            <a:endParaRPr lang="en-IN"/>
          </a:p>
        </p:txBody>
      </p:sp>
    </p:spTree>
    <p:extLst>
      <p:ext uri="{BB962C8B-B14F-4D97-AF65-F5344CB8AC3E}">
        <p14:creationId xmlns:p14="http://schemas.microsoft.com/office/powerpoint/2010/main" val="1058847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75D02497-E098-4528-9E07-391D41352F96}" type="datetimeFigureOut">
              <a:rPr lang="en-IN" smtClean="0"/>
              <a:t>14-11-2024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2E01B30C-8F0A-4688-BF32-83B0BF933F52}" type="slidenum">
              <a:rPr lang="en-IN" smtClean="0"/>
              <a:t>‹#›</a:t>
            </a:fld>
            <a:endParaRPr lang="en-IN"/>
          </a:p>
        </p:txBody>
      </p:sp>
    </p:spTree>
    <p:extLst>
      <p:ext uri="{BB962C8B-B14F-4D97-AF65-F5344CB8AC3E}">
        <p14:creationId xmlns:p14="http://schemas.microsoft.com/office/powerpoint/2010/main" val="1969593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75D02497-E098-4528-9E07-391D41352F96}" type="datetimeFigureOut">
              <a:rPr lang="en-IN" smtClean="0"/>
              <a:t>14-11-2024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2E01B30C-8F0A-4688-BF32-83B0BF933F52}" type="slidenum">
              <a:rPr lang="en-IN" smtClean="0"/>
              <a:t>‹#›</a:t>
            </a:fld>
            <a:endParaRPr lang="en-IN"/>
          </a:p>
        </p:txBody>
      </p:sp>
    </p:spTree>
    <p:extLst>
      <p:ext uri="{BB962C8B-B14F-4D97-AF65-F5344CB8AC3E}">
        <p14:creationId xmlns:p14="http://schemas.microsoft.com/office/powerpoint/2010/main" val="30527592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D02497-E098-4528-9E07-391D41352F96}" type="datetimeFigureOut">
              <a:rPr lang="en-IN" smtClean="0"/>
              <a:t>14-11-2024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2E01B30C-8F0A-4688-BF32-83B0BF933F52}" type="slidenum">
              <a:rPr lang="en-IN" smtClean="0"/>
              <a:t>‹#›</a:t>
            </a:fld>
            <a:endParaRPr lang="en-IN"/>
          </a:p>
        </p:txBody>
      </p:sp>
    </p:spTree>
    <p:extLst>
      <p:ext uri="{BB962C8B-B14F-4D97-AF65-F5344CB8AC3E}">
        <p14:creationId xmlns:p14="http://schemas.microsoft.com/office/powerpoint/2010/main" val="4017197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D02497-E098-4528-9E07-391D41352F96}" type="datetimeFigureOut">
              <a:rPr lang="en-IN" smtClean="0"/>
              <a:t>14-11-2024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E01B30C-8F0A-4688-BF32-83B0BF933F52}" type="slidenum">
              <a:rPr lang="en-IN" smtClean="0"/>
              <a:t>‹#›</a:t>
            </a:fld>
            <a:endParaRPr lang="en-IN"/>
          </a:p>
        </p:txBody>
      </p:sp>
    </p:spTree>
    <p:extLst>
      <p:ext uri="{BB962C8B-B14F-4D97-AF65-F5344CB8AC3E}">
        <p14:creationId xmlns:p14="http://schemas.microsoft.com/office/powerpoint/2010/main" val="3268654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D02497-E098-4528-9E07-391D41352F96}" type="datetimeFigureOut">
              <a:rPr lang="en-IN" smtClean="0"/>
              <a:t>14-11-2024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E01B30C-8F0A-4688-BF32-83B0BF933F52}" type="slidenum">
              <a:rPr lang="en-IN" smtClean="0"/>
              <a:t>‹#›</a:t>
            </a:fld>
            <a:endParaRPr lang="en-IN"/>
          </a:p>
        </p:txBody>
      </p:sp>
    </p:spTree>
    <p:extLst>
      <p:ext uri="{BB962C8B-B14F-4D97-AF65-F5344CB8AC3E}">
        <p14:creationId xmlns:p14="http://schemas.microsoft.com/office/powerpoint/2010/main" val="4810858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5D02497-E098-4528-9E07-391D41352F96}" type="datetimeFigureOut">
              <a:rPr lang="en-IN" smtClean="0"/>
              <a:t>14-11-2024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E01B30C-8F0A-4688-BF32-83B0BF933F52}" type="slidenum">
              <a:rPr lang="en-IN" smtClean="0"/>
              <a:t>‹#›</a:t>
            </a:fld>
            <a:endParaRPr lang="en-IN"/>
          </a:p>
        </p:txBody>
      </p:sp>
    </p:spTree>
    <p:extLst>
      <p:ext uri="{BB962C8B-B14F-4D97-AF65-F5344CB8AC3E}">
        <p14:creationId xmlns:p14="http://schemas.microsoft.com/office/powerpoint/2010/main" val="258509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5D02497-E098-4528-9E07-391D41352F96}" type="datetimeFigureOut">
              <a:rPr lang="en-IN" smtClean="0"/>
              <a:t>14-11-2024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E01B30C-8F0A-4688-BF32-83B0BF933F52}" type="slidenum">
              <a:rPr lang="en-IN" smtClean="0"/>
              <a:t>‹#›</a:t>
            </a:fld>
            <a:endParaRPr lang="en-IN"/>
          </a:p>
        </p:txBody>
      </p:sp>
    </p:spTree>
    <p:extLst>
      <p:ext uri="{BB962C8B-B14F-4D97-AF65-F5344CB8AC3E}">
        <p14:creationId xmlns:p14="http://schemas.microsoft.com/office/powerpoint/2010/main" val="2301403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D02497-E098-4528-9E07-391D41352F96}" type="datetimeFigureOut">
              <a:rPr lang="en-IN" smtClean="0"/>
              <a:t>14-11-2024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01B30C-8F0A-4688-BF32-83B0BF933F52}" type="slidenum">
              <a:rPr lang="en-IN" smtClean="0"/>
              <a:t>‹#›</a:t>
            </a:fld>
            <a:endParaRPr lang="en-IN"/>
          </a:p>
        </p:txBody>
      </p:sp>
    </p:spTree>
    <p:extLst>
      <p:ext uri="{BB962C8B-B14F-4D97-AF65-F5344CB8AC3E}">
        <p14:creationId xmlns:p14="http://schemas.microsoft.com/office/powerpoint/2010/main" val="17969304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2994" y="175012"/>
            <a:ext cx="11846011" cy="1678502"/>
          </a:xfrm>
        </p:spPr>
        <p:txBody>
          <a:bodyPr>
            <a:normAutofit fontScale="90000"/>
          </a:bodyPr>
          <a:lstStyle/>
          <a:p>
            <a:r>
              <a:rPr lang="en-US" dirty="0" smtClean="0">
                <a:latin typeface="Cambria" panose="02040503050406030204" pitchFamily="18" charset="0"/>
                <a:ea typeface="Cambria" panose="02040503050406030204" pitchFamily="18" charset="0"/>
              </a:rPr>
              <a:t/>
            </a:r>
            <a:br>
              <a:rPr lang="en-US" dirty="0" smtClean="0">
                <a:latin typeface="Cambria" panose="02040503050406030204" pitchFamily="18" charset="0"/>
                <a:ea typeface="Cambria" panose="02040503050406030204" pitchFamily="18" charset="0"/>
              </a:rPr>
            </a:br>
            <a:r>
              <a:rPr lang="en-US" b="1" dirty="0" smtClean="0">
                <a:latin typeface="Cambria" panose="02040503050406030204" pitchFamily="18" charset="0"/>
                <a:ea typeface="Cambria" panose="02040503050406030204" pitchFamily="18" charset="0"/>
              </a:rPr>
              <a:t>ULTRAVIOLET - VISIBLE SPECTROSCOPY</a:t>
            </a:r>
            <a:endParaRPr lang="en-IN" dirty="0">
              <a:latin typeface="Cambria" panose="02040503050406030204" pitchFamily="18" charset="0"/>
              <a:ea typeface="Cambria" panose="02040503050406030204" pitchFamily="18" charset="0"/>
            </a:endParaRPr>
          </a:p>
        </p:txBody>
      </p:sp>
      <p:sp>
        <p:nvSpPr>
          <p:cNvPr id="3" name="Subtitle 2"/>
          <p:cNvSpPr>
            <a:spLocks noGrp="1"/>
          </p:cNvSpPr>
          <p:nvPr>
            <p:ph type="subTitle" idx="1"/>
          </p:nvPr>
        </p:nvSpPr>
        <p:spPr>
          <a:xfrm>
            <a:off x="1606378" y="4168346"/>
            <a:ext cx="9341708" cy="1869989"/>
          </a:xfrm>
        </p:spPr>
        <p:txBody>
          <a:bodyPr/>
          <a:lstStyle/>
          <a:p>
            <a:r>
              <a:rPr lang="en-US" dirty="0" smtClean="0">
                <a:latin typeface="Cambria" panose="02040503050406030204" pitchFamily="18" charset="0"/>
                <a:ea typeface="Cambria" panose="02040503050406030204" pitchFamily="18" charset="0"/>
              </a:rPr>
              <a:t>Dr. B. </a:t>
            </a:r>
            <a:r>
              <a:rPr lang="en-US" dirty="0" err="1" smtClean="0">
                <a:latin typeface="Cambria" panose="02040503050406030204" pitchFamily="18" charset="0"/>
                <a:ea typeface="Cambria" panose="02040503050406030204" pitchFamily="18" charset="0"/>
              </a:rPr>
              <a:t>Kavitha</a:t>
            </a:r>
            <a:endParaRPr lang="en-US" dirty="0" smtClean="0">
              <a:latin typeface="Cambria" panose="02040503050406030204" pitchFamily="18" charset="0"/>
              <a:ea typeface="Cambria" panose="02040503050406030204" pitchFamily="18" charset="0"/>
            </a:endParaRPr>
          </a:p>
          <a:p>
            <a:r>
              <a:rPr lang="en-US" dirty="0" smtClean="0">
                <a:latin typeface="Cambria" panose="02040503050406030204" pitchFamily="18" charset="0"/>
                <a:ea typeface="Cambria" panose="02040503050406030204" pitchFamily="18" charset="0"/>
              </a:rPr>
              <a:t>Assistant Professor</a:t>
            </a:r>
          </a:p>
          <a:p>
            <a:r>
              <a:rPr lang="en-US" dirty="0" smtClean="0">
                <a:latin typeface="Cambria" panose="02040503050406030204" pitchFamily="18" charset="0"/>
                <a:ea typeface="Cambria" panose="02040503050406030204" pitchFamily="18" charset="0"/>
              </a:rPr>
              <a:t>PG and Research Department of Chemistry</a:t>
            </a:r>
          </a:p>
          <a:p>
            <a:r>
              <a:rPr lang="en-US" dirty="0" smtClean="0">
                <a:latin typeface="Cambria" panose="02040503050406030204" pitchFamily="18" charset="0"/>
                <a:ea typeface="Cambria" panose="02040503050406030204" pitchFamily="18" charset="0"/>
              </a:rPr>
              <a:t>C.P.A. College, </a:t>
            </a:r>
            <a:r>
              <a:rPr lang="en-US" dirty="0" err="1" smtClean="0">
                <a:latin typeface="Cambria" panose="02040503050406030204" pitchFamily="18" charset="0"/>
                <a:ea typeface="Cambria" panose="02040503050406030204" pitchFamily="18" charset="0"/>
              </a:rPr>
              <a:t>Bodinayakanur</a:t>
            </a:r>
            <a:endParaRPr lang="en-IN"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1226046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ctr"/>
            <a:r>
              <a:rPr lang="en-US" sz="3600" b="1" dirty="0">
                <a:latin typeface="Cambria" panose="02040503050406030204" pitchFamily="18" charset="0"/>
                <a:ea typeface="Cambria" panose="02040503050406030204" pitchFamily="18" charset="0"/>
              </a:rPr>
              <a:t>ULTRAVIOLET - VISIBLE SPECTROSCOPY</a:t>
            </a:r>
            <a:endParaRPr lang="en-IN" sz="3600" b="1" dirty="0">
              <a:latin typeface="Cambria" panose="02040503050406030204" pitchFamily="18" charset="0"/>
              <a:ea typeface="Cambria" panose="02040503050406030204" pitchFamily="18" charset="0"/>
            </a:endParaRPr>
          </a:p>
        </p:txBody>
      </p:sp>
      <p:sp>
        <p:nvSpPr>
          <p:cNvPr id="3" name="Content Placeholder 2"/>
          <p:cNvSpPr>
            <a:spLocks noGrp="1"/>
          </p:cNvSpPr>
          <p:nvPr>
            <p:ph idx="1"/>
          </p:nvPr>
        </p:nvSpPr>
        <p:spPr>
          <a:xfrm>
            <a:off x="304800" y="1468266"/>
            <a:ext cx="11582400" cy="4351338"/>
          </a:xfrm>
        </p:spPr>
        <p:txBody>
          <a:bodyPr>
            <a:normAutofit lnSpcReduction="10000"/>
          </a:bodyPr>
          <a:lstStyle/>
          <a:p>
            <a:pPr marL="0" indent="0">
              <a:buNone/>
            </a:pPr>
            <a:r>
              <a:rPr lang="en-US" b="1" dirty="0">
                <a:latin typeface="Cambria" panose="02040503050406030204" pitchFamily="18" charset="0"/>
                <a:ea typeface="Cambria" panose="02040503050406030204" pitchFamily="18" charset="0"/>
              </a:rPr>
              <a:t>Principle</a:t>
            </a:r>
            <a:endParaRPr lang="en-IN" sz="2600" dirty="0">
              <a:latin typeface="Cambria" panose="02040503050406030204" pitchFamily="18" charset="0"/>
              <a:ea typeface="Cambria" panose="02040503050406030204" pitchFamily="18" charset="0"/>
            </a:endParaRPr>
          </a:p>
          <a:p>
            <a:pPr algn="just"/>
            <a:r>
              <a:rPr lang="en-US" dirty="0" smtClean="0">
                <a:latin typeface="Cambria" panose="02040503050406030204" pitchFamily="18" charset="0"/>
                <a:ea typeface="Cambria" panose="02040503050406030204" pitchFamily="18" charset="0"/>
              </a:rPr>
              <a:t>Molecules </a:t>
            </a:r>
            <a:r>
              <a:rPr lang="en-US" dirty="0">
                <a:latin typeface="Cambria" panose="02040503050406030204" pitchFamily="18" charset="0"/>
                <a:ea typeface="Cambria" panose="02040503050406030204" pitchFamily="18" charset="0"/>
              </a:rPr>
              <a:t>absorb energy and this energy can bring out translational, rotational or vibrational motion or ionization of the molecules depending upon the frequency of the electromagnetic radiation</a:t>
            </a:r>
            <a:r>
              <a:rPr lang="en-US" dirty="0" smtClean="0">
                <a:latin typeface="Cambria" panose="02040503050406030204" pitchFamily="18" charset="0"/>
                <a:ea typeface="Cambria" panose="02040503050406030204" pitchFamily="18" charset="0"/>
              </a:rPr>
              <a:t>.</a:t>
            </a:r>
          </a:p>
          <a:p>
            <a:pPr algn="just"/>
            <a:r>
              <a:rPr lang="en-US" dirty="0" smtClean="0">
                <a:latin typeface="Cambria" panose="02040503050406030204" pitchFamily="18" charset="0"/>
                <a:ea typeface="Cambria" panose="02040503050406030204" pitchFamily="18" charset="0"/>
              </a:rPr>
              <a:t> </a:t>
            </a:r>
            <a:r>
              <a:rPr lang="en-US" dirty="0">
                <a:latin typeface="Cambria" panose="02040503050406030204" pitchFamily="18" charset="0"/>
                <a:ea typeface="Cambria" panose="02040503050406030204" pitchFamily="18" charset="0"/>
              </a:rPr>
              <a:t>Excited molecules are unstable and quickly drop down to ground state again giving off the received energy in the form electromagnetic radiation. </a:t>
            </a:r>
            <a:endParaRPr lang="en-US" dirty="0" smtClean="0">
              <a:latin typeface="Cambria" panose="02040503050406030204" pitchFamily="18" charset="0"/>
              <a:ea typeface="Cambria" panose="02040503050406030204" pitchFamily="18" charset="0"/>
            </a:endParaRPr>
          </a:p>
          <a:p>
            <a:pPr algn="just"/>
            <a:r>
              <a:rPr lang="en-US" dirty="0" smtClean="0">
                <a:latin typeface="Cambria" panose="02040503050406030204" pitchFamily="18" charset="0"/>
                <a:ea typeface="Cambria" panose="02040503050406030204" pitchFamily="18" charset="0"/>
              </a:rPr>
              <a:t>The </a:t>
            </a:r>
            <a:r>
              <a:rPr lang="en-US" dirty="0">
                <a:latin typeface="Cambria" panose="02040503050406030204" pitchFamily="18" charset="0"/>
                <a:ea typeface="Cambria" panose="02040503050406030204" pitchFamily="18" charset="0"/>
              </a:rPr>
              <a:t>wavelength and intensity of the electromagnetic radiation absorbed or emitted can be recorded to get a </a:t>
            </a:r>
            <a:r>
              <a:rPr lang="en-US" dirty="0" smtClean="0">
                <a:latin typeface="Cambria" panose="02040503050406030204" pitchFamily="18" charset="0"/>
                <a:ea typeface="Cambria" panose="02040503050406030204" pitchFamily="18" charset="0"/>
              </a:rPr>
              <a:t>spectrum.</a:t>
            </a:r>
          </a:p>
          <a:p>
            <a:pPr algn="just"/>
            <a:r>
              <a:rPr lang="en-US" dirty="0" smtClean="0">
                <a:latin typeface="Cambria" panose="02040503050406030204" pitchFamily="18" charset="0"/>
                <a:ea typeface="Cambria" panose="02040503050406030204" pitchFamily="18" charset="0"/>
              </a:rPr>
              <a:t> Spectral </a:t>
            </a:r>
            <a:r>
              <a:rPr lang="en-US" dirty="0">
                <a:latin typeface="Cambria" panose="02040503050406030204" pitchFamily="18" charset="0"/>
                <a:ea typeface="Cambria" panose="02040503050406030204" pitchFamily="18" charset="0"/>
              </a:rPr>
              <a:t>analysis yields qualitative and quantitative information about the materials under </a:t>
            </a:r>
            <a:r>
              <a:rPr lang="en-US" dirty="0" smtClean="0">
                <a:latin typeface="Cambria" panose="02040503050406030204" pitchFamily="18" charset="0"/>
                <a:ea typeface="Cambria" panose="02040503050406030204" pitchFamily="18" charset="0"/>
              </a:rPr>
              <a:t>study.</a:t>
            </a:r>
            <a:endParaRPr lang="en-IN"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0894038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5.png"/>
          <p:cNvPicPr/>
          <p:nvPr/>
        </p:nvPicPr>
        <p:blipFill>
          <a:blip r:embed="rId2" cstate="print"/>
          <a:stretch>
            <a:fillRect/>
          </a:stretch>
        </p:blipFill>
        <p:spPr>
          <a:xfrm>
            <a:off x="2636109" y="-211445"/>
            <a:ext cx="6186615" cy="3797644"/>
          </a:xfrm>
          <a:prstGeom prst="rect">
            <a:avLst/>
          </a:prstGeom>
        </p:spPr>
      </p:pic>
      <p:sp>
        <p:nvSpPr>
          <p:cNvPr id="5" name="Rectangle 4"/>
          <p:cNvSpPr/>
          <p:nvPr/>
        </p:nvSpPr>
        <p:spPr>
          <a:xfrm>
            <a:off x="420130" y="4014567"/>
            <a:ext cx="10618572" cy="2407710"/>
          </a:xfrm>
          <a:prstGeom prst="rect">
            <a:avLst/>
          </a:prstGeom>
        </p:spPr>
        <p:txBody>
          <a:bodyPr wrap="square">
            <a:spAutoFit/>
          </a:bodyPr>
          <a:lstStyle/>
          <a:p>
            <a:pPr marL="499110" marR="93345" indent="-285750" algn="just">
              <a:lnSpc>
                <a:spcPct val="150000"/>
              </a:lnSpc>
              <a:spcBef>
                <a:spcPts val="450"/>
              </a:spcBef>
              <a:spcAft>
                <a:spcPts val="0"/>
              </a:spcAft>
              <a:buFont typeface="Arial" panose="020B0604020202020204" pitchFamily="34" charset="0"/>
              <a:buChar char="•"/>
            </a:pPr>
            <a:r>
              <a:rPr lang="en-US" sz="2000" dirty="0">
                <a:latin typeface="Cambria" panose="02040503050406030204" pitchFamily="18" charset="0"/>
                <a:ea typeface="Cambria" panose="02040503050406030204" pitchFamily="18" charset="0"/>
              </a:rPr>
              <a:t>Ultraviolet-visible </a:t>
            </a:r>
            <a:r>
              <a:rPr lang="en-US" sz="2000" spc="-15" dirty="0">
                <a:latin typeface="Cambria" panose="02040503050406030204" pitchFamily="18" charset="0"/>
                <a:ea typeface="Cambria" panose="02040503050406030204" pitchFamily="18" charset="0"/>
              </a:rPr>
              <a:t>(UV-</a:t>
            </a:r>
            <a:r>
              <a:rPr lang="en-US" sz="2000" spc="-15" dirty="0" err="1">
                <a:latin typeface="Cambria" panose="02040503050406030204" pitchFamily="18" charset="0"/>
                <a:ea typeface="Cambria" panose="02040503050406030204" pitchFamily="18" charset="0"/>
              </a:rPr>
              <a:t>vis</a:t>
            </a:r>
            <a:r>
              <a:rPr lang="en-US" sz="2000" spc="-15" dirty="0">
                <a:latin typeface="Cambria" panose="02040503050406030204" pitchFamily="18" charset="0"/>
                <a:ea typeface="Cambria" panose="02040503050406030204" pitchFamily="18" charset="0"/>
              </a:rPr>
              <a:t>) </a:t>
            </a:r>
            <a:r>
              <a:rPr lang="en-US" sz="2000" dirty="0">
                <a:latin typeface="Cambria" panose="02040503050406030204" pitchFamily="18" charset="0"/>
                <a:ea typeface="Cambria" panose="02040503050406030204" pitchFamily="18" charset="0"/>
              </a:rPr>
              <a:t>spectroscopy is useful tool to characterize the absorption, transmission, and reflection of a variety of compounds and materials, such as pigments, coatings etc</a:t>
            </a:r>
            <a:r>
              <a:rPr lang="en-US" sz="2000" dirty="0" smtClean="0">
                <a:latin typeface="Cambria" panose="02040503050406030204" pitchFamily="18" charset="0"/>
                <a:ea typeface="Cambria" panose="02040503050406030204" pitchFamily="18" charset="0"/>
              </a:rPr>
              <a:t>.</a:t>
            </a:r>
          </a:p>
          <a:p>
            <a:pPr marL="499110" marR="93345" indent="-285750" algn="just">
              <a:lnSpc>
                <a:spcPct val="150000"/>
              </a:lnSpc>
              <a:spcBef>
                <a:spcPts val="450"/>
              </a:spcBef>
              <a:spcAft>
                <a:spcPts val="0"/>
              </a:spcAft>
              <a:buFont typeface="Arial" panose="020B0604020202020204" pitchFamily="34" charset="0"/>
              <a:buChar char="•"/>
            </a:pPr>
            <a:r>
              <a:rPr lang="en-US" sz="2000" dirty="0" smtClean="0">
                <a:latin typeface="Cambria" panose="02040503050406030204" pitchFamily="18" charset="0"/>
                <a:ea typeface="Cambria" panose="02040503050406030204" pitchFamily="18" charset="0"/>
              </a:rPr>
              <a:t> </a:t>
            </a:r>
            <a:r>
              <a:rPr lang="en-US" sz="2000" dirty="0">
                <a:latin typeface="Cambria" panose="02040503050406030204" pitchFamily="18" charset="0"/>
                <a:ea typeface="Cambria" panose="02040503050406030204" pitchFamily="18" charset="0"/>
              </a:rPr>
              <a:t>The UV - </a:t>
            </a:r>
            <a:r>
              <a:rPr lang="en-US" sz="2000" dirty="0" err="1">
                <a:latin typeface="Cambria" panose="02040503050406030204" pitchFamily="18" charset="0"/>
                <a:ea typeface="Cambria" panose="02040503050406030204" pitchFamily="18" charset="0"/>
              </a:rPr>
              <a:t>vis</a:t>
            </a:r>
            <a:r>
              <a:rPr lang="en-US" sz="2000" dirty="0">
                <a:latin typeface="Cambria" panose="02040503050406030204" pitchFamily="18" charset="0"/>
                <a:ea typeface="Cambria" panose="02040503050406030204" pitchFamily="18" charset="0"/>
              </a:rPr>
              <a:t> spectra has broad features including sample identification and very useful for quantitative</a:t>
            </a:r>
            <a:r>
              <a:rPr lang="en-US" sz="2000" spc="-25" dirty="0">
                <a:latin typeface="Cambria" panose="02040503050406030204" pitchFamily="18" charset="0"/>
                <a:ea typeface="Cambria" panose="02040503050406030204" pitchFamily="18" charset="0"/>
              </a:rPr>
              <a:t> </a:t>
            </a:r>
            <a:r>
              <a:rPr lang="en-US" sz="2000" dirty="0">
                <a:latin typeface="Cambria" panose="02040503050406030204" pitchFamily="18" charset="0"/>
                <a:ea typeface="Cambria" panose="02040503050406030204" pitchFamily="18" charset="0"/>
              </a:rPr>
              <a:t>measurements.</a:t>
            </a:r>
            <a:endParaRPr lang="en-IN" sz="2000" dirty="0">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1184244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379" y="494270"/>
            <a:ext cx="6598508" cy="5682693"/>
          </a:xfrm>
        </p:spPr>
        <p:txBody>
          <a:bodyPr>
            <a:normAutofit fontScale="77500" lnSpcReduction="20000"/>
          </a:bodyPr>
          <a:lstStyle/>
          <a:p>
            <a:pPr marL="914400" lvl="2" indent="0">
              <a:buNone/>
            </a:pPr>
            <a:r>
              <a:rPr lang="en-US" sz="3800" b="1" dirty="0">
                <a:latin typeface="Cambria" panose="02040503050406030204" pitchFamily="18" charset="0"/>
                <a:ea typeface="Cambria" panose="02040503050406030204" pitchFamily="18" charset="0"/>
              </a:rPr>
              <a:t>Instrumentation</a:t>
            </a:r>
            <a:endParaRPr lang="en-IN" sz="3800" b="1" dirty="0">
              <a:latin typeface="Cambria" panose="02040503050406030204" pitchFamily="18" charset="0"/>
              <a:ea typeface="Cambria" panose="02040503050406030204" pitchFamily="18" charset="0"/>
            </a:endParaRPr>
          </a:p>
          <a:p>
            <a:pPr algn="just"/>
            <a:r>
              <a:rPr lang="en-US" sz="3800" b="1" dirty="0">
                <a:latin typeface="Cambria" panose="02040503050406030204" pitchFamily="18" charset="0"/>
                <a:ea typeface="Cambria" panose="02040503050406030204" pitchFamily="18" charset="0"/>
              </a:rPr>
              <a:t> </a:t>
            </a:r>
            <a:r>
              <a:rPr lang="en-US" dirty="0" smtClean="0">
                <a:latin typeface="Cambria" panose="02040503050406030204" pitchFamily="18" charset="0"/>
                <a:ea typeface="Cambria" panose="02040503050406030204" pitchFamily="18" charset="0"/>
              </a:rPr>
              <a:t>The </a:t>
            </a:r>
            <a:r>
              <a:rPr lang="en-US" dirty="0">
                <a:latin typeface="Cambria" panose="02040503050406030204" pitchFamily="18" charset="0"/>
                <a:ea typeface="Cambria" panose="02040503050406030204" pitchFamily="18" charset="0"/>
              </a:rPr>
              <a:t>instruments has the following components:</a:t>
            </a:r>
            <a:endParaRPr lang="en-IN" dirty="0">
              <a:latin typeface="Cambria" panose="02040503050406030204" pitchFamily="18" charset="0"/>
              <a:ea typeface="Cambria" panose="02040503050406030204" pitchFamily="18" charset="0"/>
            </a:endParaRPr>
          </a:p>
          <a:p>
            <a:pPr algn="just"/>
            <a:r>
              <a:rPr lang="en-US" dirty="0" smtClean="0">
                <a:latin typeface="Cambria" panose="02040503050406030204" pitchFamily="18" charset="0"/>
                <a:ea typeface="Cambria" panose="02040503050406030204" pitchFamily="18" charset="0"/>
              </a:rPr>
              <a:t>A </a:t>
            </a:r>
            <a:r>
              <a:rPr lang="en-US" dirty="0">
                <a:latin typeface="Cambria" panose="02040503050406030204" pitchFamily="18" charset="0"/>
                <a:ea typeface="Cambria" panose="02040503050406030204" pitchFamily="18" charset="0"/>
              </a:rPr>
              <a:t>light source that generates a broad band of electromagnetic radiation</a:t>
            </a:r>
            <a:endParaRPr lang="en-IN" dirty="0">
              <a:latin typeface="Cambria" panose="02040503050406030204" pitchFamily="18" charset="0"/>
              <a:ea typeface="Cambria" panose="02040503050406030204" pitchFamily="18" charset="0"/>
            </a:endParaRPr>
          </a:p>
          <a:p>
            <a:pPr algn="just"/>
            <a:r>
              <a:rPr lang="en-US" dirty="0">
                <a:latin typeface="Cambria" panose="02040503050406030204" pitchFamily="18" charset="0"/>
                <a:ea typeface="Cambria" panose="02040503050406030204" pitchFamily="18" charset="0"/>
              </a:rPr>
              <a:t>A dispersion device that selects a particular wavelength (or, more correctly a waveband) from the broadband radiation of the source</a:t>
            </a:r>
            <a:endParaRPr lang="en-IN" dirty="0">
              <a:latin typeface="Cambria" panose="02040503050406030204" pitchFamily="18" charset="0"/>
              <a:ea typeface="Cambria" panose="02040503050406030204" pitchFamily="18" charset="0"/>
            </a:endParaRPr>
          </a:p>
          <a:p>
            <a:pPr algn="just"/>
            <a:r>
              <a:rPr lang="en-US" dirty="0">
                <a:latin typeface="Cambria" panose="02040503050406030204" pitchFamily="18" charset="0"/>
                <a:ea typeface="Cambria" panose="02040503050406030204" pitchFamily="18" charset="0"/>
              </a:rPr>
              <a:t>A sample area (component)</a:t>
            </a:r>
            <a:endParaRPr lang="en-IN" dirty="0">
              <a:latin typeface="Cambria" panose="02040503050406030204" pitchFamily="18" charset="0"/>
              <a:ea typeface="Cambria" panose="02040503050406030204" pitchFamily="18" charset="0"/>
            </a:endParaRPr>
          </a:p>
          <a:p>
            <a:pPr algn="just"/>
            <a:r>
              <a:rPr lang="en-US" dirty="0" smtClean="0">
                <a:latin typeface="Cambria" panose="02040503050406030204" pitchFamily="18" charset="0"/>
                <a:ea typeface="Cambria" panose="02040503050406030204" pitchFamily="18" charset="0"/>
              </a:rPr>
              <a:t>One </a:t>
            </a:r>
            <a:r>
              <a:rPr lang="en-US" dirty="0">
                <a:latin typeface="Cambria" panose="02040503050406030204" pitchFamily="18" charset="0"/>
                <a:ea typeface="Cambria" panose="02040503050406030204" pitchFamily="18" charset="0"/>
              </a:rPr>
              <a:t>or more detectors to measure the intensity of radiation</a:t>
            </a:r>
            <a:endParaRPr lang="en-IN" dirty="0">
              <a:latin typeface="Cambria" panose="02040503050406030204" pitchFamily="18" charset="0"/>
              <a:ea typeface="Cambria" panose="02040503050406030204" pitchFamily="18" charset="0"/>
            </a:endParaRPr>
          </a:p>
          <a:p>
            <a:pPr algn="just"/>
            <a:r>
              <a:rPr lang="en-US" dirty="0" smtClean="0">
                <a:latin typeface="Cambria" panose="02040503050406030204" pitchFamily="18" charset="0"/>
                <a:ea typeface="Cambria" panose="02040503050406030204" pitchFamily="18" charset="0"/>
              </a:rPr>
              <a:t>Other </a:t>
            </a:r>
            <a:r>
              <a:rPr lang="en-US" dirty="0">
                <a:latin typeface="Cambria" panose="02040503050406030204" pitchFamily="18" charset="0"/>
                <a:ea typeface="Cambria" panose="02040503050406030204" pitchFamily="18" charset="0"/>
              </a:rPr>
              <a:t>optical components, such as lenses or mirrors, relay light through the instrument.</a:t>
            </a:r>
            <a:endParaRPr lang="en-IN" dirty="0">
              <a:latin typeface="Cambria" panose="02040503050406030204" pitchFamily="18" charset="0"/>
              <a:ea typeface="Cambria" panose="02040503050406030204" pitchFamily="18" charset="0"/>
            </a:endParaRPr>
          </a:p>
          <a:p>
            <a:pPr algn="just"/>
            <a:r>
              <a:rPr lang="en-US" dirty="0">
                <a:latin typeface="Cambria" panose="02040503050406030204" pitchFamily="18" charset="0"/>
                <a:ea typeface="Cambria" panose="02040503050406030204" pitchFamily="18" charset="0"/>
              </a:rPr>
              <a:t>A schematic representation of a UV/</a:t>
            </a:r>
            <a:r>
              <a:rPr lang="en-US" dirty="0" err="1">
                <a:latin typeface="Cambria" panose="02040503050406030204" pitchFamily="18" charset="0"/>
                <a:ea typeface="Cambria" panose="02040503050406030204" pitchFamily="18" charset="0"/>
              </a:rPr>
              <a:t>vis</a:t>
            </a:r>
            <a:r>
              <a:rPr lang="en-US" dirty="0">
                <a:latin typeface="Cambria" panose="02040503050406030204" pitchFamily="18" charset="0"/>
                <a:ea typeface="Cambria" panose="02040503050406030204" pitchFamily="18" charset="0"/>
              </a:rPr>
              <a:t> spectrophotometer is shown in Figure 2.5. Normal working range for a spectrometer </a:t>
            </a:r>
            <a:r>
              <a:rPr lang="en-US" dirty="0" smtClean="0">
                <a:latin typeface="Cambria" panose="02040503050406030204" pitchFamily="18" charset="0"/>
                <a:ea typeface="Cambria" panose="02040503050406030204" pitchFamily="18" charset="0"/>
              </a:rPr>
              <a:t>is</a:t>
            </a:r>
            <a:r>
              <a:rPr lang="en-IN" dirty="0">
                <a:latin typeface="Cambria" panose="02040503050406030204" pitchFamily="18" charset="0"/>
                <a:ea typeface="Cambria" panose="02040503050406030204" pitchFamily="18" charset="0"/>
              </a:rPr>
              <a:t> </a:t>
            </a:r>
            <a:r>
              <a:rPr lang="en-US" dirty="0" smtClean="0">
                <a:latin typeface="Cambria" panose="02040503050406030204" pitchFamily="18" charset="0"/>
                <a:ea typeface="Cambria" panose="02040503050406030204" pitchFamily="18" charset="0"/>
              </a:rPr>
              <a:t>190 </a:t>
            </a:r>
            <a:r>
              <a:rPr lang="en-US" dirty="0">
                <a:latin typeface="Cambria" panose="02040503050406030204" pitchFamily="18" charset="0"/>
                <a:ea typeface="Cambria" panose="02040503050406030204" pitchFamily="18" charset="0"/>
              </a:rPr>
              <a:t>– 900 nm, working beyond 180 nm requires special arrangements</a:t>
            </a:r>
            <a:endParaRPr lang="en-IN" dirty="0">
              <a:latin typeface="Cambria" panose="02040503050406030204" pitchFamily="18" charset="0"/>
              <a:ea typeface="Cambria" panose="02040503050406030204" pitchFamily="18" charset="0"/>
            </a:endParaRPr>
          </a:p>
        </p:txBody>
      </p:sp>
      <p:pic>
        <p:nvPicPr>
          <p:cNvPr id="4" name="image6.png"/>
          <p:cNvPicPr/>
          <p:nvPr/>
        </p:nvPicPr>
        <p:blipFill>
          <a:blip r:embed="rId2" cstate="print"/>
          <a:stretch>
            <a:fillRect/>
          </a:stretch>
        </p:blipFill>
        <p:spPr>
          <a:xfrm>
            <a:off x="6808710" y="1417955"/>
            <a:ext cx="5049520" cy="1583690"/>
          </a:xfrm>
          <a:prstGeom prst="rect">
            <a:avLst/>
          </a:prstGeom>
        </p:spPr>
      </p:pic>
      <p:sp>
        <p:nvSpPr>
          <p:cNvPr id="5" name="Rectangle 4"/>
          <p:cNvSpPr/>
          <p:nvPr/>
        </p:nvSpPr>
        <p:spPr>
          <a:xfrm>
            <a:off x="7504671" y="3135868"/>
            <a:ext cx="4462519" cy="646331"/>
          </a:xfrm>
          <a:prstGeom prst="rect">
            <a:avLst/>
          </a:prstGeom>
        </p:spPr>
        <p:txBody>
          <a:bodyPr wrap="square">
            <a:spAutoFit/>
          </a:bodyPr>
          <a:lstStyle/>
          <a:p>
            <a:pPr algn="ctr"/>
            <a:r>
              <a:rPr lang="en-US" b="1" dirty="0">
                <a:latin typeface="Times New Roman" panose="02020603050405020304" pitchFamily="18" charset="0"/>
                <a:ea typeface="Times New Roman" panose="02020603050405020304" pitchFamily="18" charset="0"/>
              </a:rPr>
              <a:t>Functional block diagram of UV - visible spectrophotometer</a:t>
            </a:r>
            <a:endParaRPr lang="en-IN" b="1" dirty="0"/>
          </a:p>
        </p:txBody>
      </p:sp>
    </p:spTree>
    <p:extLst>
      <p:ext uri="{BB962C8B-B14F-4D97-AF65-F5344CB8AC3E}">
        <p14:creationId xmlns:p14="http://schemas.microsoft.com/office/powerpoint/2010/main" val="10047290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65126"/>
            <a:ext cx="11049000" cy="1414248"/>
          </a:xfrm>
        </p:spPr>
        <p:txBody>
          <a:bodyPr>
            <a:noAutofit/>
          </a:bodyPr>
          <a:lstStyle/>
          <a:p>
            <a:pPr marL="342900" lvl="3" indent="-342900">
              <a:buFont typeface="Wingdings" panose="05000000000000000000" pitchFamily="2" charset="2"/>
              <a:buChar char="Ø"/>
            </a:pPr>
            <a:r>
              <a:rPr lang="en-US" sz="2000" b="1" dirty="0">
                <a:latin typeface="Cambria" panose="02040503050406030204" pitchFamily="18" charset="0"/>
                <a:ea typeface="Cambria" panose="02040503050406030204" pitchFamily="18" charset="0"/>
              </a:rPr>
              <a:t>The Light Source</a:t>
            </a:r>
            <a:r>
              <a:rPr lang="en-IN" sz="2000" dirty="0">
                <a:latin typeface="Cambria" panose="02040503050406030204" pitchFamily="18" charset="0"/>
                <a:ea typeface="Cambria" panose="02040503050406030204" pitchFamily="18" charset="0"/>
              </a:rPr>
              <a:t/>
            </a:r>
            <a:br>
              <a:rPr lang="en-IN" sz="2000" dirty="0">
                <a:latin typeface="Cambria" panose="02040503050406030204" pitchFamily="18" charset="0"/>
                <a:ea typeface="Cambria" panose="02040503050406030204" pitchFamily="18" charset="0"/>
              </a:rPr>
            </a:br>
            <a:r>
              <a:rPr lang="en-US" sz="2000" dirty="0" smtClean="0">
                <a:latin typeface="Cambria" panose="02040503050406030204" pitchFamily="18" charset="0"/>
                <a:ea typeface="Cambria" panose="02040503050406030204" pitchFamily="18" charset="0"/>
              </a:rPr>
              <a:t>A </a:t>
            </a:r>
            <a:r>
              <a:rPr lang="en-US" sz="2000" dirty="0">
                <a:latin typeface="Cambria" panose="02040503050406030204" pitchFamily="18" charset="0"/>
                <a:ea typeface="Cambria" panose="02040503050406030204" pitchFamily="18" charset="0"/>
              </a:rPr>
              <a:t>deuterium discharge lamp for UV region (160-375 nm)</a:t>
            </a:r>
            <a:r>
              <a:rPr lang="en-IN" sz="2000" dirty="0">
                <a:latin typeface="Cambria" panose="02040503050406030204" pitchFamily="18" charset="0"/>
                <a:ea typeface="Cambria" panose="02040503050406030204" pitchFamily="18" charset="0"/>
              </a:rPr>
              <a:t/>
            </a:r>
            <a:br>
              <a:rPr lang="en-IN" sz="2000" dirty="0">
                <a:latin typeface="Cambria" panose="02040503050406030204" pitchFamily="18" charset="0"/>
                <a:ea typeface="Cambria" panose="02040503050406030204" pitchFamily="18" charset="0"/>
              </a:rPr>
            </a:br>
            <a:r>
              <a:rPr lang="en-US" sz="2000" dirty="0" smtClean="0">
                <a:latin typeface="Cambria" panose="02040503050406030204" pitchFamily="18" charset="0"/>
                <a:ea typeface="Cambria" panose="02040503050406030204" pitchFamily="18" charset="0"/>
              </a:rPr>
              <a:t>A </a:t>
            </a:r>
            <a:r>
              <a:rPr lang="en-US" sz="2000" dirty="0">
                <a:latin typeface="Cambria" panose="02040503050406030204" pitchFamily="18" charset="0"/>
                <a:ea typeface="Cambria" panose="02040503050406030204" pitchFamily="18" charset="0"/>
              </a:rPr>
              <a:t>tungsten filament lamp or tungsten-halogen lamp for Visible and NIR regions (350 - 2500 </a:t>
            </a:r>
            <a:r>
              <a:rPr lang="en-US" sz="2000" dirty="0" smtClean="0">
                <a:latin typeface="Cambria" panose="02040503050406030204" pitchFamily="18" charset="0"/>
                <a:ea typeface="Cambria" panose="02040503050406030204" pitchFamily="18" charset="0"/>
              </a:rPr>
              <a:t>nm)</a:t>
            </a:r>
            <a:r>
              <a:rPr lang="en-IN" sz="2000" dirty="0" smtClean="0">
                <a:latin typeface="Cambria" panose="02040503050406030204" pitchFamily="18" charset="0"/>
                <a:ea typeface="Cambria" panose="02040503050406030204" pitchFamily="18" charset="0"/>
              </a:rPr>
              <a:t/>
            </a:r>
            <a:br>
              <a:rPr lang="en-IN" sz="2000" dirty="0" smtClean="0">
                <a:latin typeface="Cambria" panose="02040503050406030204" pitchFamily="18" charset="0"/>
                <a:ea typeface="Cambria" panose="02040503050406030204" pitchFamily="18" charset="0"/>
              </a:rPr>
            </a:br>
            <a:r>
              <a:rPr lang="en-US" sz="2000" dirty="0" smtClean="0">
                <a:latin typeface="Cambria" panose="02040503050406030204" pitchFamily="18" charset="0"/>
                <a:ea typeface="Cambria" panose="02040503050406030204" pitchFamily="18" charset="0"/>
              </a:rPr>
              <a:t>The </a:t>
            </a:r>
            <a:r>
              <a:rPr lang="en-US" sz="2000" dirty="0">
                <a:latin typeface="Cambria" panose="02040503050406030204" pitchFamily="18" charset="0"/>
                <a:ea typeface="Cambria" panose="02040503050406030204" pitchFamily="18" charset="0"/>
              </a:rPr>
              <a:t>instrument automatically swaps lamps when scanning between the UV and VIS-NIR regions</a:t>
            </a:r>
            <a:r>
              <a:rPr lang="en-IN" sz="2000" dirty="0">
                <a:latin typeface="Cambria" panose="02040503050406030204" pitchFamily="18" charset="0"/>
                <a:ea typeface="Cambria" panose="02040503050406030204" pitchFamily="18" charset="0"/>
              </a:rPr>
              <a:t/>
            </a:r>
            <a:br>
              <a:rPr lang="en-IN" sz="2000" dirty="0">
                <a:latin typeface="Cambria" panose="02040503050406030204" pitchFamily="18" charset="0"/>
                <a:ea typeface="Cambria" panose="02040503050406030204" pitchFamily="18" charset="0"/>
              </a:rPr>
            </a:br>
            <a:endParaRPr lang="en-IN" sz="2000" dirty="0">
              <a:latin typeface="Cambria" panose="02040503050406030204" pitchFamily="18" charset="0"/>
              <a:ea typeface="Cambria" panose="02040503050406030204" pitchFamily="18" charset="0"/>
            </a:endParaRPr>
          </a:p>
        </p:txBody>
      </p:sp>
      <p:sp>
        <p:nvSpPr>
          <p:cNvPr id="4" name="Rectangle 3"/>
          <p:cNvSpPr/>
          <p:nvPr/>
        </p:nvSpPr>
        <p:spPr>
          <a:xfrm>
            <a:off x="535459" y="2012775"/>
            <a:ext cx="6804454" cy="4247317"/>
          </a:xfrm>
          <a:prstGeom prst="rect">
            <a:avLst/>
          </a:prstGeom>
        </p:spPr>
        <p:txBody>
          <a:bodyPr wrap="square">
            <a:spAutoFit/>
          </a:bodyPr>
          <a:lstStyle/>
          <a:p>
            <a:pPr>
              <a:lnSpc>
                <a:spcPct val="150000"/>
              </a:lnSpc>
              <a:tabLst>
                <a:tab pos="228600" algn="l"/>
                <a:tab pos="899160" algn="l"/>
                <a:tab pos="899795" algn="l"/>
              </a:tabLst>
            </a:pPr>
            <a:r>
              <a:rPr lang="en-US" b="1" kern="0" dirty="0">
                <a:latin typeface="Cambria" panose="02040503050406030204" pitchFamily="18" charset="0"/>
                <a:ea typeface="Cambria" panose="02040503050406030204" pitchFamily="18" charset="0"/>
              </a:rPr>
              <a:t>The</a:t>
            </a:r>
            <a:r>
              <a:rPr lang="en-US" b="1" kern="0" spc="-10" dirty="0">
                <a:latin typeface="Cambria" panose="02040503050406030204" pitchFamily="18" charset="0"/>
                <a:ea typeface="Cambria" panose="02040503050406030204" pitchFamily="18" charset="0"/>
              </a:rPr>
              <a:t> </a:t>
            </a:r>
            <a:r>
              <a:rPr lang="en-US" b="1" kern="0" dirty="0" err="1">
                <a:latin typeface="Cambria" panose="02040503050406030204" pitchFamily="18" charset="0"/>
                <a:ea typeface="Cambria" panose="02040503050406030204" pitchFamily="18" charset="0"/>
              </a:rPr>
              <a:t>Monochromator</a:t>
            </a:r>
            <a:endParaRPr lang="en-IN" b="1" kern="0" dirty="0">
              <a:latin typeface="Cambria" panose="02040503050406030204" pitchFamily="18" charset="0"/>
              <a:ea typeface="Cambria" panose="02040503050406030204" pitchFamily="18" charset="0"/>
            </a:endParaRPr>
          </a:p>
          <a:p>
            <a:pPr algn="just">
              <a:lnSpc>
                <a:spcPct val="150000"/>
              </a:lnSpc>
              <a:spcAft>
                <a:spcPts val="0"/>
              </a:spcAft>
            </a:pPr>
            <a:r>
              <a:rPr lang="en-US" dirty="0" smtClean="0">
                <a:latin typeface="Cambria" panose="02040503050406030204" pitchFamily="18" charset="0"/>
                <a:ea typeface="Cambria" panose="02040503050406030204" pitchFamily="18" charset="0"/>
              </a:rPr>
              <a:t>All </a:t>
            </a:r>
            <a:r>
              <a:rPr lang="en-US" dirty="0" err="1">
                <a:latin typeface="Cambria" panose="02040503050406030204" pitchFamily="18" charset="0"/>
                <a:ea typeface="Cambria" panose="02040503050406030204" pitchFamily="18" charset="0"/>
              </a:rPr>
              <a:t>monochromators</a:t>
            </a:r>
            <a:r>
              <a:rPr lang="en-US" dirty="0">
                <a:latin typeface="Cambria" panose="02040503050406030204" pitchFamily="18" charset="0"/>
                <a:ea typeface="Cambria" panose="02040503050406030204" pitchFamily="18" charset="0"/>
              </a:rPr>
              <a:t> contain the following component parts:</a:t>
            </a:r>
            <a:endParaRPr lang="en-IN" dirty="0">
              <a:latin typeface="Cambria" panose="02040503050406030204" pitchFamily="18" charset="0"/>
              <a:ea typeface="Cambria" panose="02040503050406030204" pitchFamily="18" charset="0"/>
            </a:endParaRPr>
          </a:p>
          <a:p>
            <a:pPr marL="285750" indent="-285750" algn="just">
              <a:lnSpc>
                <a:spcPct val="150000"/>
              </a:lnSpc>
              <a:spcAft>
                <a:spcPts val="0"/>
              </a:spcAft>
              <a:buFont typeface="Wingdings" panose="05000000000000000000" pitchFamily="2" charset="2"/>
              <a:buChar char="Ø"/>
            </a:pPr>
            <a:r>
              <a:rPr lang="en-US" dirty="0">
                <a:latin typeface="Cambria" panose="02040503050406030204" pitchFamily="18" charset="0"/>
                <a:ea typeface="Cambria" panose="02040503050406030204" pitchFamily="18" charset="0"/>
              </a:rPr>
              <a:t> </a:t>
            </a:r>
            <a:r>
              <a:rPr lang="en-US" dirty="0" smtClean="0">
                <a:latin typeface="Cambria" panose="02040503050406030204" pitchFamily="18" charset="0"/>
                <a:ea typeface="Cambria" panose="02040503050406030204" pitchFamily="18" charset="0"/>
                <a:cs typeface="Wingdings" panose="05000000000000000000" pitchFamily="2" charset="2"/>
              </a:rPr>
              <a:t>An </a:t>
            </a:r>
            <a:r>
              <a:rPr lang="en-US" dirty="0">
                <a:latin typeface="Cambria" panose="02040503050406030204" pitchFamily="18" charset="0"/>
                <a:ea typeface="Cambria" panose="02040503050406030204" pitchFamily="18" charset="0"/>
                <a:cs typeface="Wingdings" panose="05000000000000000000" pitchFamily="2" charset="2"/>
              </a:rPr>
              <a:t>entrance</a:t>
            </a:r>
            <a:r>
              <a:rPr lang="en-US" spc="-10" dirty="0">
                <a:latin typeface="Cambria" panose="02040503050406030204" pitchFamily="18" charset="0"/>
                <a:ea typeface="Cambria" panose="02040503050406030204" pitchFamily="18" charset="0"/>
                <a:cs typeface="Wingdings" panose="05000000000000000000" pitchFamily="2" charset="2"/>
              </a:rPr>
              <a:t> </a:t>
            </a:r>
            <a:r>
              <a:rPr lang="en-US" dirty="0">
                <a:latin typeface="Cambria" panose="02040503050406030204" pitchFamily="18" charset="0"/>
                <a:ea typeface="Cambria" panose="02040503050406030204" pitchFamily="18" charset="0"/>
                <a:cs typeface="Wingdings" panose="05000000000000000000" pitchFamily="2" charset="2"/>
              </a:rPr>
              <a:t>slit</a:t>
            </a:r>
            <a:endParaRPr lang="en-IN" dirty="0">
              <a:latin typeface="Cambria" panose="02040503050406030204" pitchFamily="18" charset="0"/>
              <a:ea typeface="Cambria" panose="02040503050406030204" pitchFamily="18" charset="0"/>
              <a:cs typeface="Wingdings" panose="05000000000000000000" pitchFamily="2" charset="2"/>
            </a:endParaRPr>
          </a:p>
          <a:p>
            <a:pPr marL="285750" indent="-285750" algn="just">
              <a:lnSpc>
                <a:spcPct val="150000"/>
              </a:lnSpc>
              <a:spcBef>
                <a:spcPts val="45"/>
              </a:spcBef>
              <a:spcAft>
                <a:spcPts val="0"/>
              </a:spcAft>
              <a:buFont typeface="Wingdings" panose="05000000000000000000" pitchFamily="2" charset="2"/>
              <a:buChar char="Ø"/>
            </a:pPr>
            <a:r>
              <a:rPr lang="en-US" dirty="0">
                <a:latin typeface="Cambria" panose="02040503050406030204" pitchFamily="18" charset="0"/>
                <a:ea typeface="Cambria" panose="02040503050406030204" pitchFamily="18" charset="0"/>
              </a:rPr>
              <a:t> </a:t>
            </a:r>
            <a:r>
              <a:rPr lang="en-US" dirty="0" smtClean="0">
                <a:latin typeface="Cambria" panose="02040503050406030204" pitchFamily="18" charset="0"/>
                <a:ea typeface="Cambria" panose="02040503050406030204" pitchFamily="18" charset="0"/>
                <a:cs typeface="Wingdings" panose="05000000000000000000" pitchFamily="2" charset="2"/>
              </a:rPr>
              <a:t>A </a:t>
            </a:r>
            <a:r>
              <a:rPr lang="en-US" dirty="0">
                <a:latin typeface="Cambria" panose="02040503050406030204" pitchFamily="18" charset="0"/>
                <a:ea typeface="Cambria" panose="02040503050406030204" pitchFamily="18" charset="0"/>
                <a:cs typeface="Wingdings" panose="05000000000000000000" pitchFamily="2" charset="2"/>
              </a:rPr>
              <a:t>collimating</a:t>
            </a:r>
            <a:r>
              <a:rPr lang="en-US" spc="-95" dirty="0">
                <a:latin typeface="Cambria" panose="02040503050406030204" pitchFamily="18" charset="0"/>
                <a:ea typeface="Cambria" panose="02040503050406030204" pitchFamily="18" charset="0"/>
                <a:cs typeface="Wingdings" panose="05000000000000000000" pitchFamily="2" charset="2"/>
              </a:rPr>
              <a:t> </a:t>
            </a:r>
            <a:r>
              <a:rPr lang="en-US" dirty="0">
                <a:latin typeface="Cambria" panose="02040503050406030204" pitchFamily="18" charset="0"/>
                <a:ea typeface="Cambria" panose="02040503050406030204" pitchFamily="18" charset="0"/>
                <a:cs typeface="Wingdings" panose="05000000000000000000" pitchFamily="2" charset="2"/>
              </a:rPr>
              <a:t>lens</a:t>
            </a:r>
            <a:endParaRPr lang="en-IN" dirty="0">
              <a:latin typeface="Cambria" panose="02040503050406030204" pitchFamily="18" charset="0"/>
              <a:ea typeface="Cambria" panose="02040503050406030204" pitchFamily="18" charset="0"/>
              <a:cs typeface="Wingdings" panose="05000000000000000000" pitchFamily="2" charset="2"/>
            </a:endParaRPr>
          </a:p>
          <a:p>
            <a:pPr marL="285750" indent="-285750" algn="just">
              <a:lnSpc>
                <a:spcPct val="150000"/>
              </a:lnSpc>
              <a:spcAft>
                <a:spcPts val="0"/>
              </a:spcAft>
              <a:buFont typeface="Wingdings" panose="05000000000000000000" pitchFamily="2" charset="2"/>
              <a:buChar char="Ø"/>
            </a:pPr>
            <a:r>
              <a:rPr lang="en-US" dirty="0">
                <a:latin typeface="Cambria" panose="02040503050406030204" pitchFamily="18" charset="0"/>
                <a:ea typeface="Cambria" panose="02040503050406030204" pitchFamily="18" charset="0"/>
              </a:rPr>
              <a:t> </a:t>
            </a:r>
            <a:r>
              <a:rPr lang="en-US" dirty="0" smtClean="0">
                <a:latin typeface="Cambria" panose="02040503050406030204" pitchFamily="18" charset="0"/>
                <a:ea typeface="Cambria" panose="02040503050406030204" pitchFamily="18" charset="0"/>
                <a:cs typeface="Wingdings" panose="05000000000000000000" pitchFamily="2" charset="2"/>
              </a:rPr>
              <a:t>A </a:t>
            </a:r>
            <a:r>
              <a:rPr lang="en-US" dirty="0">
                <a:latin typeface="Cambria" panose="02040503050406030204" pitchFamily="18" charset="0"/>
                <a:ea typeface="Cambria" panose="02040503050406030204" pitchFamily="18" charset="0"/>
                <a:cs typeface="Wingdings" panose="05000000000000000000" pitchFamily="2" charset="2"/>
              </a:rPr>
              <a:t>dispersing</a:t>
            </a:r>
            <a:r>
              <a:rPr lang="en-US" spc="-90" dirty="0">
                <a:latin typeface="Cambria" panose="02040503050406030204" pitchFamily="18" charset="0"/>
                <a:ea typeface="Cambria" panose="02040503050406030204" pitchFamily="18" charset="0"/>
                <a:cs typeface="Wingdings" panose="05000000000000000000" pitchFamily="2" charset="2"/>
              </a:rPr>
              <a:t> </a:t>
            </a:r>
            <a:r>
              <a:rPr lang="en-US" dirty="0">
                <a:latin typeface="Cambria" panose="02040503050406030204" pitchFamily="18" charset="0"/>
                <a:ea typeface="Cambria" panose="02040503050406030204" pitchFamily="18" charset="0"/>
                <a:cs typeface="Wingdings" panose="05000000000000000000" pitchFamily="2" charset="2"/>
              </a:rPr>
              <a:t>device</a:t>
            </a:r>
            <a:endParaRPr lang="en-IN" dirty="0">
              <a:latin typeface="Cambria" panose="02040503050406030204" pitchFamily="18" charset="0"/>
              <a:ea typeface="Cambria" panose="02040503050406030204" pitchFamily="18" charset="0"/>
              <a:cs typeface="Wingdings" panose="05000000000000000000" pitchFamily="2" charset="2"/>
            </a:endParaRPr>
          </a:p>
          <a:p>
            <a:pPr marL="285750" indent="-285750" algn="just">
              <a:lnSpc>
                <a:spcPct val="150000"/>
              </a:lnSpc>
              <a:spcBef>
                <a:spcPts val="40"/>
              </a:spcBef>
              <a:spcAft>
                <a:spcPts val="0"/>
              </a:spcAft>
              <a:buFont typeface="Wingdings" panose="05000000000000000000" pitchFamily="2" charset="2"/>
              <a:buChar char="Ø"/>
            </a:pPr>
            <a:r>
              <a:rPr lang="en-US" dirty="0">
                <a:latin typeface="Cambria" panose="02040503050406030204" pitchFamily="18" charset="0"/>
                <a:ea typeface="Cambria" panose="02040503050406030204" pitchFamily="18" charset="0"/>
              </a:rPr>
              <a:t> </a:t>
            </a:r>
            <a:r>
              <a:rPr lang="en-US" dirty="0" smtClean="0">
                <a:latin typeface="Cambria" panose="02040503050406030204" pitchFamily="18" charset="0"/>
                <a:ea typeface="Cambria" panose="02040503050406030204" pitchFamily="18" charset="0"/>
                <a:cs typeface="Wingdings" panose="05000000000000000000" pitchFamily="2" charset="2"/>
              </a:rPr>
              <a:t>A </a:t>
            </a:r>
            <a:r>
              <a:rPr lang="en-US" dirty="0">
                <a:latin typeface="Cambria" panose="02040503050406030204" pitchFamily="18" charset="0"/>
                <a:ea typeface="Cambria" panose="02040503050406030204" pitchFamily="18" charset="0"/>
                <a:cs typeface="Wingdings" panose="05000000000000000000" pitchFamily="2" charset="2"/>
              </a:rPr>
              <a:t>focusing</a:t>
            </a:r>
            <a:r>
              <a:rPr lang="en-US" spc="-90" dirty="0">
                <a:latin typeface="Cambria" panose="02040503050406030204" pitchFamily="18" charset="0"/>
                <a:ea typeface="Cambria" panose="02040503050406030204" pitchFamily="18" charset="0"/>
                <a:cs typeface="Wingdings" panose="05000000000000000000" pitchFamily="2" charset="2"/>
              </a:rPr>
              <a:t> </a:t>
            </a:r>
            <a:r>
              <a:rPr lang="en-US" dirty="0">
                <a:latin typeface="Cambria" panose="02040503050406030204" pitchFamily="18" charset="0"/>
                <a:ea typeface="Cambria" panose="02040503050406030204" pitchFamily="18" charset="0"/>
                <a:cs typeface="Wingdings" panose="05000000000000000000" pitchFamily="2" charset="2"/>
              </a:rPr>
              <a:t>lens</a:t>
            </a:r>
            <a:endParaRPr lang="en-IN" dirty="0">
              <a:latin typeface="Cambria" panose="02040503050406030204" pitchFamily="18" charset="0"/>
              <a:ea typeface="Cambria" panose="02040503050406030204" pitchFamily="18" charset="0"/>
              <a:cs typeface="Wingdings" panose="05000000000000000000" pitchFamily="2" charset="2"/>
            </a:endParaRPr>
          </a:p>
          <a:p>
            <a:pPr marL="285750" indent="-285750" algn="just">
              <a:lnSpc>
                <a:spcPct val="150000"/>
              </a:lnSpc>
              <a:spcBef>
                <a:spcPts val="40"/>
              </a:spcBef>
              <a:spcAft>
                <a:spcPts val="0"/>
              </a:spcAft>
              <a:buFont typeface="Wingdings" panose="05000000000000000000" pitchFamily="2" charset="2"/>
              <a:buChar char="Ø"/>
            </a:pPr>
            <a:r>
              <a:rPr lang="en-US" dirty="0">
                <a:latin typeface="Cambria" panose="02040503050406030204" pitchFamily="18" charset="0"/>
                <a:ea typeface="Cambria" panose="02040503050406030204" pitchFamily="18" charset="0"/>
              </a:rPr>
              <a:t> </a:t>
            </a:r>
            <a:r>
              <a:rPr lang="en-US" dirty="0" smtClean="0">
                <a:latin typeface="Cambria" panose="02040503050406030204" pitchFamily="18" charset="0"/>
                <a:ea typeface="Cambria" panose="02040503050406030204" pitchFamily="18" charset="0"/>
                <a:cs typeface="Wingdings" panose="05000000000000000000" pitchFamily="2" charset="2"/>
              </a:rPr>
              <a:t>An </a:t>
            </a:r>
            <a:r>
              <a:rPr lang="en-US" dirty="0">
                <a:latin typeface="Cambria" panose="02040503050406030204" pitchFamily="18" charset="0"/>
                <a:ea typeface="Cambria" panose="02040503050406030204" pitchFamily="18" charset="0"/>
                <a:cs typeface="Wingdings" panose="05000000000000000000" pitchFamily="2" charset="2"/>
              </a:rPr>
              <a:t>exit</a:t>
            </a:r>
            <a:r>
              <a:rPr lang="en-US" spc="-5" dirty="0">
                <a:latin typeface="Cambria" panose="02040503050406030204" pitchFamily="18" charset="0"/>
                <a:ea typeface="Cambria" panose="02040503050406030204" pitchFamily="18" charset="0"/>
                <a:cs typeface="Wingdings" panose="05000000000000000000" pitchFamily="2" charset="2"/>
              </a:rPr>
              <a:t> </a:t>
            </a:r>
            <a:r>
              <a:rPr lang="en-US" dirty="0">
                <a:latin typeface="Cambria" panose="02040503050406030204" pitchFamily="18" charset="0"/>
                <a:ea typeface="Cambria" panose="02040503050406030204" pitchFamily="18" charset="0"/>
                <a:cs typeface="Wingdings" panose="05000000000000000000" pitchFamily="2" charset="2"/>
              </a:rPr>
              <a:t>slit</a:t>
            </a:r>
            <a:endParaRPr lang="en-IN" dirty="0">
              <a:latin typeface="Cambria" panose="02040503050406030204" pitchFamily="18" charset="0"/>
              <a:ea typeface="Cambria" panose="02040503050406030204" pitchFamily="18" charset="0"/>
              <a:cs typeface="Wingdings" panose="05000000000000000000" pitchFamily="2" charset="2"/>
            </a:endParaRPr>
          </a:p>
          <a:p>
            <a:pPr algn="just">
              <a:lnSpc>
                <a:spcPct val="150000"/>
              </a:lnSpc>
              <a:spcAft>
                <a:spcPts val="0"/>
              </a:spcAft>
            </a:pPr>
            <a:r>
              <a:rPr lang="en-US" dirty="0" smtClean="0">
                <a:latin typeface="Cambria" panose="02040503050406030204" pitchFamily="18" charset="0"/>
                <a:ea typeface="Cambria" panose="02040503050406030204" pitchFamily="18" charset="0"/>
              </a:rPr>
              <a:t>Ideally</a:t>
            </a:r>
            <a:r>
              <a:rPr lang="en-US" dirty="0">
                <a:latin typeface="Cambria" panose="02040503050406030204" pitchFamily="18" charset="0"/>
                <a:ea typeface="Cambria" panose="02040503050406030204" pitchFamily="18" charset="0"/>
              </a:rPr>
              <a:t>, the output from a </a:t>
            </a:r>
            <a:r>
              <a:rPr lang="en-US" dirty="0" err="1">
                <a:latin typeface="Cambria" panose="02040503050406030204" pitchFamily="18" charset="0"/>
                <a:ea typeface="Cambria" panose="02040503050406030204" pitchFamily="18" charset="0"/>
              </a:rPr>
              <a:t>monochromator</a:t>
            </a:r>
            <a:r>
              <a:rPr lang="en-US" dirty="0">
                <a:latin typeface="Cambria" panose="02040503050406030204" pitchFamily="18" charset="0"/>
                <a:ea typeface="Cambria" panose="02040503050406030204" pitchFamily="18" charset="0"/>
              </a:rPr>
              <a:t> is monochromatic </a:t>
            </a:r>
            <a:r>
              <a:rPr lang="en-US" dirty="0" smtClean="0">
                <a:latin typeface="Cambria" panose="02040503050406030204" pitchFamily="18" charset="0"/>
                <a:ea typeface="Cambria" panose="02040503050406030204" pitchFamily="18" charset="0"/>
              </a:rPr>
              <a:t>light.</a:t>
            </a:r>
            <a:r>
              <a:rPr lang="en-IN" dirty="0" smtClean="0">
                <a:latin typeface="Cambria" panose="02040503050406030204" pitchFamily="18" charset="0"/>
                <a:ea typeface="Cambria" panose="02040503050406030204" pitchFamily="18" charset="0"/>
              </a:rPr>
              <a:t> </a:t>
            </a:r>
            <a:r>
              <a:rPr lang="en-US" dirty="0" smtClean="0">
                <a:latin typeface="Cambria" panose="02040503050406030204" pitchFamily="18" charset="0"/>
                <a:ea typeface="Cambria" panose="02040503050406030204" pitchFamily="18" charset="0"/>
              </a:rPr>
              <a:t>However</a:t>
            </a:r>
            <a:r>
              <a:rPr lang="en-US" dirty="0">
                <a:latin typeface="Cambria" panose="02040503050406030204" pitchFamily="18" charset="0"/>
                <a:ea typeface="Cambria" panose="02040503050406030204" pitchFamily="18" charset="0"/>
              </a:rPr>
              <a:t>, in practice, the output is always a band, optimally symmetrical in shape.</a:t>
            </a:r>
            <a:endParaRPr lang="en-IN" dirty="0">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7333176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0659" y="223750"/>
            <a:ext cx="11310551" cy="3416320"/>
          </a:xfrm>
          <a:prstGeom prst="rect">
            <a:avLst/>
          </a:prstGeom>
        </p:spPr>
        <p:txBody>
          <a:bodyPr wrap="square">
            <a:spAutoFit/>
          </a:bodyPr>
          <a:lstStyle/>
          <a:p>
            <a:pPr algn="just">
              <a:lnSpc>
                <a:spcPct val="150000"/>
              </a:lnSpc>
              <a:spcBef>
                <a:spcPts val="820"/>
              </a:spcBef>
              <a:tabLst>
                <a:tab pos="228600" algn="l"/>
                <a:tab pos="899160" algn="l"/>
                <a:tab pos="899795" algn="l"/>
              </a:tabLst>
            </a:pPr>
            <a:r>
              <a:rPr lang="en-US" b="1" kern="0" dirty="0">
                <a:latin typeface="Cambria" panose="02040503050406030204" pitchFamily="18" charset="0"/>
                <a:ea typeface="Cambria" panose="02040503050406030204" pitchFamily="18" charset="0"/>
              </a:rPr>
              <a:t>Dispersion devices</a:t>
            </a:r>
            <a:endParaRPr lang="en-IN" b="1" kern="0" dirty="0">
              <a:latin typeface="Cambria" panose="02040503050406030204" pitchFamily="18" charset="0"/>
              <a:ea typeface="Cambria" panose="02040503050406030204" pitchFamily="18" charset="0"/>
            </a:endParaRPr>
          </a:p>
          <a:p>
            <a:pPr algn="just">
              <a:lnSpc>
                <a:spcPct val="150000"/>
              </a:lnSpc>
              <a:spcAft>
                <a:spcPts val="0"/>
              </a:spcAft>
            </a:pPr>
            <a:r>
              <a:rPr lang="en-US" b="1" dirty="0">
                <a:latin typeface="Cambria" panose="02040503050406030204" pitchFamily="18" charset="0"/>
                <a:ea typeface="Cambria" panose="02040503050406030204" pitchFamily="18" charset="0"/>
              </a:rPr>
              <a:t> </a:t>
            </a:r>
            <a:r>
              <a:rPr lang="en-US" sz="1600" dirty="0" smtClean="0">
                <a:latin typeface="Cambria" panose="02040503050406030204" pitchFamily="18" charset="0"/>
                <a:ea typeface="Cambria" panose="02040503050406030204" pitchFamily="18" charset="0"/>
              </a:rPr>
              <a:t>Dispersion </a:t>
            </a:r>
            <a:r>
              <a:rPr lang="en-US" sz="1600" dirty="0">
                <a:latin typeface="Cambria" panose="02040503050406030204" pitchFamily="18" charset="0"/>
                <a:ea typeface="Cambria" panose="02040503050406030204" pitchFamily="18" charset="0"/>
              </a:rPr>
              <a:t>devices cause different wavelengths of light to be dispersed at different angles. When combined with an appropriate exit slit, these devices can be used to select a particular wavelength (or, more precisely, a narrow waveband) of light from a continuous source. Two types of dispersion devices, prisms and holographic gratings are commonly used in UV-</a:t>
            </a:r>
            <a:r>
              <a:rPr lang="en-US" sz="1600" dirty="0" err="1">
                <a:latin typeface="Cambria" panose="02040503050406030204" pitchFamily="18" charset="0"/>
                <a:ea typeface="Cambria" panose="02040503050406030204" pitchFamily="18" charset="0"/>
              </a:rPr>
              <a:t>vis</a:t>
            </a:r>
            <a:r>
              <a:rPr lang="en-US" sz="1600" dirty="0">
                <a:latin typeface="Cambria" panose="02040503050406030204" pitchFamily="18" charset="0"/>
                <a:ea typeface="Cambria" panose="02040503050406030204" pitchFamily="18" charset="0"/>
              </a:rPr>
              <a:t> </a:t>
            </a:r>
            <a:r>
              <a:rPr lang="en-US" sz="1600" dirty="0" smtClean="0">
                <a:latin typeface="Cambria" panose="02040503050406030204" pitchFamily="18" charset="0"/>
                <a:ea typeface="Cambria" panose="02040503050406030204" pitchFamily="18" charset="0"/>
              </a:rPr>
              <a:t>spectrophotometers.</a:t>
            </a:r>
            <a:endParaRPr lang="en-IN" sz="1600" dirty="0">
              <a:latin typeface="Cambria" panose="02040503050406030204" pitchFamily="18" charset="0"/>
              <a:ea typeface="Cambria" panose="02040503050406030204" pitchFamily="18" charset="0"/>
            </a:endParaRPr>
          </a:p>
          <a:p>
            <a:pPr algn="just">
              <a:lnSpc>
                <a:spcPct val="150000"/>
              </a:lnSpc>
              <a:spcAft>
                <a:spcPts val="0"/>
              </a:spcAft>
            </a:pPr>
            <a:r>
              <a:rPr lang="en-US" sz="1600" dirty="0" smtClean="0">
                <a:latin typeface="Cambria" panose="02040503050406030204" pitchFamily="18" charset="0"/>
                <a:ea typeface="Cambria" panose="02040503050406030204" pitchFamily="18" charset="0"/>
              </a:rPr>
              <a:t>Light </a:t>
            </a:r>
            <a:r>
              <a:rPr lang="en-US" sz="1600" dirty="0">
                <a:latin typeface="Cambria" panose="02040503050406030204" pitchFamily="18" charset="0"/>
                <a:ea typeface="Cambria" panose="02040503050406030204" pitchFamily="18" charset="0"/>
              </a:rPr>
              <a:t>falling on the grating is reflected at different angles, depending on the wavelength. Holographic gratings yield a linear angular dispersion </a:t>
            </a:r>
            <a:r>
              <a:rPr lang="en-US" sz="1600" dirty="0" smtClean="0">
                <a:latin typeface="Cambria" panose="02040503050406030204" pitchFamily="18" charset="0"/>
                <a:ea typeface="Cambria" panose="02040503050406030204" pitchFamily="18" charset="0"/>
              </a:rPr>
              <a:t>with wavelengths </a:t>
            </a:r>
            <a:r>
              <a:rPr lang="en-US" sz="1600" dirty="0">
                <a:latin typeface="Cambria" panose="02040503050406030204" pitchFamily="18" charset="0"/>
                <a:ea typeface="Cambria" panose="02040503050406030204" pitchFamily="18" charset="0"/>
              </a:rPr>
              <a:t>and are temperature insensitive. However, they reflect light in different orders, which may overlap. As a result, filters must be used to ensure that only the light from the desired reflection order reaches the detector.</a:t>
            </a:r>
            <a:endParaRPr lang="en-IN" sz="1600" dirty="0">
              <a:latin typeface="Cambria" panose="02040503050406030204" pitchFamily="18" charset="0"/>
              <a:ea typeface="Cambria" panose="02040503050406030204" pitchFamily="18" charset="0"/>
            </a:endParaRPr>
          </a:p>
          <a:p>
            <a:pPr algn="just">
              <a:lnSpc>
                <a:spcPct val="150000"/>
              </a:lnSpc>
              <a:spcBef>
                <a:spcPts val="15"/>
              </a:spcBef>
              <a:spcAft>
                <a:spcPts val="0"/>
              </a:spcAft>
            </a:pPr>
            <a:r>
              <a:rPr lang="en-US" sz="1200" dirty="0">
                <a:latin typeface="Times New Roman" panose="02020603050405020304" pitchFamily="18" charset="0"/>
                <a:ea typeface="Times New Roman" panose="02020603050405020304" pitchFamily="18" charset="0"/>
              </a:rPr>
              <a:t> </a:t>
            </a:r>
            <a:endParaRPr lang="en-IN" sz="1200" dirty="0">
              <a:effectLst/>
              <a:latin typeface="Times New Roman" panose="02020603050405020304" pitchFamily="18" charset="0"/>
              <a:ea typeface="Times New Roman" panose="02020603050405020304" pitchFamily="18" charset="0"/>
            </a:endParaRPr>
          </a:p>
        </p:txBody>
      </p:sp>
      <p:sp>
        <p:nvSpPr>
          <p:cNvPr id="5" name="Rectangle 4"/>
          <p:cNvSpPr/>
          <p:nvPr/>
        </p:nvSpPr>
        <p:spPr>
          <a:xfrm>
            <a:off x="230659" y="3381049"/>
            <a:ext cx="11582399" cy="3370666"/>
          </a:xfrm>
          <a:prstGeom prst="rect">
            <a:avLst/>
          </a:prstGeom>
        </p:spPr>
        <p:txBody>
          <a:bodyPr wrap="square">
            <a:spAutoFit/>
          </a:bodyPr>
          <a:lstStyle/>
          <a:p>
            <a:pPr algn="just">
              <a:lnSpc>
                <a:spcPct val="150000"/>
              </a:lnSpc>
              <a:tabLst>
                <a:tab pos="228600" algn="l"/>
                <a:tab pos="899160" algn="l"/>
                <a:tab pos="899795" algn="l"/>
              </a:tabLst>
            </a:pPr>
            <a:r>
              <a:rPr lang="en-US" sz="1600" b="1" kern="0" dirty="0">
                <a:latin typeface="Cambria" panose="02040503050406030204" pitchFamily="18" charset="0"/>
                <a:ea typeface="Cambria" panose="02040503050406030204" pitchFamily="18" charset="0"/>
              </a:rPr>
              <a:t>Detectors</a:t>
            </a:r>
            <a:endParaRPr lang="en-IN" sz="1600" b="1" kern="0" dirty="0">
              <a:latin typeface="Cambria" panose="02040503050406030204" pitchFamily="18" charset="0"/>
              <a:ea typeface="Cambria" panose="02040503050406030204" pitchFamily="18" charset="0"/>
            </a:endParaRPr>
          </a:p>
          <a:p>
            <a:pPr algn="just">
              <a:lnSpc>
                <a:spcPct val="150000"/>
              </a:lnSpc>
              <a:spcAft>
                <a:spcPts val="0"/>
              </a:spcAft>
            </a:pPr>
            <a:r>
              <a:rPr lang="en-US" sz="1600" b="1" dirty="0">
                <a:latin typeface="Cambria" panose="02040503050406030204" pitchFamily="18" charset="0"/>
                <a:ea typeface="Cambria" panose="02040503050406030204" pitchFamily="18" charset="0"/>
              </a:rPr>
              <a:t> </a:t>
            </a:r>
            <a:r>
              <a:rPr lang="en-US" sz="1600" dirty="0" smtClean="0">
                <a:latin typeface="Cambria" panose="02040503050406030204" pitchFamily="18" charset="0"/>
                <a:ea typeface="Cambria" panose="02040503050406030204" pitchFamily="18" charset="0"/>
              </a:rPr>
              <a:t>A </a:t>
            </a:r>
            <a:r>
              <a:rPr lang="en-US" sz="1600" dirty="0">
                <a:latin typeface="Cambria" panose="02040503050406030204" pitchFamily="18" charset="0"/>
                <a:ea typeface="Cambria" panose="02040503050406030204" pitchFamily="18" charset="0"/>
              </a:rPr>
              <a:t>detector converts a light signal into an electrical signal. Ideally, it should give a linear response over a wide range with low noise and high sensitivity. Spectrophotometers normally contain either a photomultiplier tube detector or a photodiode detector.</a:t>
            </a:r>
            <a:endParaRPr lang="en-IN" sz="1600" dirty="0">
              <a:latin typeface="Cambria" panose="02040503050406030204" pitchFamily="18" charset="0"/>
              <a:ea typeface="Cambria" panose="02040503050406030204" pitchFamily="18" charset="0"/>
            </a:endParaRPr>
          </a:p>
          <a:p>
            <a:pPr algn="just">
              <a:lnSpc>
                <a:spcPct val="150000"/>
              </a:lnSpc>
              <a:spcBef>
                <a:spcPts val="45"/>
              </a:spcBef>
              <a:spcAft>
                <a:spcPts val="0"/>
              </a:spcAft>
            </a:pPr>
            <a:r>
              <a:rPr lang="en-US" sz="1600" dirty="0" smtClean="0">
                <a:latin typeface="Cambria" panose="02040503050406030204" pitchFamily="18" charset="0"/>
                <a:ea typeface="Cambria" panose="02040503050406030204" pitchFamily="18" charset="0"/>
              </a:rPr>
              <a:t>The </a:t>
            </a:r>
            <a:r>
              <a:rPr lang="en-US" sz="1600" dirty="0">
                <a:latin typeface="Cambria" panose="02040503050406030204" pitchFamily="18" charset="0"/>
                <a:ea typeface="Cambria" panose="02040503050406030204" pitchFamily="18" charset="0"/>
              </a:rPr>
              <a:t>photomultiplier tube combines signal conversion with several stages of amplification within the body of the tube. It consists of a </a:t>
            </a:r>
            <a:r>
              <a:rPr lang="en-US" sz="1600" dirty="0" err="1">
                <a:latin typeface="Cambria" panose="02040503050406030204" pitchFamily="18" charset="0"/>
                <a:ea typeface="Cambria" panose="02040503050406030204" pitchFamily="18" charset="0"/>
              </a:rPr>
              <a:t>photoemissive</a:t>
            </a:r>
            <a:r>
              <a:rPr lang="en-US" sz="1600" dirty="0">
                <a:latin typeface="Cambria" panose="02040503050406030204" pitchFamily="18" charset="0"/>
                <a:ea typeface="Cambria" panose="02040503050406030204" pitchFamily="18" charset="0"/>
              </a:rPr>
              <a:t> cathode, a number of dynodes (which emit several electrons for each electron striking them) and an</a:t>
            </a:r>
            <a:r>
              <a:rPr lang="en-US" sz="1600" spc="-5" dirty="0">
                <a:latin typeface="Cambria" panose="02040503050406030204" pitchFamily="18" charset="0"/>
                <a:ea typeface="Cambria" panose="02040503050406030204" pitchFamily="18" charset="0"/>
              </a:rPr>
              <a:t> </a:t>
            </a:r>
            <a:r>
              <a:rPr lang="en-US" sz="1600" dirty="0">
                <a:latin typeface="Cambria" panose="02040503050406030204" pitchFamily="18" charset="0"/>
                <a:ea typeface="Cambria" panose="02040503050406030204" pitchFamily="18" charset="0"/>
              </a:rPr>
              <a:t>anode.</a:t>
            </a:r>
            <a:endParaRPr lang="en-IN" sz="1600" dirty="0">
              <a:latin typeface="Cambria" panose="02040503050406030204" pitchFamily="18" charset="0"/>
              <a:ea typeface="Cambria" panose="02040503050406030204" pitchFamily="18" charset="0"/>
            </a:endParaRPr>
          </a:p>
          <a:p>
            <a:pPr algn="just">
              <a:lnSpc>
                <a:spcPct val="150000"/>
              </a:lnSpc>
              <a:spcBef>
                <a:spcPts val="45"/>
              </a:spcBef>
              <a:spcAft>
                <a:spcPts val="0"/>
              </a:spcAft>
            </a:pPr>
            <a:r>
              <a:rPr lang="en-US" sz="1600" dirty="0">
                <a:latin typeface="Cambria" panose="02040503050406030204" pitchFamily="18" charset="0"/>
                <a:ea typeface="Cambria" panose="02040503050406030204" pitchFamily="18" charset="0"/>
              </a:rPr>
              <a:t> </a:t>
            </a:r>
            <a:r>
              <a:rPr lang="en-US" sz="1600" dirty="0" smtClean="0">
                <a:latin typeface="Cambria" panose="02040503050406030204" pitchFamily="18" charset="0"/>
                <a:ea typeface="Cambria" panose="02040503050406030204" pitchFamily="18" charset="0"/>
              </a:rPr>
              <a:t>Photodiodes </a:t>
            </a:r>
            <a:r>
              <a:rPr lang="en-US" sz="1600" dirty="0">
                <a:latin typeface="Cambria" panose="02040503050406030204" pitchFamily="18" charset="0"/>
                <a:ea typeface="Cambria" panose="02040503050406030204" pitchFamily="18" charset="0"/>
              </a:rPr>
              <a:t>are increasingly being used as detectors in modern spectrophotometers. Photodiode detectors have a wider dynamic range and are more robust than photomultiplier tube detectors. In a photodiode, light falling on the semiconductor material allows electrons to flow through it, thereby depleting the charge in a capacitor connected across the material. The amount of charge needed to recharge the capacitor at regular intervals is proportional to the intensity of the light.</a:t>
            </a:r>
            <a:endParaRPr lang="en-IN" sz="1600" dirty="0">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1406254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28367" y="88508"/>
            <a:ext cx="10387913" cy="2644314"/>
          </a:xfrm>
          <a:prstGeom prst="rect">
            <a:avLst/>
          </a:prstGeom>
        </p:spPr>
        <p:txBody>
          <a:bodyPr wrap="square">
            <a:spAutoFit/>
          </a:bodyPr>
          <a:lstStyle/>
          <a:p>
            <a:pPr algn="just">
              <a:lnSpc>
                <a:spcPct val="150000"/>
              </a:lnSpc>
              <a:spcBef>
                <a:spcPts val="5"/>
              </a:spcBef>
              <a:tabLst>
                <a:tab pos="228600" algn="l"/>
                <a:tab pos="899160" algn="l"/>
                <a:tab pos="899795" algn="l"/>
              </a:tabLst>
            </a:pPr>
            <a:r>
              <a:rPr lang="en-US" sz="2200" b="1" kern="0" dirty="0" smtClean="0">
                <a:latin typeface="Cambria" panose="02040503050406030204" pitchFamily="18" charset="0"/>
                <a:ea typeface="Cambria" panose="02040503050406030204" pitchFamily="18" charset="0"/>
              </a:rPr>
              <a:t>Cells</a:t>
            </a:r>
            <a:endParaRPr lang="en-IN" sz="2200" b="1" kern="0" dirty="0" smtClean="0">
              <a:latin typeface="Cambria" panose="02040503050406030204" pitchFamily="18" charset="0"/>
              <a:ea typeface="Cambria" panose="02040503050406030204" pitchFamily="18" charset="0"/>
            </a:endParaRPr>
          </a:p>
          <a:p>
            <a:pPr algn="just">
              <a:lnSpc>
                <a:spcPct val="150000"/>
              </a:lnSpc>
              <a:spcBef>
                <a:spcPts val="5"/>
              </a:spcBef>
              <a:tabLst>
                <a:tab pos="228600" algn="l"/>
                <a:tab pos="899160" algn="l"/>
                <a:tab pos="899795" algn="l"/>
              </a:tabLst>
            </a:pPr>
            <a:r>
              <a:rPr lang="en-US" sz="2200" dirty="0" smtClean="0">
                <a:latin typeface="Cambria" panose="02040503050406030204" pitchFamily="18" charset="0"/>
                <a:ea typeface="Cambria" panose="02040503050406030204" pitchFamily="18" charset="0"/>
              </a:rPr>
              <a:t>These </a:t>
            </a:r>
            <a:r>
              <a:rPr lang="en-US" sz="2200" dirty="0">
                <a:latin typeface="Cambria" panose="02040503050406030204" pitchFamily="18" charset="0"/>
                <a:ea typeface="Cambria" panose="02040503050406030204" pitchFamily="18" charset="0"/>
              </a:rPr>
              <a:t>are containers for the sample and reference solutions. They must be transparent to the radiation passing</a:t>
            </a:r>
            <a:r>
              <a:rPr lang="en-US" sz="2200" spc="-25" dirty="0">
                <a:latin typeface="Cambria" panose="02040503050406030204" pitchFamily="18" charset="0"/>
                <a:ea typeface="Cambria" panose="02040503050406030204" pitchFamily="18" charset="0"/>
              </a:rPr>
              <a:t> </a:t>
            </a:r>
            <a:r>
              <a:rPr lang="en-US" sz="2200" dirty="0">
                <a:latin typeface="Cambria" panose="02040503050406030204" pitchFamily="18" charset="0"/>
                <a:ea typeface="Cambria" panose="02040503050406030204" pitchFamily="18" charset="0"/>
              </a:rPr>
              <a:t>through.</a:t>
            </a:r>
            <a:endParaRPr lang="en-IN" sz="2200" dirty="0">
              <a:latin typeface="Cambria" panose="02040503050406030204" pitchFamily="18" charset="0"/>
              <a:ea typeface="Cambria" panose="02040503050406030204" pitchFamily="18" charset="0"/>
            </a:endParaRPr>
          </a:p>
          <a:p>
            <a:pPr algn="just">
              <a:lnSpc>
                <a:spcPct val="150000"/>
              </a:lnSpc>
              <a:spcBef>
                <a:spcPts val="55"/>
              </a:spcBef>
              <a:spcAft>
                <a:spcPts val="0"/>
              </a:spcAft>
            </a:pPr>
            <a:r>
              <a:rPr lang="en-US" sz="2200" b="1" dirty="0" smtClean="0">
                <a:latin typeface="Cambria" panose="02040503050406030204" pitchFamily="18" charset="0"/>
                <a:ea typeface="Cambria" panose="02040503050406030204" pitchFamily="18" charset="0"/>
                <a:cs typeface="Wingdings" panose="05000000000000000000" pitchFamily="2" charset="2"/>
              </a:rPr>
              <a:t>For </a:t>
            </a:r>
            <a:r>
              <a:rPr lang="en-US" sz="2200" b="1" dirty="0">
                <a:latin typeface="Cambria" panose="02040503050406030204" pitchFamily="18" charset="0"/>
                <a:ea typeface="Cambria" panose="02040503050406030204" pitchFamily="18" charset="0"/>
                <a:cs typeface="Wingdings" panose="05000000000000000000" pitchFamily="2" charset="2"/>
              </a:rPr>
              <a:t>UV region</a:t>
            </a:r>
            <a:r>
              <a:rPr lang="en-US" sz="2200" dirty="0">
                <a:latin typeface="Cambria" panose="02040503050406030204" pitchFamily="18" charset="0"/>
                <a:ea typeface="Cambria" panose="02040503050406030204" pitchFamily="18" charset="0"/>
                <a:cs typeface="Wingdings" panose="05000000000000000000" pitchFamily="2" charset="2"/>
              </a:rPr>
              <a:t>: Quartz or fused silica cuvettes are usually</a:t>
            </a:r>
            <a:r>
              <a:rPr lang="en-US" sz="2200" spc="-105" dirty="0">
                <a:latin typeface="Cambria" panose="02040503050406030204" pitchFamily="18" charset="0"/>
                <a:ea typeface="Cambria" panose="02040503050406030204" pitchFamily="18" charset="0"/>
                <a:cs typeface="Wingdings" panose="05000000000000000000" pitchFamily="2" charset="2"/>
              </a:rPr>
              <a:t> </a:t>
            </a:r>
            <a:r>
              <a:rPr lang="en-US" sz="2200" dirty="0">
                <a:latin typeface="Cambria" panose="02040503050406030204" pitchFamily="18" charset="0"/>
                <a:ea typeface="Cambria" panose="02040503050406030204" pitchFamily="18" charset="0"/>
                <a:cs typeface="Wingdings" panose="05000000000000000000" pitchFamily="2" charset="2"/>
              </a:rPr>
              <a:t>used.</a:t>
            </a:r>
            <a:endParaRPr lang="en-IN" sz="2200" dirty="0">
              <a:latin typeface="Cambria" panose="02040503050406030204" pitchFamily="18" charset="0"/>
              <a:ea typeface="Cambria" panose="02040503050406030204" pitchFamily="18" charset="0"/>
              <a:cs typeface="Wingdings" panose="05000000000000000000" pitchFamily="2" charset="2"/>
            </a:endParaRPr>
          </a:p>
          <a:p>
            <a:pPr algn="just">
              <a:lnSpc>
                <a:spcPct val="150000"/>
              </a:lnSpc>
              <a:spcBef>
                <a:spcPts val="45"/>
              </a:spcBef>
              <a:spcAft>
                <a:spcPts val="0"/>
              </a:spcAft>
            </a:pPr>
            <a:r>
              <a:rPr lang="en-US" sz="2200" b="1" dirty="0" smtClean="0">
                <a:latin typeface="Cambria" panose="02040503050406030204" pitchFamily="18" charset="0"/>
                <a:ea typeface="Cambria" panose="02040503050406030204" pitchFamily="18" charset="0"/>
              </a:rPr>
              <a:t>VIS/NIR </a:t>
            </a:r>
            <a:r>
              <a:rPr lang="en-US" sz="2200" b="1" dirty="0">
                <a:latin typeface="Cambria" panose="02040503050406030204" pitchFamily="18" charset="0"/>
                <a:ea typeface="Cambria" panose="02040503050406030204" pitchFamily="18" charset="0"/>
              </a:rPr>
              <a:t>regions</a:t>
            </a:r>
            <a:r>
              <a:rPr lang="en-US" sz="2200" dirty="0">
                <a:latin typeface="Cambria" panose="02040503050406030204" pitchFamily="18" charset="0"/>
                <a:ea typeface="Cambria" panose="02040503050406030204" pitchFamily="18" charset="0"/>
              </a:rPr>
              <a:t>: Silicate glass or plastic cuvettes (350 - 2000 nm) can also be used </a:t>
            </a:r>
            <a:endParaRPr lang="en-IN" sz="2200" dirty="0">
              <a:latin typeface="Cambria" panose="02040503050406030204" pitchFamily="18" charset="0"/>
              <a:ea typeface="Cambria" panose="02040503050406030204" pitchFamily="18" charset="0"/>
            </a:endParaRPr>
          </a:p>
        </p:txBody>
      </p:sp>
      <p:sp>
        <p:nvSpPr>
          <p:cNvPr id="6" name="Rectangle 5"/>
          <p:cNvSpPr/>
          <p:nvPr/>
        </p:nvSpPr>
        <p:spPr>
          <a:xfrm>
            <a:off x="296562" y="2651952"/>
            <a:ext cx="11351740" cy="3076548"/>
          </a:xfrm>
          <a:prstGeom prst="rect">
            <a:avLst/>
          </a:prstGeom>
        </p:spPr>
        <p:txBody>
          <a:bodyPr wrap="square">
            <a:spAutoFit/>
          </a:bodyPr>
          <a:lstStyle/>
          <a:p>
            <a:pPr algn="just">
              <a:lnSpc>
                <a:spcPct val="150000"/>
              </a:lnSpc>
              <a:spcBef>
                <a:spcPts val="450"/>
              </a:spcBef>
              <a:tabLst>
                <a:tab pos="228600" algn="l"/>
                <a:tab pos="899160" algn="l"/>
                <a:tab pos="899795" algn="l"/>
              </a:tabLst>
            </a:pPr>
            <a:r>
              <a:rPr lang="en-US" sz="2200" b="1" kern="0" dirty="0">
                <a:latin typeface="Cambria" panose="02040503050406030204" pitchFamily="18" charset="0"/>
                <a:ea typeface="Cambria" panose="02040503050406030204" pitchFamily="18" charset="0"/>
              </a:rPr>
              <a:t>Applications</a:t>
            </a:r>
            <a:endParaRPr lang="en-IN" sz="2200" b="1" kern="0" dirty="0">
              <a:latin typeface="Cambria" panose="02040503050406030204" pitchFamily="18" charset="0"/>
              <a:ea typeface="Cambria" panose="02040503050406030204" pitchFamily="18" charset="0"/>
            </a:endParaRPr>
          </a:p>
          <a:p>
            <a:pPr algn="just">
              <a:lnSpc>
                <a:spcPct val="150000"/>
              </a:lnSpc>
              <a:spcAft>
                <a:spcPts val="0"/>
              </a:spcAft>
            </a:pPr>
            <a:r>
              <a:rPr lang="en-US" sz="2200" b="1" dirty="0">
                <a:latin typeface="Cambria" panose="02040503050406030204" pitchFamily="18" charset="0"/>
                <a:ea typeface="Cambria" panose="02040503050406030204" pitchFamily="18" charset="0"/>
              </a:rPr>
              <a:t> </a:t>
            </a:r>
            <a:r>
              <a:rPr lang="en-US" sz="2200" dirty="0" smtClean="0">
                <a:latin typeface="Cambria" panose="02040503050406030204" pitchFamily="18" charset="0"/>
                <a:ea typeface="Cambria" panose="02040503050406030204" pitchFamily="18" charset="0"/>
              </a:rPr>
              <a:t>It </a:t>
            </a:r>
            <a:r>
              <a:rPr lang="en-US" sz="2200" dirty="0">
                <a:latin typeface="Cambria" panose="02040503050406030204" pitchFamily="18" charset="0"/>
                <a:ea typeface="Cambria" panose="02040503050406030204" pitchFamily="18" charset="0"/>
              </a:rPr>
              <a:t>is the most widely used technique for quantitative molecular analysis and obeys Beer - Lambert </a:t>
            </a:r>
            <a:r>
              <a:rPr lang="en-US" sz="2200" spc="-20" dirty="0">
                <a:latin typeface="Cambria" panose="02040503050406030204" pitchFamily="18" charset="0"/>
                <a:ea typeface="Cambria" panose="02040503050406030204" pitchFamily="18" charset="0"/>
              </a:rPr>
              <a:t>law. </a:t>
            </a:r>
            <a:r>
              <a:rPr lang="en-US" sz="2200" dirty="0">
                <a:latin typeface="Cambria" panose="02040503050406030204" pitchFamily="18" charset="0"/>
                <a:ea typeface="Cambria" panose="02040503050406030204" pitchFamily="18" charset="0"/>
              </a:rPr>
              <a:t>Sometimes, it is used in conjunction with other techniques such as NMR, IR, etc., in the identification and structural analysis, of organic compounds. For qualitative analysis it provides valuable information through the absorption spectrum which is unique for a given compound </a:t>
            </a:r>
            <a:endParaRPr lang="en-IN" sz="22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659090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51806" y="2687249"/>
            <a:ext cx="3069623"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Thank You</a:t>
            </a: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8197023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240</Words>
  <Application>Microsoft Office PowerPoint</Application>
  <PresentationFormat>Widescreen</PresentationFormat>
  <Paragraphs>46</Paragraphs>
  <Slides>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Calibri</vt:lpstr>
      <vt:lpstr>Calibri Light</vt:lpstr>
      <vt:lpstr>Cambria</vt:lpstr>
      <vt:lpstr>Times New Roman</vt:lpstr>
      <vt:lpstr>Wingdings</vt:lpstr>
      <vt:lpstr>Office Theme</vt:lpstr>
      <vt:lpstr> ULTRAVIOLET - VISIBLE SPECTROSCOPY</vt:lpstr>
      <vt:lpstr>ULTRAVIOLET - VISIBLE SPECTROSCOPY</vt:lpstr>
      <vt:lpstr>PowerPoint Presentation</vt:lpstr>
      <vt:lpstr>PowerPoint Presentation</vt:lpstr>
      <vt:lpstr>The Light Source A deuterium discharge lamp for UV region (160-375 nm) A tungsten filament lamp or tungsten-halogen lamp for Visible and NIR regions (350 - 2500 nm) The instrument automatically swaps lamps when scanning between the UV and VIS-NIR regions </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3</cp:revision>
  <dcterms:created xsi:type="dcterms:W3CDTF">2024-11-14T05:06:30Z</dcterms:created>
  <dcterms:modified xsi:type="dcterms:W3CDTF">2024-11-14T05:16:15Z</dcterms:modified>
</cp:coreProperties>
</file>