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261" r:id="rId2"/>
    <p:sldId id="262" r:id="rId3"/>
    <p:sldId id="263" r:id="rId4"/>
    <p:sldId id="265" r:id="rId5"/>
    <p:sldId id="266" r:id="rId6"/>
    <p:sldId id="268" r:id="rId7"/>
    <p:sldId id="264" r:id="rId8"/>
    <p:sldId id="282" r:id="rId9"/>
    <p:sldId id="283" r:id="rId10"/>
    <p:sldId id="284" r:id="rId11"/>
    <p:sldId id="285" r:id="rId12"/>
    <p:sldId id="267" r:id="rId13"/>
    <p:sldId id="286" r:id="rId14"/>
    <p:sldId id="287" r:id="rId15"/>
    <p:sldId id="288" r:id="rId16"/>
    <p:sldId id="289" r:id="rId17"/>
    <p:sldId id="290" r:id="rId18"/>
  </p:sldIdLst>
  <p:sldSz cx="9144000" cy="6858000" type="screen4x3"/>
  <p:notesSz cx="6858000" cy="97742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00"/>
    <a:srgbClr val="FF3399"/>
    <a:srgbClr val="FF0066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5" Type="http://schemas.openxmlformats.org/officeDocument/2006/relationships/slide" Target="slides/slide12.xml"/><Relationship Id="rId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="" xmlns:a16="http://schemas.microsoft.com/office/drawing/2014/main" id="{16CE86DF-90CA-66A1-2F18-7FB784262D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="" xmlns:a16="http://schemas.microsoft.com/office/drawing/2014/main" id="{6555F849-7933-100F-2A77-C334444CA34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1508" name="Rectangle 4">
            <a:extLst>
              <a:ext uri="{FF2B5EF4-FFF2-40B4-BE49-F238E27FC236}">
                <a16:creationId xmlns="" xmlns:a16="http://schemas.microsoft.com/office/drawing/2014/main" id="{5E74AF99-D71B-8BCC-FC43-2680B849749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9" name="Rectangle 5">
            <a:extLst>
              <a:ext uri="{FF2B5EF4-FFF2-40B4-BE49-F238E27FC236}">
                <a16:creationId xmlns="" xmlns:a16="http://schemas.microsoft.com/office/drawing/2014/main" id="{76CE37FC-7238-8E10-5001-FC20B2D4144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062BC9-0526-440F-8E6B-6E9C974FFB7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44D69434-8BFD-FF07-6F25-55269EA458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DFD98C3-83A7-1C5B-DF28-47646B93C0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="" xmlns:a16="http://schemas.microsoft.com/office/drawing/2014/main" id="{6F64374A-7808-D11F-E40C-AF99E9C9C4E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0" y="733425"/>
            <a:ext cx="48895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="" xmlns:a16="http://schemas.microsoft.com/office/drawing/2014/main" id="{FEF5203C-53E2-D30B-8F94-D87B23AF21C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3438"/>
            <a:ext cx="5029200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="" xmlns:a16="http://schemas.microsoft.com/office/drawing/2014/main" id="{829F8042-0570-B725-B406-BCF420EFFE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="" xmlns:a16="http://schemas.microsoft.com/office/drawing/2014/main" id="{0687100D-3EA5-C2ED-0FCA-B026EA4D15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7A2F3F-C2C2-4E46-850F-F8D98EDBEB6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544FD863-8EB8-DAF4-C466-E6A57A3284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447183-5CD1-44F1-8330-4FE737C90518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="" xmlns:a16="http://schemas.microsoft.com/office/drawing/2014/main" id="{33817206-944A-21B6-927B-E96606E9DA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3491" name="Rectangle 3">
            <a:extLst>
              <a:ext uri="{FF2B5EF4-FFF2-40B4-BE49-F238E27FC236}">
                <a16:creationId xmlns="" xmlns:a16="http://schemas.microsoft.com/office/drawing/2014/main" id="{0C8C0463-4C35-8087-6662-0577789B1A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860B7DC7-5368-1CDF-2EAD-5C4DC6CB68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4C07BD-1D45-40EB-A5D4-19069F70F319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="" xmlns:a16="http://schemas.microsoft.com/office/drawing/2014/main" id="{9E870C65-6BC1-0FEE-8A5F-B5D6C49D4E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4515" name="Rectangle 3">
            <a:extLst>
              <a:ext uri="{FF2B5EF4-FFF2-40B4-BE49-F238E27FC236}">
                <a16:creationId xmlns="" xmlns:a16="http://schemas.microsoft.com/office/drawing/2014/main" id="{0C9EF7CA-D5C2-804F-2A07-BF1E97B368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D0939AD3-73D9-18D8-DFD7-2AB974EDCF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2F71D9-A5D8-4287-BA5C-D0CE06CDE8B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="" xmlns:a16="http://schemas.microsoft.com/office/drawing/2014/main" id="{12FE0670-090C-0AFD-2171-A62A6A8C30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5539" name="Rectangle 3">
            <a:extLst>
              <a:ext uri="{FF2B5EF4-FFF2-40B4-BE49-F238E27FC236}">
                <a16:creationId xmlns="" xmlns:a16="http://schemas.microsoft.com/office/drawing/2014/main" id="{0D8C55C7-8B6F-42E2-7BCE-011FAABCE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3327FAEB-2261-E620-6A45-E170B7816B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037B4-2978-49BE-9C22-B49BF77BCA28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="" xmlns:a16="http://schemas.microsoft.com/office/drawing/2014/main" id="{65129084-0E44-8510-65C0-BEE1E3FC2B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6563" name="Rectangle 3">
            <a:extLst>
              <a:ext uri="{FF2B5EF4-FFF2-40B4-BE49-F238E27FC236}">
                <a16:creationId xmlns="" xmlns:a16="http://schemas.microsoft.com/office/drawing/2014/main" id="{385E2B0C-2E50-D0C4-930A-ADD6E99B1D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0E1E5347-2D9D-D885-3133-7AFC5004D7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5089A4-95A6-48C2-933E-623F9D3ECFE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="" xmlns:a16="http://schemas.microsoft.com/office/drawing/2014/main" id="{2860BE79-220D-28C7-0F63-725857452C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7587" name="Rectangle 3">
            <a:extLst>
              <a:ext uri="{FF2B5EF4-FFF2-40B4-BE49-F238E27FC236}">
                <a16:creationId xmlns="" xmlns:a16="http://schemas.microsoft.com/office/drawing/2014/main" id="{3CD90118-0945-0906-A14A-B1E728ADF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3EF10500-0DEE-3E6C-D68A-123AFCCB78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879E50-F2E3-41B6-B610-56BF1174C0BF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68610" name="Rectangle 2">
            <a:extLst>
              <a:ext uri="{FF2B5EF4-FFF2-40B4-BE49-F238E27FC236}">
                <a16:creationId xmlns="" xmlns:a16="http://schemas.microsoft.com/office/drawing/2014/main" id="{A52FF120-7F46-5DC8-53B6-B84D26A058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8611" name="Rectangle 3">
            <a:extLst>
              <a:ext uri="{FF2B5EF4-FFF2-40B4-BE49-F238E27FC236}">
                <a16:creationId xmlns="" xmlns:a16="http://schemas.microsoft.com/office/drawing/2014/main" id="{CE095F88-17F7-DD5D-A878-0E33884FD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E0293830-5AAA-8DB2-A71F-DA6C34D3D0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13CAB-4A1E-4708-946C-71E0115C8BE8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="" xmlns:a16="http://schemas.microsoft.com/office/drawing/2014/main" id="{9A6F9CD5-CF2C-75F4-FC54-35A78C3D18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9635" name="Rectangle 3">
            <a:extLst>
              <a:ext uri="{FF2B5EF4-FFF2-40B4-BE49-F238E27FC236}">
                <a16:creationId xmlns="" xmlns:a16="http://schemas.microsoft.com/office/drawing/2014/main" id="{6F359764-7765-B45E-9497-EB2A73641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90F9449B-8CA8-DE4B-1036-1DBCC5BD46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0B27AA-9890-467B-9A59-75AF2A577F62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70658" name="Rectangle 2">
            <a:extLst>
              <a:ext uri="{FF2B5EF4-FFF2-40B4-BE49-F238E27FC236}">
                <a16:creationId xmlns="" xmlns:a16="http://schemas.microsoft.com/office/drawing/2014/main" id="{9D958592-A17A-E3AC-8FBC-B185AEB3EE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0659" name="Rectangle 3">
            <a:extLst>
              <a:ext uri="{FF2B5EF4-FFF2-40B4-BE49-F238E27FC236}">
                <a16:creationId xmlns="" xmlns:a16="http://schemas.microsoft.com/office/drawing/2014/main" id="{6F79834A-9F14-81C7-A70A-E41AB73088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1077B44D-69EB-28AB-41D6-158364031C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B96AE5-D553-40A0-9918-73A57436D044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71682" name="Rectangle 2">
            <a:extLst>
              <a:ext uri="{FF2B5EF4-FFF2-40B4-BE49-F238E27FC236}">
                <a16:creationId xmlns="" xmlns:a16="http://schemas.microsoft.com/office/drawing/2014/main" id="{5A98AF59-37A0-8942-416B-A4AA12A55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1683" name="Rectangle 3">
            <a:extLst>
              <a:ext uri="{FF2B5EF4-FFF2-40B4-BE49-F238E27FC236}">
                <a16:creationId xmlns="" xmlns:a16="http://schemas.microsoft.com/office/drawing/2014/main" id="{D283FE01-A9D7-2936-EDD2-3B80614790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CC8C52F4-44BD-C97F-C0D3-610EA7B211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6AAE64-3E7C-4CD8-BE86-11D50F73A5C0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="" xmlns:a16="http://schemas.microsoft.com/office/drawing/2014/main" id="{6201D0A5-080C-27FB-D9EA-B41EBF7C13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="" xmlns:a16="http://schemas.microsoft.com/office/drawing/2014/main" id="{A20A87D4-FADF-6BFB-E280-1A7084B5AA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2B2064A2-4175-C31A-B55B-D82FB68F52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4753B-3D09-4E3A-9C7E-E2AB87CDF512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73730" name="Rectangle 2">
            <a:extLst>
              <a:ext uri="{FF2B5EF4-FFF2-40B4-BE49-F238E27FC236}">
                <a16:creationId xmlns="" xmlns:a16="http://schemas.microsoft.com/office/drawing/2014/main" id="{F9496D8B-BD4B-F6E6-E628-924DEBDCCB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3731" name="Rectangle 3">
            <a:extLst>
              <a:ext uri="{FF2B5EF4-FFF2-40B4-BE49-F238E27FC236}">
                <a16:creationId xmlns="" xmlns:a16="http://schemas.microsoft.com/office/drawing/2014/main" id="{29B3DE5E-A3FC-E8A6-A236-CB4F5028D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C3812ABB-24A4-3FC4-4A38-DED79CC75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54728D-D97B-47D5-B3E4-CD3CF4156114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="" xmlns:a16="http://schemas.microsoft.com/office/drawing/2014/main" id="{A478F2C3-4AB7-E31F-F449-3D4C4468CF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4755" name="Rectangle 3">
            <a:extLst>
              <a:ext uri="{FF2B5EF4-FFF2-40B4-BE49-F238E27FC236}">
                <a16:creationId xmlns="" xmlns:a16="http://schemas.microsoft.com/office/drawing/2014/main" id="{35AC14D4-251F-817E-CDDC-2AD22F821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110BF720-B55D-6665-C17E-FBD83B224B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4E64CF-31B9-48A8-92A6-8C0E9C93CD2F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75778" name="Rectangle 2">
            <a:extLst>
              <a:ext uri="{FF2B5EF4-FFF2-40B4-BE49-F238E27FC236}">
                <a16:creationId xmlns="" xmlns:a16="http://schemas.microsoft.com/office/drawing/2014/main" id="{36BA0292-932E-A386-6666-34DCAAF7C4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5779" name="Rectangle 3">
            <a:extLst>
              <a:ext uri="{FF2B5EF4-FFF2-40B4-BE49-F238E27FC236}">
                <a16:creationId xmlns="" xmlns:a16="http://schemas.microsoft.com/office/drawing/2014/main" id="{967C312B-6BB5-0369-EAF9-489D2709B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9A0400EF-F77D-0B71-9CA8-56360C8277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B8D810-187D-42C7-B905-44AA269ADA02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76802" name="Rectangle 2">
            <a:extLst>
              <a:ext uri="{FF2B5EF4-FFF2-40B4-BE49-F238E27FC236}">
                <a16:creationId xmlns="" xmlns:a16="http://schemas.microsoft.com/office/drawing/2014/main" id="{8B3CC286-4028-7CAA-3C7E-8BC98C45C5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6803" name="Rectangle 3">
            <a:extLst>
              <a:ext uri="{FF2B5EF4-FFF2-40B4-BE49-F238E27FC236}">
                <a16:creationId xmlns="" xmlns:a16="http://schemas.microsoft.com/office/drawing/2014/main" id="{716CB179-0B0D-430C-EFA0-DCC44D518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EEF267D-ED1D-955D-2EDC-4D5BD34B46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59A038-AB26-4FC9-A368-D653C130EB94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77826" name="Rectangle 2">
            <a:extLst>
              <a:ext uri="{FF2B5EF4-FFF2-40B4-BE49-F238E27FC236}">
                <a16:creationId xmlns="" xmlns:a16="http://schemas.microsoft.com/office/drawing/2014/main" id="{41173EC1-2EA5-912D-9245-24F781679A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7827" name="Rectangle 3">
            <a:extLst>
              <a:ext uri="{FF2B5EF4-FFF2-40B4-BE49-F238E27FC236}">
                <a16:creationId xmlns="" xmlns:a16="http://schemas.microsoft.com/office/drawing/2014/main" id="{23978542-67D4-484A-9185-F8B04F3FF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BB930FBC-AF76-D255-0CC8-3184341C5A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0346CA-5FA5-4D4F-8B7B-388BBB0269D9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78850" name="Rectangle 2">
            <a:extLst>
              <a:ext uri="{FF2B5EF4-FFF2-40B4-BE49-F238E27FC236}">
                <a16:creationId xmlns="" xmlns:a16="http://schemas.microsoft.com/office/drawing/2014/main" id="{07B6EC2D-D19A-023B-AD04-5E293F5D21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8851" name="Rectangle 3">
            <a:extLst>
              <a:ext uri="{FF2B5EF4-FFF2-40B4-BE49-F238E27FC236}">
                <a16:creationId xmlns="" xmlns:a16="http://schemas.microsoft.com/office/drawing/2014/main" id="{D4232640-BDB0-F49C-F4B1-B7F65CF787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62C2A3E0-C19D-1045-D6D4-C7F1EC2B77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7B394D-0885-4D88-98AB-31A513091B6B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79874" name="Rectangle 2">
            <a:extLst>
              <a:ext uri="{FF2B5EF4-FFF2-40B4-BE49-F238E27FC236}">
                <a16:creationId xmlns="" xmlns:a16="http://schemas.microsoft.com/office/drawing/2014/main" id="{374CC340-21C9-8AD3-D778-8CE59B75F1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79875" name="Rectangle 3">
            <a:extLst>
              <a:ext uri="{FF2B5EF4-FFF2-40B4-BE49-F238E27FC236}">
                <a16:creationId xmlns="" xmlns:a16="http://schemas.microsoft.com/office/drawing/2014/main" id="{2DD537BA-6EE2-B086-10D2-2583F5A30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7A1885-9BBF-3F31-BF9D-8D9CB9EEA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28C5C5F-DD69-4F49-72DF-897EC6D8C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B7CC1C-9C54-BB2F-5CAB-E81B6434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CEFBFF-97BD-FC5A-49BA-1A7E5F2F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FCD23E8-7D60-8388-EA9D-2F6EF109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3C3DF-89D1-4224-AD16-D71D2484CCD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9136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FB0AFC-217F-02B3-7033-7C3DE114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11C75C-C9DC-8CA7-AF0C-83D1F830F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7870B35-ADA9-2E61-1499-CF0847575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E35D64-42FE-5831-84A6-1FB1FF1B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804E316-12D3-5518-5802-75B34759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64D70-E537-42FF-8C5D-9970F31487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24617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481E18-0A4D-A91D-38CA-3CFD9089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70D9010-CB89-8DF4-5E86-EC539AC14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58C0EA-942A-A921-5C6C-8F40182D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B5E2E9A-3F70-0D21-593F-102B82D9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0459D9A-E045-BF70-1C0C-DF588BA5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3EACC-0DCA-4960-BD82-482D1E8541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61584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8F6753-45DC-FAC2-A783-E0350F12A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53BA4C0-0952-B4B5-3221-D2B87A304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C53DEA-5BE0-EDDC-531C-C0D7A5EA4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C39A32-4D3B-3985-2720-0EEE25F1E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15B3D0-2F77-B831-1A21-84A0720B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CE4C861-EF5A-74A8-F603-B98D64401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78B81-79C4-4906-A737-6A99D423D6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7560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26C103-26F2-4E2A-54C3-FC25C4C4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9233F8-928B-12A9-0E32-AC4BD2F0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4DE1F06-F1B9-BC82-D8BD-A7F3CC11A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B1EEB02-1AEC-9524-4093-1EC3BC4AD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C890A0E-ABCB-342E-86BB-D5FCBFF1C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68C5498-B1DB-59A1-E96C-6BDAFEFA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2F572D1-9D0A-9685-A881-F0934B0D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6F2BD51-1F78-E6EF-976C-8D701B418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34184-CA58-4AC9-98C2-FF9B11E51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9343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7935F0-F33D-0DF8-ECE5-C915F3C14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79CE820-AA13-B942-8F18-6980523EC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D93514-333A-2FB3-82E5-362F3B4F2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18F6551-D4B8-E47C-78D3-C8BD1577F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C9394-4881-44EA-BE6D-0E52202198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72839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4000B9C-CDF7-F070-D35D-DBD566F5F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CCD4881-5A4D-FAD4-48F4-6A461F0EB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3A89CB5-213D-AA11-52E4-630A947E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222C2-163D-4CA2-B184-257E08236E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6938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104F09-AC29-D61B-5555-92F85F4E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EDB8E6-9343-14B2-38E6-479EDD90B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510F73D-216B-7CF0-1505-40C30E20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A2E1839-71F7-E27A-B1EF-8D9F5BBBF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8C6E4A-4C5B-1DDD-123F-AA5A2BF7B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A8A17E-793F-B9DB-BCDA-272DCB2B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62DBD-FFF7-42C8-B062-47C49228E1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2870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BF4125-F06B-3BCC-61EC-15E8139E9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0F2F50B-C335-56EF-D732-BC6317ECD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4579D63-361A-1A28-A2EC-C5A53076A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3AB280E-4630-EB00-CDB9-F486E62FF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5E0B150-BC85-0378-C9AD-CF89F4F3E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CF2D5A4-B780-6899-5F22-F709B8B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36D6C8-086A-4FE8-852D-211E810CCE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78011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69200B-382A-0A5E-545D-2E93227B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339CF2-D965-F139-03BF-86D169816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8A0417F-B790-4625-429F-E0E88F67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4228229-34BC-2829-027B-F411AC7D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A9B231F-A536-41A2-A7DA-1409CC45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7FDD2-5324-4547-8380-3E19F9422B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78982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77D8676-BAD1-7C7A-A2E4-6F3C73752B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D984739-0F2C-7951-6AA0-65AB3F763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D9275B6-6AE9-8A27-BD12-D9BE5E38E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41F174-2477-868C-B921-3CE3B500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3E04DD-4FFD-1021-2BA4-9CE6F6D5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019BC-1525-4AA0-B5AD-6605C1F74B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061419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F6CE56-64D6-4518-3BEE-E81C3EFB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="" xmlns:a16="http://schemas.microsoft.com/office/drawing/2014/main" id="{6FCF9520-C12B-ADBA-0E6A-AC7F0985BE64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8F6FD7-0470-6C9C-5D9D-1F4D3077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C77AE56-00EB-5FB2-2E94-7D1AF6B3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2314306-6B51-0B95-AC76-20070BCD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7867831-41B6-49FD-9C10-3EE978B95C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1325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="" xmlns:a16="http://schemas.microsoft.com/office/drawing/2014/main" id="{C1BE8A4B-1C42-3519-9189-1AD946274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="" xmlns:a16="http://schemas.microsoft.com/office/drawing/2014/main" id="{DAEE394D-016B-34C4-A9DC-F8B3EB360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3252" name="Rectangle 4">
            <a:extLst>
              <a:ext uri="{FF2B5EF4-FFF2-40B4-BE49-F238E27FC236}">
                <a16:creationId xmlns="" xmlns:a16="http://schemas.microsoft.com/office/drawing/2014/main" id="{6491F2BA-D2AA-513B-A735-2AFE490F8E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53253" name="Rectangle 5">
            <a:extLst>
              <a:ext uri="{FF2B5EF4-FFF2-40B4-BE49-F238E27FC236}">
                <a16:creationId xmlns="" xmlns:a16="http://schemas.microsoft.com/office/drawing/2014/main" id="{EFB4FF92-E8DE-5434-AC90-AC4A820F86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="" xmlns:a16="http://schemas.microsoft.com/office/drawing/2014/main" id="{16BF88AA-A52C-CB11-2283-219078C679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D9B793-D336-4E02-ACF8-B00026AF5E8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3" autoUpdateAnimBg="0">
        <p:tmplLst>
          <p:tmpl lvl="1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</p:tmplLst>
      </p:bldP>
    </p:bld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CCF5B875-F3C8-DF9F-85FB-3F007FEEC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C5DC45FD-3D18-D9A0-2043-12D164422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7102-C6AB-4266-8C75-5104A5AEB495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="" xmlns:a16="http://schemas.microsoft.com/office/drawing/2014/main" id="{607CFFD3-5A22-F3AD-EEB5-650620B1F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is a transition metal?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="" xmlns:a16="http://schemas.microsoft.com/office/drawing/2014/main" id="{78AB5208-F36D-A5F5-29D5-B8FD2229D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/>
              <a:t>Transition metals [TM’s] have characteristic properties </a:t>
            </a:r>
          </a:p>
          <a:p>
            <a:pPr lvl="1"/>
            <a:r>
              <a:rPr lang="en-GB" altLang="en-US" sz="2400"/>
              <a:t>e.g. coloured compounds, variable oxidation states </a:t>
            </a:r>
          </a:p>
          <a:p>
            <a:r>
              <a:rPr lang="en-GB" altLang="en-US" sz="2800"/>
              <a:t>These are due to presence of an inner incomplete d sub-shell</a:t>
            </a:r>
          </a:p>
          <a:p>
            <a:r>
              <a:rPr lang="en-GB" altLang="en-US" sz="2800"/>
              <a:t>Electrons from both inner d sub-shell and outer s sub-shell can be involved in compound formation</a:t>
            </a:r>
          </a:p>
        </p:txBody>
      </p:sp>
    </p:spTree>
  </p:cSld>
  <p:clrMapOvr>
    <a:masterClrMapping/>
  </p:clrMapOvr>
  <p:transition>
    <p:blind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564C8D4F-B1F1-268F-82C0-BB022608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C77B8DC3-4F3E-1531-2360-2DA026A3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37BA1-9E2A-4DA7-90C5-4A83B652E231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2293" name="Rectangle 5">
            <a:extLst>
              <a:ext uri="{FF2B5EF4-FFF2-40B4-BE49-F238E27FC236}">
                <a16:creationId xmlns="" xmlns:a16="http://schemas.microsoft.com/office/drawing/2014/main" id="{F8DA56CA-FD96-D592-7143-7CCA885B6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is a transition metal?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="" xmlns:a16="http://schemas.microsoft.com/office/drawing/2014/main" id="{D56B25B2-5B44-C534-F089-FD5D00530F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Not all d block elements have incomplete d sub-shells </a:t>
            </a:r>
          </a:p>
          <a:p>
            <a:pPr lvl="1"/>
            <a:r>
              <a:rPr lang="en-GB" altLang="en-US"/>
              <a:t>e.g. Zn has e.c. of  [Ar]3d</a:t>
            </a:r>
            <a:r>
              <a:rPr lang="en-GB" altLang="en-US" baseline="30000"/>
              <a:t>10</a:t>
            </a:r>
            <a:r>
              <a:rPr lang="en-GB" altLang="en-US"/>
              <a:t>4s</a:t>
            </a:r>
            <a:r>
              <a:rPr lang="en-GB" altLang="en-US" baseline="30000"/>
              <a:t>2</a:t>
            </a:r>
            <a:r>
              <a:rPr lang="en-GB" altLang="en-US"/>
              <a:t>, the Zn</a:t>
            </a:r>
            <a:r>
              <a:rPr lang="en-GB" altLang="en-US" baseline="30000"/>
              <a:t>2+</a:t>
            </a:r>
            <a:r>
              <a:rPr lang="en-GB" altLang="en-US"/>
              <a:t> ion ([Ar] 3d</a:t>
            </a:r>
            <a:r>
              <a:rPr lang="en-GB" altLang="en-US" baseline="30000"/>
              <a:t>10</a:t>
            </a:r>
            <a:r>
              <a:rPr lang="en-GB" altLang="en-US"/>
              <a:t>) is not a typical TM ion</a:t>
            </a:r>
          </a:p>
          <a:p>
            <a:pPr lvl="1"/>
            <a:r>
              <a:rPr lang="en-GB" altLang="en-US"/>
              <a:t>Similarly Sc forms Sc</a:t>
            </a:r>
            <a:r>
              <a:rPr lang="en-GB" altLang="en-US" baseline="30000"/>
              <a:t>3+</a:t>
            </a:r>
            <a:r>
              <a:rPr lang="en-GB" altLang="en-US"/>
              <a:t> which has the stable e.c of Ar. Sc</a:t>
            </a:r>
            <a:r>
              <a:rPr lang="en-GB" altLang="en-US" baseline="30000"/>
              <a:t>3+</a:t>
            </a:r>
            <a:r>
              <a:rPr lang="en-GB" altLang="en-US"/>
              <a:t> has no 3d electrons</a:t>
            </a:r>
          </a:p>
        </p:txBody>
      </p:sp>
    </p:spTree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3440DB38-832F-432E-85B6-71FA5DE0F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AF636916-0418-F608-E63F-61AA0AA2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45690-0A17-47AB-B79C-BE87BB307B7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="" xmlns:a16="http://schemas.microsoft.com/office/drawing/2014/main" id="{1BF13591-F87E-0A16-3330-F15A96CDB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is a transition metal?</a:t>
            </a:r>
          </a:p>
        </p:txBody>
      </p:sp>
      <p:sp>
        <p:nvSpPr>
          <p:cNvPr id="13317" name="Rectangle 5">
            <a:extLst>
              <a:ext uri="{FF2B5EF4-FFF2-40B4-BE49-F238E27FC236}">
                <a16:creationId xmlns="" xmlns:a16="http://schemas.microsoft.com/office/drawing/2014/main" id="{BAF38F54-2FF4-96F3-8905-2A6BC65D0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For this reason, </a:t>
            </a:r>
            <a:r>
              <a:rPr lang="en-GB" alt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a transition metal is defined as being an element which forms at least one ion with a partially filled sub-shell of d electrons.</a:t>
            </a:r>
          </a:p>
          <a:p>
            <a:pPr lvl="1"/>
            <a:r>
              <a:rPr lang="en-GB" altLang="en-US"/>
              <a:t>In period 4 only Ti-Cu are TM’s!</a:t>
            </a:r>
          </a:p>
          <a:p>
            <a:pPr lvl="1"/>
            <a:r>
              <a:rPr lang="en-GB" altLang="en-US"/>
              <a:t>Note that when d block elements form ions the s electrons are lost first</a:t>
            </a:r>
          </a:p>
        </p:txBody>
      </p:sp>
    </p:spTree>
  </p:cSld>
  <p:clrMapOvr>
    <a:masterClrMapping/>
  </p:clrMapOvr>
  <p:transition>
    <p:blind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5E3D3F0A-050E-3A35-FC2D-7D67CB82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5B159D15-77EE-06B8-45C9-8E978B222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147B7-6274-4089-A01B-DD185F2FEC85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="" xmlns:a16="http://schemas.microsoft.com/office/drawing/2014/main" id="{728BF17C-7964-67BA-BC3E-ECAA31B1B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are TM’s like?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="" xmlns:a16="http://schemas.microsoft.com/office/drawing/2014/main" id="{BE485E39-A024-779C-E76A-72AF2D2C22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TM’s are metals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They are similar to each other but different from s block metals eg Na and Mg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Properties of TM’s 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Dense metals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Have high T</a:t>
            </a:r>
            <a:r>
              <a:rPr lang="en-GB" altLang="en-US" sz="2400" baseline="-25000"/>
              <a:t>m</a:t>
            </a:r>
            <a:r>
              <a:rPr lang="en-GB" altLang="en-US" sz="2400"/>
              <a:t> and T</a:t>
            </a:r>
            <a:r>
              <a:rPr lang="en-GB" altLang="en-US" sz="2400" baseline="-25000"/>
              <a:t>b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Tend to be hard and durable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Have high tensile strength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Have good mechanical properties</a:t>
            </a:r>
          </a:p>
        </p:txBody>
      </p:sp>
    </p:spTree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353E0207-3836-E989-2E51-60E7AECF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B544ABA9-4AF8-7DB2-6F4E-8724BB92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E921-A347-4746-B067-B30DA040A41F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="" xmlns:a16="http://schemas.microsoft.com/office/drawing/2014/main" id="{616D6E3E-5862-4B37-A462-E6EA32777C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are TM’s like?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="" xmlns:a16="http://schemas.microsoft.com/office/drawing/2014/main" id="{D45889CC-6476-295C-FC20-957C5B343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Properties derive from strong </a:t>
            </a:r>
            <a:r>
              <a:rPr lang="en-GB" altLang="en-US" sz="2800" i="1">
                <a:effectLst>
                  <a:outerShdw blurRad="38100" dist="38100" dir="2700000" algn="tl">
                    <a:srgbClr val="000000"/>
                  </a:outerShdw>
                </a:effectLst>
              </a:rPr>
              <a:t>metallic bonding</a:t>
            </a:r>
            <a:endParaRPr lang="en-GB" altLang="en-US" sz="2800"/>
          </a:p>
          <a:p>
            <a:pPr>
              <a:lnSpc>
                <a:spcPct val="90000"/>
              </a:lnSpc>
            </a:pPr>
            <a:r>
              <a:rPr lang="en-GB" altLang="en-US" sz="2800"/>
              <a:t>TM’s can release e</a:t>
            </a:r>
            <a:r>
              <a:rPr lang="en-GB" altLang="en-US" sz="2800" baseline="30000"/>
              <a:t>-</a:t>
            </a:r>
            <a:r>
              <a:rPr lang="en-GB" altLang="en-US" sz="2800"/>
              <a:t> into the pool of mobile electrons from both outer and inner shells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Strong metallic bonds formed between the mobile pool and the +ve metal ions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Enables widespread use of TMs!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Alloys very important: inhibits slip in crystal lattice usually results in increased hardness and reduced malleability</a:t>
            </a:r>
          </a:p>
          <a:p>
            <a:pPr>
              <a:lnSpc>
                <a:spcPct val="90000"/>
              </a:lnSpc>
            </a:pPr>
            <a:endParaRPr lang="en-GB" altLang="en-US" sz="2800"/>
          </a:p>
        </p:txBody>
      </p:sp>
    </p:spTree>
  </p:cSld>
  <p:clrMapOvr>
    <a:masterClrMapping/>
  </p:clrMapOvr>
  <p:transition>
    <p:blind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8F82AD8F-EAAF-E23A-CAD8-1E723646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3826D725-C8FC-5F07-3A86-ED318DD0E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FF37-B0AB-4B4D-ACE5-879539EC9FE7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8860252A-B0A6-5B32-4AC6-991F09702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Effect of Alloying on TM’s</a:t>
            </a:r>
          </a:p>
        </p:txBody>
      </p:sp>
      <p:pic>
        <p:nvPicPr>
          <p:cNvPr id="23556" name="Picture 4">
            <a:extLst>
              <a:ext uri="{FF2B5EF4-FFF2-40B4-BE49-F238E27FC236}">
                <a16:creationId xmlns="" xmlns:a16="http://schemas.microsoft.com/office/drawing/2014/main" id="{E1FBEFB2-A14B-AF0D-9240-2B74FBCA5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1828800"/>
            <a:ext cx="6024563" cy="404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blind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B6357B7F-EC52-374A-DCC4-FD7442186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1BA1203C-B3F9-0F22-8992-F6F512634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C38-7CA7-418D-B809-884446CDB9C2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="" xmlns:a16="http://schemas.microsoft.com/office/drawing/2014/main" id="{8363B4A3-3A31-1172-DB94-286164702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TM Chemical Properties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="" xmlns:a16="http://schemas.microsoft.com/office/drawing/2014/main" id="{C65E4EE1-166E-0581-654C-37B480B27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76800"/>
          </a:xfrm>
        </p:spPr>
        <p:txBody>
          <a:bodyPr/>
          <a:lstStyle/>
          <a:p>
            <a:r>
              <a:rPr lang="en-GB" altLang="en-US"/>
              <a:t>Typical chemical properties of the TM’s are</a:t>
            </a:r>
          </a:p>
          <a:p>
            <a:pPr lvl="1"/>
            <a:r>
              <a:rPr lang="en-GB" altLang="en-US"/>
              <a:t>Formation of compounds in a variety of oxidation states</a:t>
            </a:r>
          </a:p>
          <a:p>
            <a:pPr lvl="1"/>
            <a:r>
              <a:rPr lang="en-GB" altLang="en-US"/>
              <a:t>Catalytic activity of the elements and their compounds</a:t>
            </a:r>
          </a:p>
          <a:p>
            <a:pPr lvl="1"/>
            <a:r>
              <a:rPr lang="en-GB" altLang="en-US"/>
              <a:t>Strong tendency to form complexes</a:t>
            </a:r>
          </a:p>
          <a:p>
            <a:pPr lvl="2"/>
            <a:r>
              <a:rPr lang="en-GB" altLang="en-US"/>
              <a:t>See CI 11.6</a:t>
            </a:r>
          </a:p>
          <a:p>
            <a:pPr lvl="1"/>
            <a:r>
              <a:rPr lang="en-GB" altLang="en-US"/>
              <a:t>Formation of coloured compounds</a:t>
            </a:r>
          </a:p>
          <a:p>
            <a:pPr lvl="2"/>
            <a:r>
              <a:rPr lang="en-GB" altLang="en-US"/>
              <a:t>See CI 11.6</a:t>
            </a:r>
          </a:p>
          <a:p>
            <a:pPr lvl="2"/>
            <a:endParaRPr lang="en-GB" altLang="en-US"/>
          </a:p>
        </p:txBody>
      </p:sp>
    </p:spTree>
  </p:cSld>
  <p:clrMapOvr>
    <a:masterClrMapping/>
  </p:clrMapOvr>
  <p:transition>
    <p:blind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D9AA3E17-7AE9-D815-8D41-E1384EFDC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80993B6F-E7E6-D823-9698-D9438AEA6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9E88-A544-4330-A778-1F1F405E212B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="" xmlns:a16="http://schemas.microsoft.com/office/drawing/2014/main" id="{8DF0B63E-1388-F9FC-D7CF-C6CDFE081F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Variable Oxidation States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="" xmlns:a16="http://schemas.microsoft.com/office/drawing/2014/main" id="{B2AA4CA4-2073-5179-C42D-391118AD2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14500"/>
            <a:ext cx="7772400" cy="4673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TM’s show a great variety of oxidation states cf s block metals</a:t>
            </a:r>
          </a:p>
          <a:p>
            <a:pPr>
              <a:lnSpc>
                <a:spcPct val="90000"/>
              </a:lnSpc>
            </a:pPr>
            <a:r>
              <a:rPr lang="en-GB" altLang="en-US"/>
              <a:t>If compare successive ionisation enthalpies (</a:t>
            </a:r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) for Ca and V as follows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en-US">
                <a:sym typeface="Symbol" panose="05050102010706020507" pitchFamily="18" charset="2"/>
              </a:rPr>
              <a:t>M(g)		M</a:t>
            </a:r>
            <a:r>
              <a:rPr lang="en-GB" altLang="en-US" baseline="30000">
                <a:sym typeface="Symbol" panose="05050102010706020507" pitchFamily="18" charset="2"/>
              </a:rPr>
              <a:t>+</a:t>
            </a:r>
            <a:r>
              <a:rPr lang="en-GB" altLang="en-US">
                <a:sym typeface="Symbol" panose="05050102010706020507" pitchFamily="18" charset="2"/>
              </a:rPr>
              <a:t>(g) + e</a:t>
            </a:r>
            <a:r>
              <a:rPr lang="en-GB" altLang="en-US" baseline="30000">
                <a:sym typeface="Symbol" panose="05050102010706020507" pitchFamily="18" charset="2"/>
              </a:rPr>
              <a:t>- 		 </a:t>
            </a:r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(1)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en-US">
                <a:sym typeface="Symbol" panose="05050102010706020507" pitchFamily="18" charset="2"/>
              </a:rPr>
              <a:t>M</a:t>
            </a:r>
            <a:r>
              <a:rPr lang="en-GB" altLang="en-US" baseline="30000">
                <a:sym typeface="Symbol" panose="05050102010706020507" pitchFamily="18" charset="2"/>
              </a:rPr>
              <a:t>+</a:t>
            </a:r>
            <a:r>
              <a:rPr lang="en-GB" altLang="en-US">
                <a:sym typeface="Symbol" panose="05050102010706020507" pitchFamily="18" charset="2"/>
              </a:rPr>
              <a:t>(g)		M</a:t>
            </a:r>
            <a:r>
              <a:rPr lang="en-GB" altLang="en-US" baseline="30000">
                <a:sym typeface="Symbol" panose="05050102010706020507" pitchFamily="18" charset="2"/>
              </a:rPr>
              <a:t>2+</a:t>
            </a:r>
            <a:r>
              <a:rPr lang="en-GB" altLang="en-US">
                <a:sym typeface="Symbol" panose="05050102010706020507" pitchFamily="18" charset="2"/>
              </a:rPr>
              <a:t>(g) + e</a:t>
            </a:r>
            <a:r>
              <a:rPr lang="en-GB" altLang="en-US" baseline="30000">
                <a:sym typeface="Symbol" panose="05050102010706020507" pitchFamily="18" charset="2"/>
              </a:rPr>
              <a:t>- 		 </a:t>
            </a:r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(2)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en-US">
                <a:sym typeface="Symbol" panose="05050102010706020507" pitchFamily="18" charset="2"/>
              </a:rPr>
              <a:t>M</a:t>
            </a:r>
            <a:r>
              <a:rPr lang="en-GB" altLang="en-US" baseline="30000">
                <a:sym typeface="Symbol" panose="05050102010706020507" pitchFamily="18" charset="2"/>
              </a:rPr>
              <a:t>2+</a:t>
            </a:r>
            <a:r>
              <a:rPr lang="en-GB" altLang="en-US">
                <a:sym typeface="Symbol" panose="05050102010706020507" pitchFamily="18" charset="2"/>
              </a:rPr>
              <a:t>(g)		M</a:t>
            </a:r>
            <a:r>
              <a:rPr lang="en-GB" altLang="en-US" baseline="30000">
                <a:sym typeface="Symbol" panose="05050102010706020507" pitchFamily="18" charset="2"/>
              </a:rPr>
              <a:t>3+</a:t>
            </a:r>
            <a:r>
              <a:rPr lang="en-GB" altLang="en-US">
                <a:sym typeface="Symbol" panose="05050102010706020507" pitchFamily="18" charset="2"/>
              </a:rPr>
              <a:t>(g) + e</a:t>
            </a:r>
            <a:r>
              <a:rPr lang="en-GB" altLang="en-US" baseline="30000">
                <a:sym typeface="Symbol" panose="05050102010706020507" pitchFamily="18" charset="2"/>
              </a:rPr>
              <a:t>- 		 </a:t>
            </a:r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(3)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en-US">
                <a:sym typeface="Symbol" panose="05050102010706020507" pitchFamily="18" charset="2"/>
              </a:rPr>
              <a:t>M</a:t>
            </a:r>
            <a:r>
              <a:rPr lang="en-GB" altLang="en-US" baseline="30000">
                <a:sym typeface="Symbol" panose="05050102010706020507" pitchFamily="18" charset="2"/>
              </a:rPr>
              <a:t>3+</a:t>
            </a:r>
            <a:r>
              <a:rPr lang="en-GB" altLang="en-US">
                <a:sym typeface="Symbol" panose="05050102010706020507" pitchFamily="18" charset="2"/>
              </a:rPr>
              <a:t>(g)		M</a:t>
            </a:r>
            <a:r>
              <a:rPr lang="en-GB" altLang="en-US" baseline="30000">
                <a:sym typeface="Symbol" panose="05050102010706020507" pitchFamily="18" charset="2"/>
              </a:rPr>
              <a:t>4+</a:t>
            </a:r>
            <a:r>
              <a:rPr lang="en-GB" altLang="en-US">
                <a:sym typeface="Symbol" panose="05050102010706020507" pitchFamily="18" charset="2"/>
              </a:rPr>
              <a:t>(g) + e</a:t>
            </a:r>
            <a:r>
              <a:rPr lang="en-GB" altLang="en-US" baseline="30000">
                <a:sym typeface="Symbol" panose="05050102010706020507" pitchFamily="18" charset="2"/>
              </a:rPr>
              <a:t>- 		 </a:t>
            </a:r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(4)</a:t>
            </a:r>
          </a:p>
        </p:txBody>
      </p:sp>
    </p:spTree>
  </p:cSld>
  <p:clrMapOvr>
    <a:masterClrMapping/>
  </p:clrMapOvr>
  <p:transition>
    <p:blind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33614E38-234C-EE53-FB4D-F29985B00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1795B455-B5D4-7BB6-F2B5-B089CF34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F4FFB-F30C-421A-BD74-287F767733E9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="" xmlns:a16="http://schemas.microsoft.com/office/drawing/2014/main" id="{068F34D0-395D-C49E-2277-CEDC9DC864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295400"/>
          </a:xfrm>
        </p:spPr>
        <p:txBody>
          <a:bodyPr/>
          <a:lstStyle/>
          <a:p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 for Ca and V</a:t>
            </a:r>
          </a:p>
        </p:txBody>
      </p:sp>
      <p:graphicFrame>
        <p:nvGraphicFramePr>
          <p:cNvPr id="39079" name="Group 167">
            <a:extLst>
              <a:ext uri="{FF2B5EF4-FFF2-40B4-BE49-F238E27FC236}">
                <a16:creationId xmlns="" xmlns:a16="http://schemas.microsoft.com/office/drawing/2014/main" id="{EBBA4366-278B-8A43-1CA1-62C98C92D99E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735013" y="1981200"/>
          <a:ext cx="7672387" cy="4116324"/>
        </p:xfrm>
        <a:graphic>
          <a:graphicData uri="http://schemas.openxmlformats.org/drawingml/2006/table">
            <a:tbl>
              <a:tblPr/>
              <a:tblGrid>
                <a:gridCol w="2389187">
                  <a:extLst>
                    <a:ext uri="{9D8B030D-6E8A-4147-A177-3AD203B41FA5}">
                      <a16:colId xmlns="" xmlns:a16="http://schemas.microsoft.com/office/drawing/2014/main" val="3194086232"/>
                    </a:ext>
                  </a:extLst>
                </a:gridCol>
                <a:gridCol w="1320800">
                  <a:extLst>
                    <a:ext uri="{9D8B030D-6E8A-4147-A177-3AD203B41FA5}">
                      <a16:colId xmlns="" xmlns:a16="http://schemas.microsoft.com/office/drawing/2014/main" val="1218729833"/>
                    </a:ext>
                  </a:extLst>
                </a:gridCol>
                <a:gridCol w="1319213">
                  <a:extLst>
                    <a:ext uri="{9D8B030D-6E8A-4147-A177-3AD203B41FA5}">
                      <a16:colId xmlns="" xmlns:a16="http://schemas.microsoft.com/office/drawing/2014/main" val="1944890217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3410448411"/>
                    </a:ext>
                  </a:extLst>
                </a:gridCol>
                <a:gridCol w="1347787">
                  <a:extLst>
                    <a:ext uri="{9D8B030D-6E8A-4147-A177-3AD203B41FA5}">
                      <a16:colId xmlns="" xmlns:a16="http://schemas.microsoft.com/office/drawing/2014/main" val="3667242894"/>
                    </a:ext>
                  </a:extLst>
                </a:gridCol>
              </a:tblGrid>
              <a:tr h="102870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Element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Ionisation Enthalpies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[kJ mol</a:t>
                      </a:r>
                      <a:r>
                        <a:rPr kumimoji="0" lang="en-GB" altLang="en-US" sz="28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-1</a:t>
                      </a: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4563660"/>
                  </a:ext>
                </a:extLst>
              </a:tr>
              <a:tr h="10287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H</a:t>
                      </a:r>
                      <a:r>
                        <a:rPr kumimoji="0" lang="en-GB" alt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i</a:t>
                      </a: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(1)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H</a:t>
                      </a:r>
                      <a:r>
                        <a:rPr kumimoji="0" lang="en-GB" alt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i</a:t>
                      </a: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(2)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H</a:t>
                      </a:r>
                      <a:r>
                        <a:rPr kumimoji="0" lang="en-GB" alt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i</a:t>
                      </a: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(3)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H</a:t>
                      </a:r>
                      <a:r>
                        <a:rPr kumimoji="0" lang="en-GB" alt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i</a:t>
                      </a: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  <a:sym typeface="Symbol" panose="05050102010706020507" pitchFamily="18" charset="2"/>
                        </a:rPr>
                        <a:t>(4)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89514794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Ca [Ar]4s</a:t>
                      </a:r>
                      <a:r>
                        <a:rPr kumimoji="0" lang="en-GB" altLang="en-US" sz="28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+596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+1152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+4918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+6480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28639836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V [Ar]3d</a:t>
                      </a:r>
                      <a:r>
                        <a:rPr kumimoji="0" lang="en-GB" altLang="en-US" sz="28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4s</a:t>
                      </a:r>
                      <a:r>
                        <a:rPr kumimoji="0" lang="en-GB" altLang="en-US" sz="28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  <a:endParaRPr kumimoji="0" lang="en-GB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+656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+1420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+2834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+4513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067536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blind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1DACFB92-3B48-2E4B-AD46-A4EBCA598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97DA392F-82B1-0B46-A5D5-79A03EF9F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B5E3-C404-43EE-BF90-D5BF1D3DD55E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="" xmlns:a16="http://schemas.microsoft.com/office/drawing/2014/main" id="{C83D4793-4D08-6145-ADD8-2489FC023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 for Ca and V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="" xmlns:a16="http://schemas.microsoft.com/office/drawing/2014/main" id="{6AD384AC-B6DB-50F6-5AB8-7395CC520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/>
              <a:t>Both Ca &amp; V always lose the 4s electrons</a:t>
            </a:r>
          </a:p>
          <a:p>
            <a:r>
              <a:rPr lang="en-GB" altLang="en-US" sz="2800"/>
              <a:t>For Ca </a:t>
            </a:r>
          </a:p>
          <a:p>
            <a:pPr lvl="1"/>
            <a:r>
              <a:rPr lang="en-GB" altLang="en-US" sz="2400">
                <a:sym typeface="Symbol" panose="05050102010706020507" pitchFamily="18" charset="2"/>
              </a:rPr>
              <a:t>H</a:t>
            </a:r>
            <a:r>
              <a:rPr lang="en-GB" altLang="en-US" sz="2400" baseline="-25000">
                <a:sym typeface="Symbol" panose="05050102010706020507" pitchFamily="18" charset="2"/>
              </a:rPr>
              <a:t>i</a:t>
            </a:r>
            <a:r>
              <a:rPr lang="en-GB" altLang="en-US" sz="2400">
                <a:sym typeface="Symbol" panose="05050102010706020507" pitchFamily="18" charset="2"/>
              </a:rPr>
              <a:t>(1) &amp; H</a:t>
            </a:r>
            <a:r>
              <a:rPr lang="en-GB" altLang="en-US" sz="2400" baseline="-25000">
                <a:sym typeface="Symbol" panose="05050102010706020507" pitchFamily="18" charset="2"/>
              </a:rPr>
              <a:t>i</a:t>
            </a:r>
            <a:r>
              <a:rPr lang="en-GB" altLang="en-US" sz="2400">
                <a:sym typeface="Symbol" panose="05050102010706020507" pitchFamily="18" charset="2"/>
              </a:rPr>
              <a:t>(2) relatively low as corresponds to removing outer 4s e</a:t>
            </a:r>
            <a:r>
              <a:rPr lang="en-GB" altLang="en-US" sz="2400" baseline="30000">
                <a:sym typeface="Symbol" panose="05050102010706020507" pitchFamily="18" charset="2"/>
              </a:rPr>
              <a:t>-</a:t>
            </a:r>
            <a:endParaRPr lang="en-GB" altLang="en-US" sz="2400">
              <a:sym typeface="Symbol" panose="05050102010706020507" pitchFamily="18" charset="2"/>
            </a:endParaRPr>
          </a:p>
          <a:p>
            <a:pPr lvl="1"/>
            <a:r>
              <a:rPr lang="en-GB" altLang="en-US" sz="2400">
                <a:sym typeface="Symbol" panose="05050102010706020507" pitchFamily="18" charset="2"/>
              </a:rPr>
              <a:t>Sharp increase in H</a:t>
            </a:r>
            <a:r>
              <a:rPr lang="en-GB" altLang="en-US" sz="2400" baseline="-25000">
                <a:sym typeface="Symbol" panose="05050102010706020507" pitchFamily="18" charset="2"/>
              </a:rPr>
              <a:t>i</a:t>
            </a:r>
            <a:r>
              <a:rPr lang="en-GB" altLang="en-US" sz="2400">
                <a:sym typeface="Symbol" panose="05050102010706020507" pitchFamily="18" charset="2"/>
              </a:rPr>
              <a:t>(3) &amp; H</a:t>
            </a:r>
            <a:r>
              <a:rPr lang="en-GB" altLang="en-US" sz="2400" baseline="-25000">
                <a:sym typeface="Symbol" panose="05050102010706020507" pitchFamily="18" charset="2"/>
              </a:rPr>
              <a:t>i</a:t>
            </a:r>
            <a:r>
              <a:rPr lang="en-GB" altLang="en-US" sz="2400">
                <a:sym typeface="Symbol" panose="05050102010706020507" pitchFamily="18" charset="2"/>
              </a:rPr>
              <a:t>(4) cf H</a:t>
            </a:r>
            <a:r>
              <a:rPr lang="en-GB" altLang="en-US" sz="2400" baseline="-25000">
                <a:sym typeface="Symbol" panose="05050102010706020507" pitchFamily="18" charset="2"/>
              </a:rPr>
              <a:t>i</a:t>
            </a:r>
            <a:r>
              <a:rPr lang="en-GB" altLang="en-US" sz="2400">
                <a:sym typeface="Symbol" panose="05050102010706020507" pitchFamily="18" charset="2"/>
              </a:rPr>
              <a:t>(2) due to difficulty in removing 3p e</a:t>
            </a:r>
            <a:r>
              <a:rPr lang="en-GB" altLang="en-US" sz="2400" baseline="30000">
                <a:sym typeface="Symbol" panose="05050102010706020507" pitchFamily="18" charset="2"/>
              </a:rPr>
              <a:t>-</a:t>
            </a:r>
          </a:p>
          <a:p>
            <a:r>
              <a:rPr lang="en-GB" altLang="en-US" sz="2800">
                <a:sym typeface="Symbol" panose="05050102010706020507" pitchFamily="18" charset="2"/>
              </a:rPr>
              <a:t>For Sc</a:t>
            </a:r>
          </a:p>
          <a:p>
            <a:pPr lvl="1"/>
            <a:r>
              <a:rPr lang="en-GB" altLang="en-US" sz="2400">
                <a:sym typeface="Symbol" panose="05050102010706020507" pitchFamily="18" charset="2"/>
              </a:rPr>
              <a:t>Gradual increase from H</a:t>
            </a:r>
            <a:r>
              <a:rPr lang="en-GB" altLang="en-US" sz="2400" baseline="-25000">
                <a:sym typeface="Symbol" panose="05050102010706020507" pitchFamily="18" charset="2"/>
              </a:rPr>
              <a:t>i</a:t>
            </a:r>
            <a:r>
              <a:rPr lang="en-GB" altLang="en-US" sz="2400">
                <a:sym typeface="Symbol" panose="05050102010706020507" pitchFamily="18" charset="2"/>
              </a:rPr>
              <a:t>(1) to H</a:t>
            </a:r>
            <a:r>
              <a:rPr lang="en-GB" altLang="en-US" sz="2400" baseline="-25000">
                <a:sym typeface="Symbol" panose="05050102010706020507" pitchFamily="18" charset="2"/>
              </a:rPr>
              <a:t>i</a:t>
            </a:r>
            <a:r>
              <a:rPr lang="en-GB" altLang="en-US" sz="2400">
                <a:sym typeface="Symbol" panose="05050102010706020507" pitchFamily="18" charset="2"/>
              </a:rPr>
              <a:t>(4) as removing 4s then 3d e</a:t>
            </a:r>
            <a:r>
              <a:rPr lang="en-GB" altLang="en-US" sz="2400" baseline="30000">
                <a:sym typeface="Symbol" panose="05050102010706020507" pitchFamily="18" charset="2"/>
              </a:rPr>
              <a:t>-</a:t>
            </a:r>
            <a:endParaRPr lang="en-GB" altLang="en-US" sz="2400">
              <a:sym typeface="Symbol" panose="05050102010706020507" pitchFamily="18" charset="2"/>
            </a:endParaRPr>
          </a:p>
        </p:txBody>
      </p:sp>
    </p:spTree>
  </p:cSld>
  <p:clrMapOvr>
    <a:masterClrMapping/>
  </p:clrMapOvr>
  <p:transition>
    <p:blind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D72BEDB8-5E86-F7A4-ABFD-151E609D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DB08B57F-20C7-525B-57D1-61761249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B9DD-4501-498C-8642-BD66114AFE9D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="" xmlns:a16="http://schemas.microsoft.com/office/drawing/2014/main" id="{DEB39B66-1ACC-F8C1-4CA9-400453469A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Oxidation States of TM’s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="" xmlns:a16="http://schemas.microsoft.com/office/drawing/2014/main" id="{6AAFA56B-754A-3994-4C1D-6DEFED18B4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In the following table</a:t>
            </a:r>
          </a:p>
          <a:p>
            <a:pPr lvl="1"/>
            <a:r>
              <a:rPr lang="en-GB" altLang="en-US"/>
              <a:t>Most important OS’s in boxes</a:t>
            </a:r>
          </a:p>
          <a:p>
            <a:pPr lvl="1"/>
            <a:r>
              <a:rPr lang="en-GB" altLang="en-US"/>
              <a:t>OS = +1 only important for Cu</a:t>
            </a:r>
          </a:p>
          <a:p>
            <a:pPr lvl="1"/>
            <a:r>
              <a:rPr lang="en-GB" altLang="en-US"/>
              <a:t>In all others sum of </a:t>
            </a:r>
            <a:r>
              <a:rPr lang="en-GB" altLang="en-US">
                <a:sym typeface="Symbol" panose="05050102010706020507" pitchFamily="18" charset="2"/>
              </a:rPr>
              <a:t>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(1) + H</a:t>
            </a:r>
            <a:r>
              <a:rPr lang="en-GB" altLang="en-US" baseline="-25000">
                <a:sym typeface="Symbol" panose="05050102010706020507" pitchFamily="18" charset="2"/>
              </a:rPr>
              <a:t>i</a:t>
            </a:r>
            <a:r>
              <a:rPr lang="en-GB" altLang="en-US">
                <a:sym typeface="Symbol" panose="05050102010706020507" pitchFamily="18" charset="2"/>
              </a:rPr>
              <a:t>(2) low enough for 2e</a:t>
            </a:r>
            <a:r>
              <a:rPr lang="en-GB" altLang="en-US" baseline="30000">
                <a:sym typeface="Symbol" panose="05050102010706020507" pitchFamily="18" charset="2"/>
              </a:rPr>
              <a:t>-</a:t>
            </a:r>
            <a:r>
              <a:rPr lang="en-GB" altLang="en-US">
                <a:sym typeface="Symbol" panose="05050102010706020507" pitchFamily="18" charset="2"/>
              </a:rPr>
              <a:t> to be removed</a:t>
            </a:r>
          </a:p>
          <a:p>
            <a:pPr lvl="1"/>
            <a:r>
              <a:rPr lang="en-GB" altLang="en-US">
                <a:sym typeface="Symbol" panose="05050102010706020507" pitchFamily="18" charset="2"/>
              </a:rPr>
              <a:t>OS = +2, where 4s e</a:t>
            </a:r>
            <a:r>
              <a:rPr lang="en-GB" altLang="en-US" baseline="30000">
                <a:sym typeface="Symbol" panose="05050102010706020507" pitchFamily="18" charset="2"/>
              </a:rPr>
              <a:t>-</a:t>
            </a:r>
            <a:r>
              <a:rPr lang="en-GB" altLang="en-US">
                <a:sym typeface="Symbol" panose="05050102010706020507" pitchFamily="18" charset="2"/>
              </a:rPr>
              <a:t> lost shown by all except for Sc and Ti</a:t>
            </a:r>
          </a:p>
          <a:p>
            <a:pPr lvl="1"/>
            <a:r>
              <a:rPr lang="en-GB" altLang="en-US">
                <a:sym typeface="Symbol" panose="05050102010706020507" pitchFamily="18" charset="2"/>
              </a:rPr>
              <a:t>OS = +3, shown by all except Zn</a:t>
            </a:r>
          </a:p>
        </p:txBody>
      </p:sp>
    </p:spTree>
  </p:cSld>
  <p:clrMapOvr>
    <a:masterClrMapping/>
  </p:clrMapOvr>
  <p:transition>
    <p:blind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7BD053E0-E7F2-73EC-3B5D-6A9D17902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E8AAF130-E854-160B-5E0F-2F1B016EF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9EBBE-A6F0-4344-9C27-26972A985AD9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="" xmlns:a16="http://schemas.microsoft.com/office/drawing/2014/main" id="{D067CF07-D34A-8F39-64B8-C34366396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Oxidation States of TM’s</a:t>
            </a:r>
          </a:p>
        </p:txBody>
      </p:sp>
      <p:graphicFrame>
        <p:nvGraphicFramePr>
          <p:cNvPr id="19887" name="Group 1455">
            <a:extLst>
              <a:ext uri="{FF2B5EF4-FFF2-40B4-BE49-F238E27FC236}">
                <a16:creationId xmlns="" xmlns:a16="http://schemas.microsoft.com/office/drawing/2014/main" id="{29B7275B-B0AA-55C0-ADAD-569D6F087DAC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954646" cy="4394835"/>
        </p:xfrm>
        <a:graphic>
          <a:graphicData uri="http://schemas.openxmlformats.org/drawingml/2006/table">
            <a:tbl>
              <a:tblPr/>
              <a:tblGrid>
                <a:gridCol w="612775">
                  <a:extLst>
                    <a:ext uri="{9D8B030D-6E8A-4147-A177-3AD203B41FA5}">
                      <a16:colId xmlns="" xmlns:a16="http://schemas.microsoft.com/office/drawing/2014/main" val="4045689880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1732864063"/>
                    </a:ext>
                  </a:extLst>
                </a:gridCol>
                <a:gridCol w="593725">
                  <a:extLst>
                    <a:ext uri="{9D8B030D-6E8A-4147-A177-3AD203B41FA5}">
                      <a16:colId xmlns="" xmlns:a16="http://schemas.microsoft.com/office/drawing/2014/main" val="3263714940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932276144"/>
                    </a:ext>
                  </a:extLst>
                </a:gridCol>
                <a:gridCol w="595313">
                  <a:extLst>
                    <a:ext uri="{9D8B030D-6E8A-4147-A177-3AD203B41FA5}">
                      <a16:colId xmlns="" xmlns:a16="http://schemas.microsoft.com/office/drawing/2014/main" val="3150325863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375465883"/>
                    </a:ext>
                  </a:extLst>
                </a:gridCol>
                <a:gridCol w="595313">
                  <a:extLst>
                    <a:ext uri="{9D8B030D-6E8A-4147-A177-3AD203B41FA5}">
                      <a16:colId xmlns="" xmlns:a16="http://schemas.microsoft.com/office/drawing/2014/main" val="3722874450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3101425814"/>
                    </a:ext>
                  </a:extLst>
                </a:gridCol>
                <a:gridCol w="684213">
                  <a:extLst>
                    <a:ext uri="{9D8B030D-6E8A-4147-A177-3AD203B41FA5}">
                      <a16:colId xmlns="" xmlns:a16="http://schemas.microsoft.com/office/drawing/2014/main" val="3636398758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3589960806"/>
                    </a:ext>
                  </a:extLst>
                </a:gridCol>
                <a:gridCol w="598488">
                  <a:extLst>
                    <a:ext uri="{9D8B030D-6E8A-4147-A177-3AD203B41FA5}">
                      <a16:colId xmlns="" xmlns:a16="http://schemas.microsoft.com/office/drawing/2014/main" val="3374160663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28853450"/>
                    </a:ext>
                  </a:extLst>
                </a:gridCol>
                <a:gridCol w="593725">
                  <a:extLst>
                    <a:ext uri="{9D8B030D-6E8A-4147-A177-3AD203B41FA5}">
                      <a16:colId xmlns="" xmlns:a16="http://schemas.microsoft.com/office/drawing/2014/main" val="20600803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449012764"/>
                    </a:ext>
                  </a:extLst>
                </a:gridCol>
                <a:gridCol w="595312">
                  <a:extLst>
                    <a:ext uri="{9D8B030D-6E8A-4147-A177-3AD203B41FA5}">
                      <a16:colId xmlns="" xmlns:a16="http://schemas.microsoft.com/office/drawing/2014/main" val="3160245066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1555633673"/>
                    </a:ext>
                  </a:extLst>
                </a:gridCol>
                <a:gridCol w="595312">
                  <a:extLst>
                    <a:ext uri="{9D8B030D-6E8A-4147-A177-3AD203B41FA5}">
                      <a16:colId xmlns="" xmlns:a16="http://schemas.microsoft.com/office/drawing/2014/main" val="2781387417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194743132"/>
                    </a:ext>
                  </a:extLst>
                </a:gridCol>
                <a:gridCol w="615950">
                  <a:extLst>
                    <a:ext uri="{9D8B030D-6E8A-4147-A177-3AD203B41FA5}">
                      <a16:colId xmlns="" xmlns:a16="http://schemas.microsoft.com/office/drawing/2014/main" val="3374153609"/>
                    </a:ext>
                  </a:extLst>
                </a:gridCol>
              </a:tblGrid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Sc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Ti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V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Cr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Mn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Fe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Co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Ni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Cu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Zn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00490125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73808070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02654269"/>
                  </a:ext>
                </a:extLst>
              </a:tr>
              <a:tr h="354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2556522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7034353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65950199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47443741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730803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36509279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53922501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2612671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75173520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7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09261479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anose="030F0702030302020204" pitchFamily="66" charset="0"/>
                        </a:rPr>
                        <a:t>+7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3117798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blind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9233EB36-2A13-D96B-CE8C-FD1F4B82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8618B32-8633-3866-605A-8122B1D4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41B1-81ED-4298-A63D-7589CF9219C7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="" xmlns:a16="http://schemas.microsoft.com/office/drawing/2014/main" id="{FFB051E1-19F7-9C38-544E-7FB0B715C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Oxidation States of TM’s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="" xmlns:a16="http://schemas.microsoft.com/office/drawing/2014/main" id="{CA22F7B6-4DD0-3311-52E2-B97215A9B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No of OS’s shown by an element increases from Sc to Mn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In each of these elements highest OS is equal to no. of 3d and 4s e</a:t>
            </a:r>
            <a:r>
              <a:rPr lang="en-GB" altLang="en-US" sz="2400" baseline="30000"/>
              <a:t>-</a:t>
            </a:r>
            <a:endParaRPr lang="en-GB" altLang="en-US" sz="2400"/>
          </a:p>
          <a:p>
            <a:pPr>
              <a:lnSpc>
                <a:spcPct val="90000"/>
              </a:lnSpc>
            </a:pPr>
            <a:r>
              <a:rPr lang="en-GB" altLang="en-US" sz="2800"/>
              <a:t>After Mn decrease in no. of OS’s shown by an element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Highest OS shown becomes lower and less stable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Seems increasing nuclear charge binds 3d e</a:t>
            </a:r>
            <a:r>
              <a:rPr lang="en-GB" altLang="en-US" sz="2400" baseline="30000"/>
              <a:t>-</a:t>
            </a:r>
            <a:r>
              <a:rPr lang="en-GB" altLang="en-US" sz="2400"/>
              <a:t> more strongly, hence harder to remove</a:t>
            </a:r>
          </a:p>
        </p:txBody>
      </p:sp>
    </p:spTree>
  </p:cSld>
  <p:clrMapOvr>
    <a:masterClrMapping/>
  </p:clrMapOvr>
  <p:transition>
    <p:blind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764FE2BE-5B3F-BCA8-E266-7291877B6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8322BDE6-6C0E-70FC-264C-1FECD0E3D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227B-1857-42A2-BA87-CF56AF5BBD9B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="" xmlns:a16="http://schemas.microsoft.com/office/drawing/2014/main" id="{060D2249-E888-643B-3700-CFF5D3774A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1143000"/>
          </a:xfrm>
        </p:spPr>
        <p:txBody>
          <a:bodyPr/>
          <a:lstStyle/>
          <a:p>
            <a:r>
              <a:rPr lang="en-GB" altLang="en-US"/>
              <a:t>Oxidation States of TM’s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="" xmlns:a16="http://schemas.microsoft.com/office/drawing/2014/main" id="{6E14926A-98D1-7F70-5609-B4794E476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In general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Lower OS’s found in simple ionic compounds</a:t>
            </a:r>
          </a:p>
          <a:p>
            <a:pPr lvl="2">
              <a:lnSpc>
                <a:spcPct val="90000"/>
              </a:lnSpc>
            </a:pPr>
            <a:r>
              <a:rPr lang="en-GB" altLang="en-US"/>
              <a:t>E.g. compounds containing Cr</a:t>
            </a:r>
            <a:r>
              <a:rPr lang="en-GB" altLang="en-US" baseline="30000"/>
              <a:t>3+</a:t>
            </a:r>
            <a:r>
              <a:rPr lang="en-GB" altLang="en-US"/>
              <a:t>, Mn</a:t>
            </a:r>
            <a:r>
              <a:rPr lang="en-GB" altLang="en-US" baseline="30000"/>
              <a:t>2+</a:t>
            </a:r>
            <a:r>
              <a:rPr lang="en-GB" altLang="en-US"/>
              <a:t>, Fe</a:t>
            </a:r>
            <a:r>
              <a:rPr lang="en-GB" altLang="en-US" baseline="30000"/>
              <a:t>3+</a:t>
            </a:r>
            <a:r>
              <a:rPr lang="en-GB" altLang="en-US"/>
              <a:t>, Cu</a:t>
            </a:r>
            <a:r>
              <a:rPr lang="en-GB" altLang="en-US" baseline="30000"/>
              <a:t>2+</a:t>
            </a:r>
            <a:r>
              <a:rPr lang="en-GB" altLang="en-US"/>
              <a:t> ions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TM’s in higher OS’s usually covalently bound to electronegative element such as O or F</a:t>
            </a:r>
          </a:p>
          <a:p>
            <a:pPr lvl="2">
              <a:lnSpc>
                <a:spcPct val="90000"/>
              </a:lnSpc>
            </a:pPr>
            <a:r>
              <a:rPr lang="en-GB" altLang="en-US"/>
              <a:t>E.g VO</a:t>
            </a:r>
            <a:r>
              <a:rPr lang="en-GB" altLang="en-US" baseline="-25000"/>
              <a:t>3</a:t>
            </a:r>
            <a:r>
              <a:rPr lang="en-GB" altLang="en-US" baseline="30000"/>
              <a:t>-</a:t>
            </a:r>
            <a:r>
              <a:rPr lang="en-GB" altLang="en-US"/>
              <a:t>, vanadate(V) ion; MnO</a:t>
            </a:r>
            <a:r>
              <a:rPr lang="en-GB" altLang="en-US" baseline="-25000"/>
              <a:t>4</a:t>
            </a:r>
            <a:r>
              <a:rPr lang="en-GB" altLang="en-US" baseline="30000"/>
              <a:t>-</a:t>
            </a:r>
            <a:r>
              <a:rPr lang="en-GB" altLang="en-US"/>
              <a:t>, manganate(VII) ion </a:t>
            </a:r>
          </a:p>
          <a:p>
            <a:pPr lvl="2">
              <a:lnSpc>
                <a:spcPct val="90000"/>
              </a:lnSpc>
            </a:pPr>
            <a:r>
              <a:rPr lang="en-GB" altLang="en-US"/>
              <a:t>Simple ions with high OS’s such as V</a:t>
            </a:r>
            <a:r>
              <a:rPr lang="en-GB" altLang="en-US" baseline="30000"/>
              <a:t>5+</a:t>
            </a:r>
            <a:r>
              <a:rPr lang="en-GB" altLang="en-US"/>
              <a:t> &amp; Mn</a:t>
            </a:r>
            <a:r>
              <a:rPr lang="en-GB" altLang="en-US" baseline="30000"/>
              <a:t>7+</a:t>
            </a:r>
            <a:r>
              <a:rPr lang="en-GB" altLang="en-US"/>
              <a:t> </a:t>
            </a:r>
            <a:r>
              <a:rPr lang="en-GB" altLang="en-US" i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are not formed</a:t>
            </a:r>
          </a:p>
        </p:txBody>
      </p:sp>
    </p:spTree>
  </p:cSld>
  <p:clrMapOvr>
    <a:masterClrMapping/>
  </p:clrMapOvr>
  <p:transition>
    <p:blind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0DA35FD5-465D-D608-A142-A877F7BF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92762A96-8C21-8532-0964-A6708FE0F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3E1A-5AB9-4D46-BAB6-4F6853038B36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="" xmlns:a16="http://schemas.microsoft.com/office/drawing/2014/main" id="{54CC1791-39A9-252F-5003-EAFADC9C3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Stability of OS’s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="" xmlns:a16="http://schemas.microsoft.com/office/drawing/2014/main" id="{0493ACCA-CCBB-ABAB-FA17-BBA8A5FF6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Change from one OS to another is a redox reaction</a:t>
            </a:r>
          </a:p>
          <a:p>
            <a:r>
              <a:rPr lang="en-GB" altLang="en-US"/>
              <a:t>Relative stability of different OS’s can be predicted by looking at Standard Electrode Potentials </a:t>
            </a:r>
          </a:p>
          <a:p>
            <a:pPr lvl="1"/>
            <a:r>
              <a:rPr lang="en-GB" altLang="en-US"/>
              <a:t>E</a:t>
            </a:r>
            <a:r>
              <a:rPr lang="en-GB" altLang="en-US" baseline="30000">
                <a:sym typeface="Symbol" panose="05050102010706020507" pitchFamily="18" charset="2"/>
              </a:rPr>
              <a:t></a:t>
            </a:r>
            <a:r>
              <a:rPr lang="en-GB" altLang="en-US">
                <a:sym typeface="Symbol" panose="05050102010706020507" pitchFamily="18" charset="2"/>
              </a:rPr>
              <a:t> values</a:t>
            </a:r>
          </a:p>
          <a:p>
            <a:endParaRPr lang="en-GB" altLang="en-US" baseline="30000"/>
          </a:p>
        </p:txBody>
      </p:sp>
    </p:spTree>
  </p:cSld>
  <p:clrMapOvr>
    <a:masterClrMapping/>
  </p:clrMapOvr>
  <p:transition>
    <p:blind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A3846233-7F7B-E84E-DD18-E300D5F4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52E90678-C486-ED3C-0F37-E31D1B26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B26F-C6D9-416F-B8F1-65C4FA032891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="" xmlns:a16="http://schemas.microsoft.com/office/drawing/2014/main" id="{BBA8B1FB-E6BC-D771-FC14-965B3979F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03200"/>
            <a:ext cx="7772400" cy="1143000"/>
          </a:xfrm>
        </p:spPr>
        <p:txBody>
          <a:bodyPr/>
          <a:lstStyle/>
          <a:p>
            <a:r>
              <a:rPr lang="en-GB" altLang="en-US"/>
              <a:t>Stability of OS’s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="" xmlns:a16="http://schemas.microsoft.com/office/drawing/2014/main" id="{56093E4F-A769-C465-F2B1-234A61085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09700"/>
            <a:ext cx="7772400" cy="4876800"/>
          </a:xfrm>
        </p:spPr>
        <p:txBody>
          <a:bodyPr/>
          <a:lstStyle/>
          <a:p>
            <a:r>
              <a:rPr lang="en-GB" altLang="en-US"/>
              <a:t>General trends</a:t>
            </a:r>
          </a:p>
          <a:p>
            <a:pPr lvl="1"/>
            <a:r>
              <a:rPr lang="en-GB" altLang="en-US"/>
              <a:t>Higher OS’s become less stable relative to lower ones on moving from left to right across the series</a:t>
            </a:r>
          </a:p>
          <a:p>
            <a:pPr lvl="1"/>
            <a:r>
              <a:rPr lang="en-GB" altLang="en-US"/>
              <a:t>Compounds containing TM’s in high OS’s tend to be oxidising agents e.g MnO</a:t>
            </a:r>
            <a:r>
              <a:rPr lang="en-GB" altLang="en-US" baseline="-25000"/>
              <a:t>4</a:t>
            </a:r>
            <a:r>
              <a:rPr lang="en-GB" altLang="en-US" baseline="30000"/>
              <a:t>-</a:t>
            </a:r>
          </a:p>
          <a:p>
            <a:pPr lvl="1"/>
            <a:r>
              <a:rPr lang="en-GB" altLang="en-US"/>
              <a:t>Compounds with TM’s in low OS’s are often reducing agents e.g V</a:t>
            </a:r>
            <a:r>
              <a:rPr lang="en-GB" altLang="en-US" baseline="30000"/>
              <a:t>2+</a:t>
            </a:r>
            <a:r>
              <a:rPr lang="en-GB" altLang="en-US"/>
              <a:t> &amp; Fe</a:t>
            </a:r>
            <a:r>
              <a:rPr lang="en-GB" altLang="en-US" baseline="30000"/>
              <a:t>2+</a:t>
            </a:r>
          </a:p>
        </p:txBody>
      </p:sp>
    </p:spTree>
  </p:cSld>
  <p:clrMapOvr>
    <a:masterClrMapping/>
  </p:clrMapOvr>
  <p:transition>
    <p:blind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D825D493-4F0C-122C-6ECE-ABA65E8F8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0C198BC9-823F-6C1A-8950-979ED4F5E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CEF3-1917-4F91-8371-0377090110D3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D86FBB9B-0E66-32B4-813F-1A2B23ACAE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GB" altLang="en-US"/>
              <a:t>Stability of OS’s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BC967030-268C-0F6A-F357-2C627BA9E3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267200"/>
          </a:xfrm>
        </p:spPr>
        <p:txBody>
          <a:bodyPr/>
          <a:lstStyle/>
          <a:p>
            <a:r>
              <a:rPr lang="en-GB" altLang="en-US" sz="2800"/>
              <a:t>General trends (continued)</a:t>
            </a:r>
          </a:p>
          <a:p>
            <a:pPr lvl="1"/>
            <a:r>
              <a:rPr lang="en-GB" altLang="en-US" sz="2400"/>
              <a:t>Relative stability of +2 state with respect to +3 state increases across the series</a:t>
            </a:r>
          </a:p>
          <a:p>
            <a:pPr lvl="1"/>
            <a:r>
              <a:rPr lang="en-GB" altLang="en-US" sz="2400"/>
              <a:t>For compounds early in the series, +2 state highly reducing </a:t>
            </a:r>
          </a:p>
          <a:p>
            <a:pPr lvl="2"/>
            <a:r>
              <a:rPr lang="en-GB" altLang="en-US" sz="2000"/>
              <a:t>E.g. V</a:t>
            </a:r>
            <a:r>
              <a:rPr lang="en-GB" altLang="en-US" sz="2000" baseline="30000"/>
              <a:t>2+</a:t>
            </a:r>
            <a:r>
              <a:rPr lang="en-GB" altLang="en-US" sz="2000"/>
              <a:t>(aq) &amp; Cr</a:t>
            </a:r>
            <a:r>
              <a:rPr lang="en-GB" altLang="en-US" sz="2000" baseline="30000"/>
              <a:t>2+</a:t>
            </a:r>
            <a:r>
              <a:rPr lang="en-GB" altLang="en-US" sz="2000"/>
              <a:t>(aq) strong reducing agents</a:t>
            </a:r>
          </a:p>
          <a:p>
            <a:pPr lvl="1"/>
            <a:r>
              <a:rPr lang="en-GB" altLang="en-US" sz="2400"/>
              <a:t>Later in series +2 stable, +3 state highly oxidising</a:t>
            </a:r>
          </a:p>
          <a:p>
            <a:pPr lvl="2"/>
            <a:r>
              <a:rPr lang="en-GB" altLang="en-US" sz="2000"/>
              <a:t>E.g. Co</a:t>
            </a:r>
            <a:r>
              <a:rPr lang="en-GB" altLang="en-US" sz="2000" baseline="30000"/>
              <a:t>3+</a:t>
            </a:r>
            <a:r>
              <a:rPr lang="en-GB" altLang="en-US" sz="2000"/>
              <a:t> is a strong oxidising agent, Ni</a:t>
            </a:r>
            <a:r>
              <a:rPr lang="en-GB" altLang="en-US" sz="2000" baseline="30000"/>
              <a:t>3+</a:t>
            </a:r>
            <a:r>
              <a:rPr lang="en-GB" altLang="en-US" sz="2000"/>
              <a:t> &amp; Cu</a:t>
            </a:r>
            <a:r>
              <a:rPr lang="en-GB" altLang="en-US" sz="2000" baseline="30000"/>
              <a:t>3+</a:t>
            </a:r>
            <a:r>
              <a:rPr lang="en-GB" altLang="en-US" sz="2000"/>
              <a:t> do not exist in aqueous solution.</a:t>
            </a:r>
          </a:p>
        </p:txBody>
      </p:sp>
    </p:spTree>
  </p:cSld>
  <p:clrMapOvr>
    <a:masterClrMapping/>
  </p:clrMapOvr>
  <p:transition>
    <p:blinds/>
  </p:transition>
</p:sld>
</file>

<file path=ppt/theme/theme1.xml><?xml version="1.0" encoding="utf-8"?>
<a:theme xmlns:a="http://schemas.openxmlformats.org/drawingml/2006/main" name="OHT Template (Education data projector)">
  <a:themeElements>
    <a:clrScheme name="OHT Template (Education data projector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HT Template (Education data projector)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HT Template (Education data projector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T Template (Education data projector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Data\Microsoft\Templates\OHT Template (Education data projector).pot</Template>
  <TotalTime>509</TotalTime>
  <Words>1044</Words>
  <Application>Microsoft Office PowerPoint</Application>
  <PresentationFormat>On-screen Show (4:3)</PresentationFormat>
  <Paragraphs>193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OHT Template (Education data projector)</vt:lpstr>
      <vt:lpstr>What is a transition metal?</vt:lpstr>
      <vt:lpstr>What is a transition metal?</vt:lpstr>
      <vt:lpstr>What is a transition metal?</vt:lpstr>
      <vt:lpstr>What are TM’s like?</vt:lpstr>
      <vt:lpstr>What are TM’s like?</vt:lpstr>
      <vt:lpstr>Effect of Alloying on TM’s</vt:lpstr>
      <vt:lpstr>TM Chemical Properties</vt:lpstr>
      <vt:lpstr>Variable Oxidation States</vt:lpstr>
      <vt:lpstr>Hi for Ca and V</vt:lpstr>
      <vt:lpstr>Hi for Ca and V</vt:lpstr>
      <vt:lpstr>Oxidation States of TM’s</vt:lpstr>
      <vt:lpstr>Oxidation States of TM’s</vt:lpstr>
      <vt:lpstr>Oxidation States of TM’s</vt:lpstr>
      <vt:lpstr>Oxidation States of TM’s</vt:lpstr>
      <vt:lpstr>Stability of OS’s</vt:lpstr>
      <vt:lpstr>Stability of OS’s</vt:lpstr>
      <vt:lpstr>Stability of OS’s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 block:</dc:title>
  <dc:creator>Andrew Harris</dc:creator>
  <cp:lastModifiedBy>MAHAAN</cp:lastModifiedBy>
  <cp:revision>47</cp:revision>
  <dcterms:created xsi:type="dcterms:W3CDTF">2001-11-18T21:54:40Z</dcterms:created>
  <dcterms:modified xsi:type="dcterms:W3CDTF">2024-11-09T17:28:30Z</dcterms:modified>
</cp:coreProperties>
</file>