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="" xmlns:a16="http://schemas.microsoft.com/office/drawing/2014/main" id="{65BE59EE-6E16-A4D6-FF6D-AFDD73C8FCE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2531" name="Rectangle 3">
            <a:extLst>
              <a:ext uri="{FF2B5EF4-FFF2-40B4-BE49-F238E27FC236}">
                <a16:creationId xmlns="" xmlns:a16="http://schemas.microsoft.com/office/drawing/2014/main" id="{92D122F2-5CCE-EE61-7AAD-7ACCFA018E6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22532" name="Rectangle 4">
            <a:extLst>
              <a:ext uri="{FF2B5EF4-FFF2-40B4-BE49-F238E27FC236}">
                <a16:creationId xmlns="" xmlns:a16="http://schemas.microsoft.com/office/drawing/2014/main" id="{448215A0-1DFB-EB77-0DA6-44555EFFC26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2533" name="Rectangle 5">
            <a:extLst>
              <a:ext uri="{FF2B5EF4-FFF2-40B4-BE49-F238E27FC236}">
                <a16:creationId xmlns="" xmlns:a16="http://schemas.microsoft.com/office/drawing/2014/main" id="{D715CD84-175F-634D-40DF-54C3B195283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2534" name="Rectangle 6">
            <a:extLst>
              <a:ext uri="{FF2B5EF4-FFF2-40B4-BE49-F238E27FC236}">
                <a16:creationId xmlns="" xmlns:a16="http://schemas.microsoft.com/office/drawing/2014/main" id="{E45B0054-89F8-9201-5E72-5352CD9A38D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2535" name="Rectangle 7">
            <a:extLst>
              <a:ext uri="{FF2B5EF4-FFF2-40B4-BE49-F238E27FC236}">
                <a16:creationId xmlns="" xmlns:a16="http://schemas.microsoft.com/office/drawing/2014/main" id="{5191CFDE-2DB0-8F72-4C05-18AFBE2C2A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A59BAED-F10B-468E-8E0A-564E2D71857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FC991AC9-6C22-A102-B6EB-8E32E79659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761A2A-A237-46E0-8449-4951E49F86C4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="" xmlns:a16="http://schemas.microsoft.com/office/drawing/2014/main" id="{A3DBF63F-DFE2-D165-16BF-AF7135D364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="" xmlns:a16="http://schemas.microsoft.com/office/drawing/2014/main" id="{BF9E98E6-A784-26B2-09FF-6553A08C7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767BA8D0-4BD6-1A0B-6AA9-CC702B9534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1AA37B-E399-4F02-B2A6-A49FC3278584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="" xmlns:a16="http://schemas.microsoft.com/office/drawing/2014/main" id="{AEE9B79B-0BB0-5F04-5F34-969BC51467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="" xmlns:a16="http://schemas.microsoft.com/office/drawing/2014/main" id="{79DFC37B-E4F4-B3C3-6F96-9BEBB073FE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FBB898BE-73F0-D05A-2249-70567E48A3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222D5-B22E-4AD2-B71C-66C5BEA2871F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="" xmlns:a16="http://schemas.microsoft.com/office/drawing/2014/main" id="{1EA3B164-7D1A-C324-0A00-B238F5B994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="" xmlns:a16="http://schemas.microsoft.com/office/drawing/2014/main" id="{EA042239-3574-386D-90AB-255F057D72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20FF3FE5-90D2-1F18-0ED0-65B6194B15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2166F0-23C2-461C-B0B1-D251FA4B10CA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="" xmlns:a16="http://schemas.microsoft.com/office/drawing/2014/main" id="{ED0D34DC-AFBD-A24C-9631-B9CF4730A6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="" xmlns:a16="http://schemas.microsoft.com/office/drawing/2014/main" id="{933FEC2E-DAEB-8BBD-74F1-5251BEAEE9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FAD23A2C-F592-1AB6-6C3F-07691CDA9B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E70AC0-AA44-4ECC-B830-684CE453B18A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="" xmlns:a16="http://schemas.microsoft.com/office/drawing/2014/main" id="{DCEFDBB1-E20C-8839-8C00-E6893443DE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="" xmlns:a16="http://schemas.microsoft.com/office/drawing/2014/main" id="{589EC09B-F34A-289E-0E8C-DF592D6B6F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76D35C23-E645-5268-ADD3-243ECAA582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9B74DE-15C9-427D-AEA4-7BCDEE1B6E80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="" xmlns:a16="http://schemas.microsoft.com/office/drawing/2014/main" id="{17234937-5789-6626-64FD-0F0264E3F8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="" xmlns:a16="http://schemas.microsoft.com/office/drawing/2014/main" id="{2F1CBD5A-53AD-07F7-2073-2C5ED10491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4E5AD1A7-D921-E453-2930-2AA4D16397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410532-A338-4AF3-98B5-F00C86C227E7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="" xmlns:a16="http://schemas.microsoft.com/office/drawing/2014/main" id="{4140D64B-BE92-D228-6D9E-E4F45AD332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="" xmlns:a16="http://schemas.microsoft.com/office/drawing/2014/main" id="{D13A3D78-F957-88F3-02B5-A6EEB2DBCF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F223B11D-5057-71BB-BA6A-E760C0D43C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A43E4F-4750-4A3E-8F3C-FFA28940366A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="" xmlns:a16="http://schemas.microsoft.com/office/drawing/2014/main" id="{7ADD075F-0A40-781C-617F-E9EC25383F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="" xmlns:a16="http://schemas.microsoft.com/office/drawing/2014/main" id="{4991FC32-5BDC-9BBA-6ED8-4A1C4D5D78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ED28956F-9D4C-F97E-CBED-885911EE7D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0A65B0-2E4D-43E9-BD89-71769ABF51B9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="" xmlns:a16="http://schemas.microsoft.com/office/drawing/2014/main" id="{8C79CF9F-740A-B81C-2B33-79A74272D5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="" xmlns:a16="http://schemas.microsoft.com/office/drawing/2014/main" id="{FDA0B1B4-AC2E-3924-2FEB-5354AD4DF5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A5C68481-D6B0-A857-B5E0-8264CC5396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CBE630-117A-4487-9824-213A49C38F93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="" xmlns:a16="http://schemas.microsoft.com/office/drawing/2014/main" id="{F7565A19-0547-7488-60D9-A8A3321F7D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="" xmlns:a16="http://schemas.microsoft.com/office/drawing/2014/main" id="{89E11CFE-FD18-4FCC-9BB5-19C53C7C5D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E9E6AB-C0AE-F926-BD30-A9F6EFFD2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FFC371F-939A-3D85-8ABD-9F03DAB67B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1B610D4-D3CB-AB5C-C133-163A83159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26EA0CE-502F-6771-82DC-551CB4A7B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7C40964-D07A-C239-BD7B-DB75E3F85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77C7D8-687C-403B-AE16-1C9A5C8DF8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804378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A07256C-FBFF-AA37-418E-B02D09519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A2CB4F7-F6D5-58FF-2399-4CE2E3420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50B178A-F57C-E54D-A20D-7AFDE636A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266242F-8EF6-9270-E740-2D0F40B9B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D04EBED-709B-9509-0A8B-4E361A8A0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B60F1C-4791-42E2-BC10-429D2861DF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320379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3755F2-621B-4A14-DCCC-A8EB8B0D9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69CC713-9CDE-11B4-D4C7-2E4D5A4C9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34E62FC-9AB1-0BFF-E5C8-10436E796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9420F91-DB09-FDD5-BFBF-892CC149D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F713639-3983-E90B-0BE7-526475F3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709CD-08E6-48B6-840E-39C4185616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96352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4499858-D90A-6086-CCA1-A3EDBEA37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BD89791-974B-C63E-1D8C-B58A6FCE88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E64A0C2-AA44-996D-482F-B951D20A0E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862B115-0404-1EEA-AB80-16AC5630C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4937316-38CD-3C8E-4AD0-118D2C9F1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99E546F-1432-B9DF-FB11-330EAC6DF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3EAB2C-A252-47EF-B861-AAFC41EBC5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03105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903887-0941-8C81-B0C1-9ACFB12B5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B69BB25-B0F4-B1C8-69A5-0CB9B9697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91CB22B-8E07-6EDB-65D6-EB01460DF0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BABA1EFB-FD3F-2BCE-7FD6-CD7686E0E7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7DA6F66-2184-A747-4B48-39B24D4F2D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1180787-C10B-0164-2E94-F420835E7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D849C597-CA9D-3EC1-D8AB-54B88FEF6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4A50FB68-819B-0E83-5064-834F3EEE8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689F3B-8291-47D9-BC13-4DF3267F05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604477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41F6D5D-80B6-ACDB-0F52-D5E982EAE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CCCD521-4A72-77B3-E4D1-D3ABE4084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5336586-77AC-8E30-7FE7-956D41E25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59F5536-4BDD-DED1-408B-117C9CCD2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F336C4-658F-4B7F-BCDF-50C411A249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6053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9CA8842F-DDAE-D7DA-B964-359111A72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4059576A-FB53-E826-5E19-C4CDBC322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F729A54-7B56-02B5-24ED-704BC4511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FB7100-E92C-4107-BC2B-8BC246D07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976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3BD726-2ED8-4851-75BB-59B002719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752998A-6FB3-8460-A838-8F9D72516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CE6CF45-0AE4-8245-D05A-68B0CF873D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9A7E47B-1D3F-39CE-6E89-D8238FEC5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3D8AF4D-B33A-E430-9736-643A2EB21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8D81907-0312-AAA8-3B63-3CFA2DB4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B21003-65E6-40E3-9EC6-9882D0F8BA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123193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14A657A-7A15-6FC0-A70D-525908243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194A05C4-6A67-5525-881C-F49F79E91B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E85E3BC-3A7F-D554-7C67-B44D56127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8081219-0189-CF21-7C71-389CA4FA8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267C4C3-3532-740C-7FD3-C310676A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031039D-E5DD-61D1-F840-E53408486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2B353E-DA54-44F1-A329-CD8277F0BE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224243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A15585-C8D7-8460-AC59-8C7ADA413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505BCDA-3487-4015-7039-3CB9678521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5374D6B-3883-D4B7-FA3C-D888415FB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7384A44-E110-CAB9-A118-BC3948FFA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2E9C100-1778-8219-30D7-D10D52DBE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95698B-930B-471A-8492-9FC60D8F53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938065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58AB323B-DF40-2335-4367-89138EBC00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CC265AA-FBDD-C379-DBBA-5CC72331F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1D2E0FA-6DAC-6C85-A44C-B9183946A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A523A40-7419-8357-2846-5D8285EE7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26B698F-3425-72C7-09B4-C6A0FBCAE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DBB9C8-A609-4E3B-945C-7E95DCC29F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40161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25CD530A-10B9-855F-1211-C218037FB4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9104FB04-541D-CDE3-D10E-C409913E57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8A22F651-BA35-E2C0-7DC0-CF3EE872E6E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4FB3D70-8F24-3CE7-A7E9-B7E46C0F016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25BF5364-10B1-7B62-781E-8A6B2577892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22EBB9B-B1F4-4C2F-B40F-4565084E120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="" xmlns:a16="http://schemas.microsoft.com/office/drawing/2014/main" id="{152A3B90-E3E6-CFE6-F2F1-6176B7EB1E8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400" dirty="0">
                <a:solidFill>
                  <a:schemeClr val="bg1"/>
                </a:solidFill>
              </a:rPr>
              <a:t>The Transition </a:t>
            </a:r>
            <a:r>
              <a:rPr lang="en-US" altLang="en-US" sz="4400" dirty="0" smtClean="0">
                <a:solidFill>
                  <a:schemeClr val="bg1"/>
                </a:solidFill>
              </a:rPr>
              <a:t>Metals</a:t>
            </a:r>
            <a:endParaRPr lang="en-US" altLang="en-US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="" xmlns:a16="http://schemas.microsoft.com/office/drawing/2014/main" id="{5CAEAA43-26BA-7DBB-71B2-81409B1F9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1117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The Metals in the Middle</a:t>
            </a:r>
          </a:p>
        </p:txBody>
      </p:sp>
      <p:sp>
        <p:nvSpPr>
          <p:cNvPr id="3075" name="Text Box 3">
            <a:extLst>
              <a:ext uri="{FF2B5EF4-FFF2-40B4-BE49-F238E27FC236}">
                <a16:creationId xmlns="" xmlns:a16="http://schemas.microsoft.com/office/drawing/2014/main" id="{CA570ADD-1908-93D0-381D-89FAA5609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25563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Groups 3-12 are called the transition elements.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="" xmlns:a16="http://schemas.microsoft.com/office/drawing/2014/main" id="{0C9858A5-A1D4-45D6-6AE2-73BA1A50F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346325"/>
            <a:ext cx="8001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All of them are metals. </a:t>
            </a:r>
          </a:p>
        </p:txBody>
      </p:sp>
      <p:sp>
        <p:nvSpPr>
          <p:cNvPr id="3079" name="Text Box 7">
            <a:extLst>
              <a:ext uri="{FF2B5EF4-FFF2-40B4-BE49-F238E27FC236}">
                <a16:creationId xmlns="" xmlns:a16="http://schemas.microsoft.com/office/drawing/2014/main" id="{648752F0-5218-8A10-A345-9C85864E5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938463"/>
            <a:ext cx="80010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Across any period from Group 3 through 12, the properties of the elements change less noticeably than they do across a period of representative elements. </a:t>
            </a:r>
          </a:p>
        </p:txBody>
      </p:sp>
      <p:sp>
        <p:nvSpPr>
          <p:cNvPr id="3080" name="Text Box 8">
            <a:extLst>
              <a:ext uri="{FF2B5EF4-FFF2-40B4-BE49-F238E27FC236}">
                <a16:creationId xmlns="" xmlns:a16="http://schemas.microsoft.com/office/drawing/2014/main" id="{335B9470-C11D-E846-51F3-F61299A98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829175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Most transition elements are found combined with other elements in ores.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  <p:bldP spid="3076" grpId="0"/>
      <p:bldP spid="3079" grpId="0"/>
      <p:bldP spid="308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="" xmlns:a16="http://schemas.microsoft.com/office/drawing/2014/main" id="{CFFD4442-AF4E-E2EA-7611-E2A4E8593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304801"/>
            <a:ext cx="4164986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        The </a:t>
            </a:r>
            <a:r>
              <a:rPr lang="en-US" altLang="en-US" sz="3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Iron Triad</a:t>
            </a:r>
          </a:p>
        </p:txBody>
      </p:sp>
      <p:sp>
        <p:nvSpPr>
          <p:cNvPr id="4101" name="Text Box 5">
            <a:extLst>
              <a:ext uri="{FF2B5EF4-FFF2-40B4-BE49-F238E27FC236}">
                <a16:creationId xmlns="" xmlns:a16="http://schemas.microsoft.com/office/drawing/2014/main" id="{01ABBB28-C15F-E408-A57D-0FEFFCA19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328988"/>
            <a:ext cx="32766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These elements, among others, have magnetic properties. 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="" xmlns:a16="http://schemas.microsoft.com/office/drawing/2014/main" id="{69C57114-1964-CF0C-1A53-D54DF1DD0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397125"/>
            <a:ext cx="4794250" cy="36226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03" name="Group 7">
            <a:extLst>
              <a:ext uri="{FF2B5EF4-FFF2-40B4-BE49-F238E27FC236}">
                <a16:creationId xmlns="" xmlns:a16="http://schemas.microsoft.com/office/drawing/2014/main" id="{AA720803-968F-A882-07AE-7E2BF4C24B72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316038"/>
            <a:ext cx="8382000" cy="1892300"/>
            <a:chOff x="336" y="768"/>
            <a:chExt cx="5280" cy="1192"/>
          </a:xfrm>
        </p:grpSpPr>
        <p:sp>
          <p:nvSpPr>
            <p:cNvPr id="4104" name="Text Box 8">
              <a:extLst>
                <a:ext uri="{FF2B5EF4-FFF2-40B4-BE49-F238E27FC236}">
                  <a16:creationId xmlns="" xmlns:a16="http://schemas.microsoft.com/office/drawing/2014/main" id="{F3D7DB57-74D5-F73F-AEC0-062BABAA55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768"/>
              <a:ext cx="5280" cy="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8001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2573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7145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1717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6289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0861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5433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0005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FontTx/>
                <a:buChar char="•"/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Three elements in period 4—iron, cobalt, and nickel—have such similar properties that they</a:t>
              </a:r>
            </a:p>
          </p:txBody>
        </p:sp>
        <p:sp>
          <p:nvSpPr>
            <p:cNvPr id="4105" name="Text Box 9">
              <a:extLst>
                <a:ext uri="{FF2B5EF4-FFF2-40B4-BE49-F238E27FC236}">
                  <a16:creationId xmlns="" xmlns:a16="http://schemas.microsoft.com/office/drawing/2014/main" id="{CF06807E-ADE1-9CF6-10D9-31180FB79F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4" y="1288"/>
              <a:ext cx="1632" cy="6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are known as the iron triad.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="" xmlns:a16="http://schemas.microsoft.com/office/drawing/2014/main" id="{FD8EEFD3-359B-33D1-D76A-85D2B7B204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404957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       The </a:t>
            </a:r>
            <a:r>
              <a:rPr lang="en-US" altLang="en-US" sz="3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Iron Triad</a:t>
            </a:r>
          </a:p>
        </p:txBody>
      </p:sp>
      <p:sp>
        <p:nvSpPr>
          <p:cNvPr id="5123" name="Text Box 3">
            <a:extLst>
              <a:ext uri="{FF2B5EF4-FFF2-40B4-BE49-F238E27FC236}">
                <a16:creationId xmlns="" xmlns:a16="http://schemas.microsoft.com/office/drawing/2014/main" id="{782F2453-B360-C38B-8A20-2C65C0383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70000"/>
            <a:ext cx="78486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Industrial magnets are made from an alloy of nickel, cobalt, and aluminum. </a:t>
            </a:r>
          </a:p>
        </p:txBody>
      </p:sp>
      <p:sp>
        <p:nvSpPr>
          <p:cNvPr id="5126" name="Text Box 6">
            <a:extLst>
              <a:ext uri="{FF2B5EF4-FFF2-40B4-BE49-F238E27FC236}">
                <a16:creationId xmlns="" xmlns:a16="http://schemas.microsoft.com/office/drawing/2014/main" id="{A95C6649-6AAA-CE5A-E769-A050886C91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3520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Nickel is used in batteries along with cadmium. </a:t>
            </a:r>
          </a:p>
        </p:txBody>
      </p:sp>
      <p:sp>
        <p:nvSpPr>
          <p:cNvPr id="5127" name="Text Box 7">
            <a:extLst>
              <a:ext uri="{FF2B5EF4-FFF2-40B4-BE49-F238E27FC236}">
                <a16:creationId xmlns="" xmlns:a16="http://schemas.microsoft.com/office/drawing/2014/main" id="{54F86649-841E-5A54-78DB-FE07B15B1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209925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Iron is a necessary part of hemoglobin, the substance that transports oxygen in the blood. </a:t>
            </a:r>
          </a:p>
        </p:txBody>
      </p:sp>
      <p:sp>
        <p:nvSpPr>
          <p:cNvPr id="5128" name="Text Box 8">
            <a:extLst>
              <a:ext uri="{FF2B5EF4-FFF2-40B4-BE49-F238E27FC236}">
                <a16:creationId xmlns="" xmlns:a16="http://schemas.microsoft.com/office/drawing/2014/main" id="{32CE09BC-4AB8-149B-5F7A-912F218C0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175125"/>
            <a:ext cx="77724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Iron also is mixed with other metals and with carbon to create a variety of steels with different properties.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6" grpId="0"/>
      <p:bldP spid="5127" grpId="0"/>
      <p:bldP spid="51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="" xmlns:a16="http://schemas.microsoft.com/office/drawing/2014/main" id="{D975965D-0116-C3E4-E6C3-53C53B72E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657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Uses of Transition Elements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="" xmlns:a16="http://schemas.microsoft.com/office/drawing/2014/main" id="{80E5F242-E63F-012C-9387-8BBD3CF18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7620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Most transition metals have higher melting points than the representative elements. </a:t>
            </a:r>
          </a:p>
        </p:txBody>
      </p:sp>
      <p:pic>
        <p:nvPicPr>
          <p:cNvPr id="6150" name="Picture 6">
            <a:extLst>
              <a:ext uri="{FF2B5EF4-FFF2-40B4-BE49-F238E27FC236}">
                <a16:creationId xmlns="" xmlns:a16="http://schemas.microsoft.com/office/drawing/2014/main" id="{73878098-6CBB-3D0B-D609-A2ECCEA41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413" y="2695575"/>
            <a:ext cx="5026025" cy="3171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51" name="Group 7">
            <a:extLst>
              <a:ext uri="{FF2B5EF4-FFF2-40B4-BE49-F238E27FC236}">
                <a16:creationId xmlns="" xmlns:a16="http://schemas.microsoft.com/office/drawing/2014/main" id="{91AE6D61-D5DA-BA07-168B-E24C7328336A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2133600"/>
            <a:ext cx="7848600" cy="1447800"/>
            <a:chOff x="336" y="1344"/>
            <a:chExt cx="4944" cy="912"/>
          </a:xfrm>
        </p:grpSpPr>
        <p:sp>
          <p:nvSpPr>
            <p:cNvPr id="6152" name="Text Box 8">
              <a:extLst>
                <a:ext uri="{FF2B5EF4-FFF2-40B4-BE49-F238E27FC236}">
                  <a16:creationId xmlns="" xmlns:a16="http://schemas.microsoft.com/office/drawing/2014/main" id="{C91C951F-E268-8C62-10C6-BE5E381839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1344"/>
              <a:ext cx="4944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8001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2573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7145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1717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6289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0861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5433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0005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FontTx/>
                <a:buChar char="•"/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The filaments of lightbulbs are made of</a:t>
              </a:r>
            </a:p>
          </p:txBody>
        </p:sp>
        <p:sp>
          <p:nvSpPr>
            <p:cNvPr id="6153" name="Text Box 9">
              <a:extLst>
                <a:ext uri="{FF2B5EF4-FFF2-40B4-BE49-F238E27FC236}">
                  <a16:creationId xmlns="" xmlns:a16="http://schemas.microsoft.com/office/drawing/2014/main" id="{3A440FCB-7B31-3EBC-42C4-DBFFE1F393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2" y="1584"/>
              <a:ext cx="1550" cy="6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tungsten, element 74.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>
            <a:extLst>
              <a:ext uri="{FF2B5EF4-FFF2-40B4-BE49-F238E27FC236}">
                <a16:creationId xmlns="" xmlns:a16="http://schemas.microsoft.com/office/drawing/2014/main" id="{E428AA19-0670-6FCD-B8FC-FA8BCCE32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657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Uses of Transition Elements</a:t>
            </a:r>
          </a:p>
        </p:txBody>
      </p:sp>
      <p:sp>
        <p:nvSpPr>
          <p:cNvPr id="7173" name="Text Box 5">
            <a:extLst>
              <a:ext uri="{FF2B5EF4-FFF2-40B4-BE49-F238E27FC236}">
                <a16:creationId xmlns="" xmlns:a16="http://schemas.microsoft.com/office/drawing/2014/main" id="{417320B7-B712-3C0F-24CC-22A41EC1B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31900"/>
            <a:ext cx="80772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Tungsten has the highest melting point of any metal (3,410°C) and will not melt when a current passes through it. 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="" xmlns:a16="http://schemas.microsoft.com/office/drawing/2014/main" id="{235275E7-7354-064C-ED9A-3D34178D7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413" y="2695575"/>
            <a:ext cx="5026025" cy="3171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="" xmlns:a16="http://schemas.microsoft.com/office/drawing/2014/main" id="{5EDA9E86-1D46-4AF8-7BE2-8F127F7E7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657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Uses of Transition Elements</a:t>
            </a:r>
          </a:p>
        </p:txBody>
      </p:sp>
      <p:sp>
        <p:nvSpPr>
          <p:cNvPr id="8195" name="Text Box 3">
            <a:extLst>
              <a:ext uri="{FF2B5EF4-FFF2-40B4-BE49-F238E27FC236}">
                <a16:creationId xmlns="" xmlns:a16="http://schemas.microsoft.com/office/drawing/2014/main" id="{67586F13-85A7-A0C5-A552-8E99EFCF7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80010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Mercury, which has the lowest melting point of any metal (–39°C), is used in thermometers and in barometers. </a:t>
            </a:r>
          </a:p>
        </p:txBody>
      </p:sp>
      <p:sp>
        <p:nvSpPr>
          <p:cNvPr id="8198" name="Text Box 6">
            <a:extLst>
              <a:ext uri="{FF2B5EF4-FFF2-40B4-BE49-F238E27FC236}">
                <a16:creationId xmlns="" xmlns:a16="http://schemas.microsoft.com/office/drawing/2014/main" id="{634D3B22-9B3B-D3E9-D089-BD03EC77A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984625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Mercury is the only metal that is a liquid at room temperatures. </a:t>
            </a:r>
          </a:p>
        </p:txBody>
      </p:sp>
      <p:sp>
        <p:nvSpPr>
          <p:cNvPr id="8199" name="Text Box 7">
            <a:extLst>
              <a:ext uri="{FF2B5EF4-FFF2-40B4-BE49-F238E27FC236}">
                <a16:creationId xmlns="" xmlns:a16="http://schemas.microsoft.com/office/drawing/2014/main" id="{5355A910-68BB-6615-A02A-14121C3D2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975225"/>
            <a:ext cx="79248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Like many of the heavy metals, mercury is poisonous to living beings.</a:t>
            </a:r>
          </a:p>
        </p:txBody>
      </p:sp>
      <p:pic>
        <p:nvPicPr>
          <p:cNvPr id="8200" name="Picture 8">
            <a:extLst>
              <a:ext uri="{FF2B5EF4-FFF2-40B4-BE49-F238E27FC236}">
                <a16:creationId xmlns="" xmlns:a16="http://schemas.microsoft.com/office/drawing/2014/main" id="{6816A545-581A-65F8-FC9B-08878825B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100" y="2743200"/>
            <a:ext cx="4749800" cy="10985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8" grpId="0"/>
      <p:bldP spid="819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="" xmlns:a16="http://schemas.microsoft.com/office/drawing/2014/main" id="{176A6378-927B-D11D-7A1D-58EC30CEF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657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Uses of Transition Elements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="" xmlns:a16="http://schemas.microsoft.com/office/drawing/2014/main" id="{4952F975-9875-8A02-4AE7-E06425DC22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31925"/>
            <a:ext cx="35052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Chromium’s name comes from the Greek word for color, </a:t>
            </a:r>
            <a:r>
              <a:rPr lang="en-US" altLang="en-US" sz="3200" i="1">
                <a:solidFill>
                  <a:schemeClr val="bg1"/>
                </a:solidFill>
                <a:latin typeface="Times New Roman" panose="02020603050405020304" pitchFamily="18" charset="0"/>
              </a:rPr>
              <a:t>chrome</a:t>
            </a: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9222" name="Text Box 6">
            <a:extLst>
              <a:ext uri="{FF2B5EF4-FFF2-40B4-BE49-F238E27FC236}">
                <a16:creationId xmlns="" xmlns:a16="http://schemas.microsoft.com/office/drawing/2014/main" id="{C35ED9D0-E21B-F2BA-87B6-C0E2E9131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432175"/>
            <a:ext cx="3657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Many other transition elements combine to form substances with brilliant colors. </a:t>
            </a:r>
          </a:p>
        </p:txBody>
      </p:sp>
      <p:pic>
        <p:nvPicPr>
          <p:cNvPr id="9223" name="Picture 7">
            <a:extLst>
              <a:ext uri="{FF2B5EF4-FFF2-40B4-BE49-F238E27FC236}">
                <a16:creationId xmlns="" xmlns:a16="http://schemas.microsoft.com/office/drawing/2014/main" id="{6A488CAD-D6D6-F9D1-FA56-1CEFB7FBD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676400"/>
            <a:ext cx="4267200" cy="35956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92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="" xmlns:a16="http://schemas.microsoft.com/office/drawing/2014/main" id="{B2BB0ACD-1B06-1CD7-A48D-0633D98577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657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Uses of Transition Elements</a:t>
            </a:r>
          </a:p>
        </p:txBody>
      </p:sp>
      <p:sp>
        <p:nvSpPr>
          <p:cNvPr id="10243" name="Text Box 3">
            <a:extLst>
              <a:ext uri="{FF2B5EF4-FFF2-40B4-BE49-F238E27FC236}">
                <a16:creationId xmlns="" xmlns:a16="http://schemas.microsoft.com/office/drawing/2014/main" id="{D62B948C-89A4-D253-53DE-C232EA47D3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504950"/>
            <a:ext cx="74676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Ruthenium, rhodium, palladium, osmium, iridium, and platinum are sometimes called the platinum group because they have similar properties. </a:t>
            </a:r>
          </a:p>
        </p:txBody>
      </p:sp>
      <p:sp>
        <p:nvSpPr>
          <p:cNvPr id="10246" name="Text Box 6">
            <a:extLst>
              <a:ext uri="{FF2B5EF4-FFF2-40B4-BE49-F238E27FC236}">
                <a16:creationId xmlns="" xmlns:a16="http://schemas.microsoft.com/office/drawing/2014/main" id="{771043B4-18FE-D604-7837-DC63463EB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57505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They do not combine as easily with other elements. </a:t>
            </a:r>
          </a:p>
        </p:txBody>
      </p:sp>
      <p:sp>
        <p:nvSpPr>
          <p:cNvPr id="10247" name="Text Box 7">
            <a:extLst>
              <a:ext uri="{FF2B5EF4-FFF2-40B4-BE49-F238E27FC236}">
                <a16:creationId xmlns="" xmlns:a16="http://schemas.microsoft.com/office/drawing/2014/main" id="{7E995024-25CE-A596-A035-102C929D1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778375"/>
            <a:ext cx="8001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As a result, they can be used as catalysts.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  <p:bldP spid="10246" grpId="0"/>
      <p:bldP spid="102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="" xmlns:a16="http://schemas.microsoft.com/office/drawing/2014/main" id="{A1AB88D0-01AF-8B2A-B7AA-D9173FB8D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657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Uses of Transition Elements</a:t>
            </a:r>
          </a:p>
        </p:txBody>
      </p:sp>
      <p:sp>
        <p:nvSpPr>
          <p:cNvPr id="11267" name="Text Box 3">
            <a:extLst>
              <a:ext uri="{FF2B5EF4-FFF2-40B4-BE49-F238E27FC236}">
                <a16:creationId xmlns="" xmlns:a16="http://schemas.microsoft.com/office/drawing/2014/main" id="{E2A60F6A-67A6-22A9-C3F5-92AF138AB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774825"/>
            <a:ext cx="74676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 </a:t>
            </a:r>
            <a:r>
              <a:rPr lang="en-US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catalyst</a:t>
            </a: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 is a substance that can make something happen faster but is not changed itself. </a:t>
            </a:r>
          </a:p>
        </p:txBody>
      </p:sp>
      <p:sp>
        <p:nvSpPr>
          <p:cNvPr id="11270" name="Text Box 6">
            <a:extLst>
              <a:ext uri="{FF2B5EF4-FFF2-40B4-BE49-F238E27FC236}">
                <a16:creationId xmlns="" xmlns:a16="http://schemas.microsoft.com/office/drawing/2014/main" id="{F1DE86DD-693A-DF33-582D-25F8F128B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679825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Other transition elements, such as nickel, zinc, and cobalt, can be used as catalysts.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70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397</Words>
  <Application>Microsoft Office PowerPoint</Application>
  <PresentationFormat>On-screen Show (4:3)</PresentationFormat>
  <Paragraphs>45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Default Design</vt:lpstr>
      <vt:lpstr>The Transition Metals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SCNU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Transition Metals, the Lanthanides and the Antinides</dc:title>
  <dc:creator>CIC1</dc:creator>
  <cp:lastModifiedBy>MAHAAN</cp:lastModifiedBy>
  <cp:revision>7</cp:revision>
  <dcterms:created xsi:type="dcterms:W3CDTF">2005-08-21T21:36:23Z</dcterms:created>
  <dcterms:modified xsi:type="dcterms:W3CDTF">2024-11-09T16:18:58Z</dcterms:modified>
</cp:coreProperties>
</file>