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C6E6649C-B1C7-450B-BD09-F6C786C98DBB}"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9BFEAF5-9E48-49B8-B25C-50093C042C11}" type="slidenum">
              <a:rPr lang="en-IN" smtClean="0"/>
              <a:t>‹#›</a:t>
            </a:fld>
            <a:endParaRPr lang="en-IN"/>
          </a:p>
        </p:txBody>
      </p:sp>
    </p:spTree>
    <p:extLst>
      <p:ext uri="{BB962C8B-B14F-4D97-AF65-F5344CB8AC3E}">
        <p14:creationId xmlns:p14="http://schemas.microsoft.com/office/powerpoint/2010/main" val="1562207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6E6649C-B1C7-450B-BD09-F6C786C98DBB}"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9BFEAF5-9E48-49B8-B25C-50093C042C11}" type="slidenum">
              <a:rPr lang="en-IN" smtClean="0"/>
              <a:t>‹#›</a:t>
            </a:fld>
            <a:endParaRPr lang="en-IN"/>
          </a:p>
        </p:txBody>
      </p:sp>
    </p:spTree>
    <p:extLst>
      <p:ext uri="{BB962C8B-B14F-4D97-AF65-F5344CB8AC3E}">
        <p14:creationId xmlns:p14="http://schemas.microsoft.com/office/powerpoint/2010/main" val="2027174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E6649C-B1C7-450B-BD09-F6C786C98DBB}"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9BFEAF5-9E48-49B8-B25C-50093C042C11}" type="slidenum">
              <a:rPr lang="en-IN" smtClean="0"/>
              <a:t>‹#›</a:t>
            </a:fld>
            <a:endParaRPr lang="en-IN"/>
          </a:p>
        </p:txBody>
      </p:sp>
    </p:spTree>
    <p:extLst>
      <p:ext uri="{BB962C8B-B14F-4D97-AF65-F5344CB8AC3E}">
        <p14:creationId xmlns:p14="http://schemas.microsoft.com/office/powerpoint/2010/main" val="2725903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C6E6649C-B1C7-450B-BD09-F6C786C98DBB}" type="datetimeFigureOut">
              <a:rPr lang="en-IN" smtClean="0"/>
              <a:t>11-11-2024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9BFEAF5-9E48-49B8-B25C-50093C042C11}" type="slidenum">
              <a:rPr lang="en-IN" smtClean="0"/>
              <a:t>‹#›</a:t>
            </a:fld>
            <a:endParaRPr lang="en-IN"/>
          </a:p>
        </p:txBody>
      </p:sp>
    </p:spTree>
    <p:extLst>
      <p:ext uri="{BB962C8B-B14F-4D97-AF65-F5344CB8AC3E}">
        <p14:creationId xmlns:p14="http://schemas.microsoft.com/office/powerpoint/2010/main" val="3209505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C6E6649C-B1C7-450B-BD09-F6C786C98DBB}" type="datetimeFigureOut">
              <a:rPr lang="en-IN" smtClean="0"/>
              <a:t>11-11-2024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9BFEAF5-9E48-49B8-B25C-50093C042C11}" type="slidenum">
              <a:rPr lang="en-IN" smtClean="0"/>
              <a:t>‹#›</a:t>
            </a:fld>
            <a:endParaRPr lang="en-IN"/>
          </a:p>
        </p:txBody>
      </p:sp>
    </p:spTree>
    <p:extLst>
      <p:ext uri="{BB962C8B-B14F-4D97-AF65-F5344CB8AC3E}">
        <p14:creationId xmlns:p14="http://schemas.microsoft.com/office/powerpoint/2010/main" val="876470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C6E6649C-B1C7-450B-BD09-F6C786C98DBB}" type="datetimeFigureOut">
              <a:rPr lang="en-IN" smtClean="0"/>
              <a:t>11-11-2024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9BFEAF5-9E48-49B8-B25C-50093C042C11}" type="slidenum">
              <a:rPr lang="en-IN" smtClean="0"/>
              <a:t>‹#›</a:t>
            </a:fld>
            <a:endParaRPr lang="en-IN"/>
          </a:p>
        </p:txBody>
      </p:sp>
    </p:spTree>
    <p:extLst>
      <p:ext uri="{BB962C8B-B14F-4D97-AF65-F5344CB8AC3E}">
        <p14:creationId xmlns:p14="http://schemas.microsoft.com/office/powerpoint/2010/main" val="2986811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E6649C-B1C7-450B-BD09-F6C786C98DBB}" type="datetimeFigureOut">
              <a:rPr lang="en-IN" smtClean="0"/>
              <a:t>11-11-2024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9BFEAF5-9E48-49B8-B25C-50093C042C11}" type="slidenum">
              <a:rPr lang="en-IN" smtClean="0"/>
              <a:t>‹#›</a:t>
            </a:fld>
            <a:endParaRPr lang="en-IN"/>
          </a:p>
        </p:txBody>
      </p:sp>
    </p:spTree>
    <p:extLst>
      <p:ext uri="{BB962C8B-B14F-4D97-AF65-F5344CB8AC3E}">
        <p14:creationId xmlns:p14="http://schemas.microsoft.com/office/powerpoint/2010/main" val="1189522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E6649C-B1C7-450B-BD09-F6C786C98DBB}" type="datetimeFigureOut">
              <a:rPr lang="en-IN" smtClean="0"/>
              <a:t>11-11-2024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9BFEAF5-9E48-49B8-B25C-50093C042C11}" type="slidenum">
              <a:rPr lang="en-IN" smtClean="0"/>
              <a:t>‹#›</a:t>
            </a:fld>
            <a:endParaRPr lang="en-IN"/>
          </a:p>
        </p:txBody>
      </p:sp>
    </p:spTree>
    <p:extLst>
      <p:ext uri="{BB962C8B-B14F-4D97-AF65-F5344CB8AC3E}">
        <p14:creationId xmlns:p14="http://schemas.microsoft.com/office/powerpoint/2010/main" val="3840077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E6649C-B1C7-450B-BD09-F6C786C98DBB}" type="datetimeFigureOut">
              <a:rPr lang="en-IN" smtClean="0"/>
              <a:t>11-11-2024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9BFEAF5-9E48-49B8-B25C-50093C042C11}" type="slidenum">
              <a:rPr lang="en-IN" smtClean="0"/>
              <a:t>‹#›</a:t>
            </a:fld>
            <a:endParaRPr lang="en-IN"/>
          </a:p>
        </p:txBody>
      </p:sp>
    </p:spTree>
    <p:extLst>
      <p:ext uri="{BB962C8B-B14F-4D97-AF65-F5344CB8AC3E}">
        <p14:creationId xmlns:p14="http://schemas.microsoft.com/office/powerpoint/2010/main" val="341898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6E6649C-B1C7-450B-BD09-F6C786C98DBB}"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9BFEAF5-9E48-49B8-B25C-50093C042C11}" type="slidenum">
              <a:rPr lang="en-IN" smtClean="0"/>
              <a:t>‹#›</a:t>
            </a:fld>
            <a:endParaRPr lang="en-IN"/>
          </a:p>
        </p:txBody>
      </p:sp>
    </p:spTree>
    <p:extLst>
      <p:ext uri="{BB962C8B-B14F-4D97-AF65-F5344CB8AC3E}">
        <p14:creationId xmlns:p14="http://schemas.microsoft.com/office/powerpoint/2010/main" val="1330622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6E6649C-B1C7-450B-BD09-F6C786C98DBB}" type="datetimeFigureOut">
              <a:rPr lang="en-IN" smtClean="0"/>
              <a:t>11-11-2024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9BFEAF5-9E48-49B8-B25C-50093C042C11}" type="slidenum">
              <a:rPr lang="en-IN" smtClean="0"/>
              <a:t>‹#›</a:t>
            </a:fld>
            <a:endParaRPr lang="en-IN"/>
          </a:p>
        </p:txBody>
      </p:sp>
    </p:spTree>
    <p:extLst>
      <p:ext uri="{BB962C8B-B14F-4D97-AF65-F5344CB8AC3E}">
        <p14:creationId xmlns:p14="http://schemas.microsoft.com/office/powerpoint/2010/main" val="1381752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6649C-B1C7-450B-BD09-F6C786C98DBB}" type="datetimeFigureOut">
              <a:rPr lang="en-IN" smtClean="0"/>
              <a:t>11-11-2024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BFEAF5-9E48-49B8-B25C-50093C042C11}" type="slidenum">
              <a:rPr lang="en-IN" smtClean="0"/>
              <a:t>‹#›</a:t>
            </a:fld>
            <a:endParaRPr lang="en-IN"/>
          </a:p>
        </p:txBody>
      </p:sp>
    </p:spTree>
    <p:extLst>
      <p:ext uri="{BB962C8B-B14F-4D97-AF65-F5344CB8AC3E}">
        <p14:creationId xmlns:p14="http://schemas.microsoft.com/office/powerpoint/2010/main" val="501451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711453"/>
          </a:xfrm>
        </p:spPr>
        <p:txBody>
          <a:bodyPr>
            <a:noAutofit/>
          </a:bodyPr>
          <a:lstStyle/>
          <a:p>
            <a:r>
              <a:rPr lang="en-IN" sz="4000" b="1" dirty="0" smtClean="0">
                <a:latin typeface="Cambria" panose="02040503050406030204" pitchFamily="18" charset="0"/>
                <a:ea typeface="Cambria" panose="02040503050406030204" pitchFamily="18" charset="0"/>
              </a:rPr>
              <a:t>Thermodynamic efficiency (or) Carnot Theorem</a:t>
            </a:r>
            <a:br>
              <a:rPr lang="en-IN" sz="4000" b="1" dirty="0" smtClean="0">
                <a:latin typeface="Cambria" panose="02040503050406030204" pitchFamily="18" charset="0"/>
                <a:ea typeface="Cambria" panose="02040503050406030204" pitchFamily="18" charset="0"/>
              </a:rPr>
            </a:br>
            <a:endParaRPr lang="en-IN" sz="4000" dirty="0"/>
          </a:p>
        </p:txBody>
      </p:sp>
      <p:sp>
        <p:nvSpPr>
          <p:cNvPr id="3" name="Subtitle 2"/>
          <p:cNvSpPr>
            <a:spLocks noGrp="1"/>
          </p:cNvSpPr>
          <p:nvPr>
            <p:ph type="subTitle" idx="1"/>
          </p:nvPr>
        </p:nvSpPr>
        <p:spPr/>
        <p:txBody>
          <a:bodyPr>
            <a:normAutofit lnSpcReduction="10000"/>
          </a:bodyPr>
          <a:lstStyle/>
          <a:p>
            <a:r>
              <a:rPr lang="en-US" dirty="0" smtClean="0">
                <a:latin typeface="Cambria" panose="02040503050406030204" pitchFamily="18" charset="0"/>
                <a:ea typeface="Cambria" panose="02040503050406030204" pitchFamily="18" charset="0"/>
              </a:rPr>
              <a:t>Dr. B. </a:t>
            </a:r>
            <a:r>
              <a:rPr lang="en-US" dirty="0" err="1" smtClean="0">
                <a:latin typeface="Cambria" panose="02040503050406030204" pitchFamily="18" charset="0"/>
                <a:ea typeface="Cambria" panose="02040503050406030204" pitchFamily="18" charset="0"/>
              </a:rPr>
              <a:t>Kavitha</a:t>
            </a:r>
            <a:endParaRPr lang="en-US" dirty="0" smtClean="0">
              <a:latin typeface="Cambria" panose="02040503050406030204" pitchFamily="18" charset="0"/>
              <a:ea typeface="Cambria" panose="02040503050406030204" pitchFamily="18" charset="0"/>
            </a:endParaRPr>
          </a:p>
          <a:p>
            <a:r>
              <a:rPr lang="en-US" dirty="0" smtClean="0">
                <a:latin typeface="Cambria" panose="02040503050406030204" pitchFamily="18" charset="0"/>
                <a:ea typeface="Cambria" panose="02040503050406030204" pitchFamily="18" charset="0"/>
              </a:rPr>
              <a:t>Assistant Professor</a:t>
            </a:r>
          </a:p>
          <a:p>
            <a:r>
              <a:rPr lang="en-US" dirty="0" smtClean="0">
                <a:latin typeface="Cambria" panose="02040503050406030204" pitchFamily="18" charset="0"/>
                <a:ea typeface="Cambria" panose="02040503050406030204" pitchFamily="18" charset="0"/>
              </a:rPr>
              <a:t>PG and Research Department of Chemistry</a:t>
            </a:r>
          </a:p>
          <a:p>
            <a:r>
              <a:rPr lang="en-US" dirty="0" smtClean="0">
                <a:latin typeface="Cambria" panose="02040503050406030204" pitchFamily="18" charset="0"/>
                <a:ea typeface="Cambria" panose="02040503050406030204" pitchFamily="18" charset="0"/>
              </a:rPr>
              <a:t>C.P.A. College, </a:t>
            </a:r>
            <a:r>
              <a:rPr lang="en-US" dirty="0" err="1" smtClean="0">
                <a:latin typeface="Cambria" panose="02040503050406030204" pitchFamily="18" charset="0"/>
                <a:ea typeface="Cambria" panose="02040503050406030204" pitchFamily="18" charset="0"/>
              </a:rPr>
              <a:t>Bodinayakanur</a:t>
            </a:r>
            <a:endParaRPr lang="en-IN" dirty="0" smtClean="0">
              <a:latin typeface="Cambria" panose="02040503050406030204" pitchFamily="18" charset="0"/>
              <a:ea typeface="Cambria" panose="02040503050406030204" pitchFamily="18" charset="0"/>
            </a:endParaRPr>
          </a:p>
          <a:p>
            <a:endParaRPr lang="en-IN" dirty="0" smtClean="0"/>
          </a:p>
          <a:p>
            <a:endParaRPr lang="en-IN" dirty="0"/>
          </a:p>
        </p:txBody>
      </p:sp>
    </p:spTree>
    <p:extLst>
      <p:ext uri="{BB962C8B-B14F-4D97-AF65-F5344CB8AC3E}">
        <p14:creationId xmlns:p14="http://schemas.microsoft.com/office/powerpoint/2010/main" val="1208684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p:cNvSpPr txBox="1"/>
              <p:nvPr/>
            </p:nvSpPr>
            <p:spPr>
              <a:xfrm>
                <a:off x="74141" y="247135"/>
                <a:ext cx="11994291" cy="4041812"/>
              </a:xfrm>
              <a:prstGeom prst="rect">
                <a:avLst/>
              </a:prstGeom>
              <a:noFill/>
            </p:spPr>
            <p:txBody>
              <a:bodyPr wrap="square" rtlCol="0">
                <a:spAutoFit/>
              </a:bodyPr>
              <a:lstStyle/>
              <a:p>
                <a:r>
                  <a:rPr lang="en-IN" sz="2800" b="1" dirty="0" smtClean="0">
                    <a:latin typeface="Cambria" panose="02040503050406030204" pitchFamily="18" charset="0"/>
                    <a:ea typeface="Cambria" panose="02040503050406030204" pitchFamily="18" charset="0"/>
                  </a:rPr>
                  <a:t>Thermodynamic efficiency (or) Carnot Theorem</a:t>
                </a:r>
              </a:p>
              <a:p>
                <a:pPr marL="457200" indent="-457200" algn="just">
                  <a:lnSpc>
                    <a:spcPct val="150000"/>
                  </a:lnSpc>
                  <a:buFont typeface="Wingdings" panose="05000000000000000000" pitchFamily="2" charset="2"/>
                  <a:buChar char="Ø"/>
                </a:pPr>
                <a:r>
                  <a:rPr lang="en-IN" sz="2000" dirty="0" smtClean="0">
                    <a:latin typeface="Cambria" panose="02040503050406030204" pitchFamily="18" charset="0"/>
                    <a:ea typeface="Cambria" panose="02040503050406030204" pitchFamily="18" charset="0"/>
                  </a:rPr>
                  <a:t>Thermodynamic efficiency is denoted by symbol </a:t>
                </a:r>
                <a:r>
                  <a:rPr lang="el-GR" sz="2000" dirty="0" smtClean="0">
                    <a:latin typeface="Cambria" panose="02040503050406030204" pitchFamily="18" charset="0"/>
                    <a:ea typeface="Cambria" panose="02040503050406030204" pitchFamily="18" charset="0"/>
                  </a:rPr>
                  <a:t>η</a:t>
                </a:r>
                <a:r>
                  <a:rPr lang="en-IN" sz="2000" dirty="0" smtClean="0">
                    <a:latin typeface="Cambria" panose="02040503050406030204" pitchFamily="18" charset="0"/>
                    <a:ea typeface="Cambria" panose="02040503050406030204" pitchFamily="18" charset="0"/>
                  </a:rPr>
                  <a:t>. It gives the fraction of the heat taken from the high temperature reservoir which is possible to convert into work by a heat engine.</a:t>
                </a:r>
              </a:p>
              <a:p>
                <a:pPr algn="just">
                  <a:lnSpc>
                    <a:spcPct val="150000"/>
                  </a:lnSpc>
                </a:pPr>
                <a:r>
                  <a:rPr lang="en-IN" sz="2000" dirty="0">
                    <a:latin typeface="Cambria" panose="02040503050406030204" pitchFamily="18" charset="0"/>
                    <a:ea typeface="Cambria" panose="02040503050406030204" pitchFamily="18" charset="0"/>
                  </a:rPr>
                  <a:t>	</a:t>
                </a:r>
                <a:r>
                  <a:rPr lang="en-IN" sz="2000" dirty="0" smtClean="0">
                    <a:latin typeface="Cambria" panose="02040503050406030204" pitchFamily="18" charset="0"/>
                    <a:ea typeface="Cambria" panose="02040503050406030204" pitchFamily="18" charset="0"/>
                  </a:rPr>
                  <a:t>	</a:t>
                </a:r>
                <a14:m>
                  <m:oMath xmlns:m="http://schemas.openxmlformats.org/officeDocument/2006/math">
                    <m:r>
                      <a:rPr lang="en-IN" sz="2000" i="1" smtClean="0">
                        <a:latin typeface="Cambria Math" panose="02040503050406030204" pitchFamily="18" charset="0"/>
                        <a:ea typeface="Cambria Math" panose="02040503050406030204" pitchFamily="18" charset="0"/>
                      </a:rPr>
                      <m:t>𝜂</m:t>
                    </m:r>
                    <m:r>
                      <a:rPr lang="en-IN" sz="2000" b="0" i="1" smtClean="0">
                        <a:latin typeface="Cambria Math" panose="02040503050406030204" pitchFamily="18" charset="0"/>
                        <a:ea typeface="Cambria Math" panose="02040503050406030204" pitchFamily="18" charset="0"/>
                      </a:rPr>
                      <m:t>= </m:t>
                    </m:r>
                    <m:f>
                      <m:fPr>
                        <m:ctrlPr>
                          <a:rPr lang="en-IN" sz="2000" b="0" i="1" smtClean="0">
                            <a:latin typeface="Cambria Math" panose="02040503050406030204" pitchFamily="18" charset="0"/>
                            <a:ea typeface="Cambria Math" panose="02040503050406030204" pitchFamily="18" charset="0"/>
                          </a:rPr>
                        </m:ctrlPr>
                      </m:fPr>
                      <m:num>
                        <m:r>
                          <m:rPr>
                            <m:sty m:val="p"/>
                          </m:rPr>
                          <a:rPr lang="en-IN" sz="2000" b="0" i="0" smtClean="0">
                            <a:latin typeface="Cambria Math" panose="02040503050406030204" pitchFamily="18" charset="0"/>
                            <a:ea typeface="Cambria Math" panose="02040503050406030204" pitchFamily="18" charset="0"/>
                          </a:rPr>
                          <m:t>W</m:t>
                        </m:r>
                      </m:num>
                      <m:den>
                        <m:sSub>
                          <m:sSubPr>
                            <m:ctrlPr>
                              <a:rPr lang="en-IN" sz="2000" b="0" i="1" smtClean="0">
                                <a:latin typeface="Cambria Math" panose="02040503050406030204" pitchFamily="18" charset="0"/>
                                <a:ea typeface="Cambria Math" panose="02040503050406030204" pitchFamily="18" charset="0"/>
                              </a:rPr>
                            </m:ctrlPr>
                          </m:sSubPr>
                          <m:e>
                            <m:r>
                              <m:rPr>
                                <m:sty m:val="p"/>
                              </m:rPr>
                              <a:rPr lang="en-IN" sz="2000" b="0" i="0" smtClean="0">
                                <a:latin typeface="Cambria Math" panose="02040503050406030204" pitchFamily="18" charset="0"/>
                                <a:ea typeface="Cambria Math" panose="02040503050406030204" pitchFamily="18" charset="0"/>
                              </a:rPr>
                              <m:t>q</m:t>
                            </m:r>
                          </m:e>
                          <m:sub>
                            <m:r>
                              <a:rPr lang="en-IN" sz="2000" b="0" i="0" smtClean="0">
                                <a:latin typeface="Cambria Math" panose="02040503050406030204" pitchFamily="18" charset="0"/>
                                <a:ea typeface="Cambria Math" panose="02040503050406030204" pitchFamily="18" charset="0"/>
                              </a:rPr>
                              <m:t>2</m:t>
                            </m:r>
                          </m:sub>
                        </m:sSub>
                      </m:den>
                    </m:f>
                  </m:oMath>
                </a14:m>
                <a:r>
                  <a:rPr lang="en-IN" sz="2000" dirty="0" smtClean="0">
                    <a:latin typeface="Cambria" panose="02040503050406030204" pitchFamily="18" charset="0"/>
                    <a:ea typeface="Cambria" panose="02040503050406030204" pitchFamily="18" charset="0"/>
                  </a:rPr>
                  <a:t> = </a:t>
                </a:r>
                <a14:m>
                  <m:oMath xmlns:m="http://schemas.openxmlformats.org/officeDocument/2006/math">
                    <m:f>
                      <m:fPr>
                        <m:ctrlPr>
                          <a:rPr lang="en-IN" sz="2000" i="1">
                            <a:latin typeface="Cambria Math" panose="02040503050406030204" pitchFamily="18" charset="0"/>
                            <a:ea typeface="Cambria" panose="02040503050406030204" pitchFamily="18" charset="0"/>
                          </a:rPr>
                        </m:ctrlPr>
                      </m:fPr>
                      <m:num>
                        <m:r>
                          <m:rPr>
                            <m:nor/>
                          </m:rPr>
                          <a:rPr lang="en-IN" sz="2000" dirty="0">
                            <a:latin typeface="Cambria" panose="02040503050406030204" pitchFamily="18" charset="0"/>
                            <a:ea typeface="Cambria" panose="02040503050406030204" pitchFamily="18" charset="0"/>
                          </a:rPr>
                          <m:t>(</m:t>
                        </m:r>
                        <m:r>
                          <m:rPr>
                            <m:nor/>
                          </m:rPr>
                          <a:rPr lang="en-IN" sz="2000" dirty="0">
                            <a:latin typeface="Cambria" panose="02040503050406030204" pitchFamily="18" charset="0"/>
                            <a:ea typeface="Cambria" panose="02040503050406030204" pitchFamily="18" charset="0"/>
                          </a:rPr>
                          <m:t>T</m:t>
                        </m:r>
                        <m:r>
                          <m:rPr>
                            <m:nor/>
                          </m:rPr>
                          <a:rPr lang="en-IN" sz="2000" baseline="-25000" dirty="0">
                            <a:latin typeface="Cambria" panose="02040503050406030204" pitchFamily="18" charset="0"/>
                            <a:ea typeface="Cambria" panose="02040503050406030204" pitchFamily="18" charset="0"/>
                          </a:rPr>
                          <m:t>2</m:t>
                        </m:r>
                        <m:r>
                          <m:rPr>
                            <m:nor/>
                          </m:rPr>
                          <a:rPr lang="en-IN" sz="2000" dirty="0">
                            <a:latin typeface="Cambria" panose="02040503050406030204" pitchFamily="18" charset="0"/>
                            <a:ea typeface="Cambria" panose="02040503050406030204" pitchFamily="18" charset="0"/>
                          </a:rPr>
                          <m:t> – </m:t>
                        </m:r>
                        <m:r>
                          <m:rPr>
                            <m:nor/>
                          </m:rPr>
                          <a:rPr lang="en-IN" sz="2000" dirty="0">
                            <a:latin typeface="Cambria" panose="02040503050406030204" pitchFamily="18" charset="0"/>
                            <a:ea typeface="Cambria" panose="02040503050406030204" pitchFamily="18" charset="0"/>
                          </a:rPr>
                          <m:t>T</m:t>
                        </m:r>
                        <m:r>
                          <m:rPr>
                            <m:nor/>
                          </m:rPr>
                          <a:rPr lang="en-IN" sz="2000" baseline="-25000" dirty="0">
                            <a:latin typeface="Cambria" panose="02040503050406030204" pitchFamily="18" charset="0"/>
                            <a:ea typeface="Cambria" panose="02040503050406030204" pitchFamily="18" charset="0"/>
                          </a:rPr>
                          <m:t>1</m:t>
                        </m:r>
                        <m:r>
                          <m:rPr>
                            <m:nor/>
                          </m:rPr>
                          <a:rPr lang="en-IN" sz="2000" dirty="0">
                            <a:latin typeface="Cambria" panose="02040503050406030204" pitchFamily="18" charset="0"/>
                            <a:ea typeface="Cambria" panose="02040503050406030204" pitchFamily="18" charset="0"/>
                          </a:rPr>
                          <m:t>)</m:t>
                        </m:r>
                      </m:num>
                      <m:den>
                        <m:r>
                          <m:rPr>
                            <m:nor/>
                          </m:rPr>
                          <a:rPr lang="en-US" altLang="en-US" sz="2000" dirty="0">
                            <a:latin typeface="Cambria" panose="02040503050406030204" pitchFamily="18" charset="0"/>
                            <a:ea typeface="Cambria" panose="02040503050406030204" pitchFamily="18" charset="0"/>
                            <a:cs typeface="Latha"/>
                          </a:rPr>
                          <m:t>T</m:t>
                        </m:r>
                        <m:r>
                          <m:rPr>
                            <m:nor/>
                          </m:rPr>
                          <a:rPr lang="en-US" altLang="en-US" sz="2000" baseline="-30000" dirty="0">
                            <a:latin typeface="Cambria" panose="02040503050406030204" pitchFamily="18" charset="0"/>
                            <a:ea typeface="Cambria" panose="02040503050406030204" pitchFamily="18" charset="0"/>
                            <a:cs typeface="Latha"/>
                          </a:rPr>
                          <m:t>2</m:t>
                        </m:r>
                      </m:den>
                    </m:f>
                  </m:oMath>
                </a14:m>
                <a:endParaRPr lang="en-IN" sz="2000" dirty="0" smtClean="0">
                  <a:latin typeface="Cambria" panose="02040503050406030204" pitchFamily="18" charset="0"/>
                  <a:ea typeface="Cambria" panose="02040503050406030204" pitchFamily="18" charset="0"/>
                </a:endParaRPr>
              </a:p>
              <a:p>
                <a:pPr marL="342900" indent="-342900" algn="just">
                  <a:lnSpc>
                    <a:spcPct val="150000"/>
                  </a:lnSpc>
                  <a:buFont typeface="Wingdings" panose="05000000000000000000" pitchFamily="2" charset="2"/>
                  <a:buChar char="Ø"/>
                </a:pPr>
                <a:r>
                  <a:rPr lang="el-GR" sz="2000" dirty="0" smtClean="0">
                    <a:latin typeface="Cambria" panose="02040503050406030204" pitchFamily="18" charset="0"/>
                    <a:ea typeface="Cambria" panose="02040503050406030204" pitchFamily="18" charset="0"/>
                  </a:rPr>
                  <a:t>η</a:t>
                </a:r>
                <a:r>
                  <a:rPr lang="en-IN" sz="2000" dirty="0" smtClean="0">
                    <a:latin typeface="Cambria" panose="02040503050406030204" pitchFamily="18" charset="0"/>
                    <a:ea typeface="Cambria" panose="02040503050406030204" pitchFamily="18" charset="0"/>
                  </a:rPr>
                  <a:t> will be unity when T</a:t>
                </a:r>
                <a:r>
                  <a:rPr lang="en-IN" sz="2000" baseline="-25000" dirty="0" smtClean="0">
                    <a:latin typeface="Cambria" panose="02040503050406030204" pitchFamily="18" charset="0"/>
                    <a:ea typeface="Cambria" panose="02040503050406030204" pitchFamily="18" charset="0"/>
                  </a:rPr>
                  <a:t>1</a:t>
                </a:r>
                <a:r>
                  <a:rPr lang="en-IN" sz="2000" dirty="0" smtClean="0">
                    <a:latin typeface="Cambria" panose="02040503050406030204" pitchFamily="18" charset="0"/>
                    <a:ea typeface="Cambria" panose="02040503050406030204" pitchFamily="18" charset="0"/>
                  </a:rPr>
                  <a:t> = 0 i.e., when the temperature of the sink is absolute zero. This is not attainable. Hence T</a:t>
                </a:r>
                <a:r>
                  <a:rPr lang="en-IN" sz="2000" baseline="-25000" dirty="0" smtClean="0">
                    <a:latin typeface="Cambria" panose="02040503050406030204" pitchFamily="18" charset="0"/>
                    <a:ea typeface="Cambria" panose="02040503050406030204" pitchFamily="18" charset="0"/>
                  </a:rPr>
                  <a:t>2</a:t>
                </a:r>
                <a:r>
                  <a:rPr lang="en-IN" sz="2000" dirty="0" smtClean="0">
                    <a:latin typeface="Cambria" panose="02040503050406030204" pitchFamily="18" charset="0"/>
                    <a:ea typeface="Cambria" panose="02040503050406030204" pitchFamily="18" charset="0"/>
                  </a:rPr>
                  <a:t> is always greater than T</a:t>
                </a:r>
                <a:r>
                  <a:rPr lang="en-IN" sz="2000" baseline="-25000" dirty="0" smtClean="0">
                    <a:latin typeface="Cambria" panose="02040503050406030204" pitchFamily="18" charset="0"/>
                    <a:ea typeface="Cambria" panose="02040503050406030204" pitchFamily="18" charset="0"/>
                  </a:rPr>
                  <a:t>1</a:t>
                </a:r>
                <a:r>
                  <a:rPr lang="en-IN" sz="2000" dirty="0" smtClean="0">
                    <a:latin typeface="Cambria" panose="02040503050406030204" pitchFamily="18" charset="0"/>
                    <a:ea typeface="Cambria" panose="02040503050406030204" pitchFamily="18" charset="0"/>
                  </a:rPr>
                  <a:t> and </a:t>
                </a:r>
                <a:r>
                  <a:rPr lang="el-GR" sz="2000" dirty="0" smtClean="0">
                    <a:latin typeface="Cambria" panose="02040503050406030204" pitchFamily="18" charset="0"/>
                    <a:ea typeface="Cambria" panose="02040503050406030204" pitchFamily="18" charset="0"/>
                  </a:rPr>
                  <a:t>η</a:t>
                </a:r>
                <a:r>
                  <a:rPr lang="en-IN" sz="2000" dirty="0" smtClean="0">
                    <a:latin typeface="Cambria" panose="02040503050406030204" pitchFamily="18" charset="0"/>
                    <a:ea typeface="Cambria" panose="02040503050406030204" pitchFamily="18" charset="0"/>
                  </a:rPr>
                  <a:t> will be less than unity. This means that heat absorbed from the source is not completely converted into work. The efficiency of the engine can be increased by widening the difference in the temperatures of the source and sink.</a:t>
                </a:r>
                <a:endParaRPr lang="en-IN" dirty="0"/>
              </a:p>
            </p:txBody>
          </p:sp>
        </mc:Choice>
        <mc:Fallback>
          <p:sp>
            <p:nvSpPr>
              <p:cNvPr id="2" name="TextBox 1"/>
              <p:cNvSpPr txBox="1">
                <a:spLocks noRot="1" noChangeAspect="1" noMove="1" noResize="1" noEditPoints="1" noAdjustHandles="1" noChangeArrowheads="1" noChangeShapeType="1" noTextEdit="1"/>
              </p:cNvSpPr>
              <p:nvPr/>
            </p:nvSpPr>
            <p:spPr>
              <a:xfrm>
                <a:off x="74141" y="247135"/>
                <a:ext cx="11994291" cy="4041812"/>
              </a:xfrm>
              <a:prstGeom prst="rect">
                <a:avLst/>
              </a:prstGeom>
              <a:blipFill rotWithShape="0">
                <a:blip r:embed="rId2"/>
                <a:stretch>
                  <a:fillRect l="-1016" t="-1659" r="-559" b="-302"/>
                </a:stretch>
              </a:blipFill>
            </p:spPr>
            <p:txBody>
              <a:bodyPr/>
              <a:lstStyle/>
              <a:p>
                <a:r>
                  <a:rPr lang="en-IN">
                    <a:noFill/>
                  </a:rPr>
                  <a:t> </a:t>
                </a:r>
              </a:p>
            </p:txBody>
          </p:sp>
        </mc:Fallback>
      </mc:AlternateContent>
      <p:sp>
        <p:nvSpPr>
          <p:cNvPr id="4" name="TextBox 3"/>
          <p:cNvSpPr txBox="1"/>
          <p:nvPr/>
        </p:nvSpPr>
        <p:spPr>
          <a:xfrm>
            <a:off x="288324" y="4288947"/>
            <a:ext cx="11681254" cy="1938992"/>
          </a:xfrm>
          <a:prstGeom prst="rect">
            <a:avLst/>
          </a:prstGeom>
          <a:noFill/>
        </p:spPr>
        <p:txBody>
          <a:bodyPr wrap="square" rtlCol="0">
            <a:spAutoFit/>
          </a:bodyPr>
          <a:lstStyle/>
          <a:p>
            <a:pPr>
              <a:lnSpc>
                <a:spcPct val="150000"/>
              </a:lnSpc>
            </a:pPr>
            <a:r>
              <a:rPr lang="en-IN" sz="2000" b="1" u="sng" dirty="0" smtClean="0">
                <a:latin typeface="Cambria" panose="02040503050406030204" pitchFamily="18" charset="0"/>
                <a:ea typeface="Cambria" panose="02040503050406030204" pitchFamily="18" charset="0"/>
              </a:rPr>
              <a:t>Carnot theorem</a:t>
            </a:r>
          </a:p>
          <a:p>
            <a:pPr algn="just">
              <a:lnSpc>
                <a:spcPct val="150000"/>
              </a:lnSpc>
            </a:pPr>
            <a:r>
              <a:rPr lang="en-IN" sz="2000" dirty="0">
                <a:latin typeface="Cambria" panose="02040503050406030204" pitchFamily="18" charset="0"/>
                <a:ea typeface="Cambria" panose="02040503050406030204" pitchFamily="18" charset="0"/>
              </a:rPr>
              <a:t>	</a:t>
            </a:r>
            <a:r>
              <a:rPr lang="en-IN" sz="2000" dirty="0" smtClean="0">
                <a:latin typeface="Cambria" panose="02040503050406030204" pitchFamily="18" charset="0"/>
                <a:ea typeface="Cambria" panose="02040503050406030204" pitchFamily="18" charset="0"/>
              </a:rPr>
              <a:t>The efficiency of a reversible heat engine depends only upon the temperatures of the source and sink and is independent of the nature of the working substance. In other words, all reversible heat engine working between the same temperatures have the same efficiency. This is known as Carnot theorem.</a:t>
            </a:r>
            <a:endParaRPr lang="en-IN"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06284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TextBox 4"/>
              <p:cNvSpPr txBox="1"/>
              <p:nvPr/>
            </p:nvSpPr>
            <p:spPr>
              <a:xfrm>
                <a:off x="148282" y="65902"/>
                <a:ext cx="11582400" cy="3339760"/>
              </a:xfrm>
              <a:prstGeom prst="rect">
                <a:avLst/>
              </a:prstGeom>
              <a:noFill/>
            </p:spPr>
            <p:txBody>
              <a:bodyPr wrap="square" rtlCol="0">
                <a:spAutoFit/>
              </a:bodyPr>
              <a:lstStyle/>
              <a:p>
                <a:r>
                  <a:rPr lang="en-IN" sz="2800" b="1" dirty="0" smtClean="0">
                    <a:latin typeface="Cambria" panose="02040503050406030204" pitchFamily="18" charset="0"/>
                    <a:ea typeface="Cambria" panose="02040503050406030204" pitchFamily="18" charset="0"/>
                  </a:rPr>
                  <a:t>Thermodynamic principle of the working of refrigerator </a:t>
                </a:r>
              </a:p>
              <a:p>
                <a:pPr algn="just"/>
                <a:r>
                  <a:rPr lang="en-IN" sz="3200" b="1" dirty="0">
                    <a:latin typeface="Cambria" panose="02040503050406030204" pitchFamily="18" charset="0"/>
                    <a:ea typeface="Cambria" panose="02040503050406030204" pitchFamily="18" charset="0"/>
                  </a:rPr>
                  <a:t>	</a:t>
                </a:r>
                <a:r>
                  <a:rPr lang="en-IN" sz="2400" dirty="0" smtClean="0">
                    <a:latin typeface="Cambria" panose="02040503050406030204" pitchFamily="18" charset="0"/>
                    <a:ea typeface="Cambria" panose="02040503050406030204" pitchFamily="18" charset="0"/>
                  </a:rPr>
                  <a:t>The Carnot cycle operated in the reverse direction is called refrigeration cycle. Here, heat is absorbed from the cold body (sink) and a large amount of heat will be delivered to the hotter body (source). The reciprocal of efficiency of a Carnot engine  (</a:t>
                </a:r>
                <a:r>
                  <a:rPr lang="el-GR" sz="2400" dirty="0" smtClean="0">
                    <a:latin typeface="Cambria" panose="02040503050406030204" pitchFamily="18" charset="0"/>
                    <a:ea typeface="Cambria" panose="02040503050406030204" pitchFamily="18" charset="0"/>
                  </a:rPr>
                  <a:t>η</a:t>
                </a:r>
                <a:r>
                  <a:rPr lang="en-IN" sz="2400" dirty="0" smtClean="0">
                    <a:latin typeface="Cambria" panose="02040503050406030204" pitchFamily="18" charset="0"/>
                    <a:ea typeface="Cambria" panose="02040503050406030204" pitchFamily="18" charset="0"/>
                  </a:rPr>
                  <a:t>) is called coefficient of performance </a:t>
                </a:r>
                <a:r>
                  <a:rPr lang="el-GR" sz="2400" dirty="0" smtClean="0">
                    <a:latin typeface="Cambria" panose="02040503050406030204" pitchFamily="18" charset="0"/>
                    <a:ea typeface="Cambria" panose="02040503050406030204" pitchFamily="18" charset="0"/>
                  </a:rPr>
                  <a:t>Ψ</a:t>
                </a:r>
                <a:r>
                  <a:rPr lang="en-IN" sz="2400" dirty="0" smtClean="0">
                    <a:latin typeface="Cambria" panose="02040503050406030204" pitchFamily="18" charset="0"/>
                    <a:ea typeface="Cambria" panose="02040503050406030204" pitchFamily="18" charset="0"/>
                  </a:rPr>
                  <a:t>. </a:t>
                </a:r>
              </a:p>
              <a:p>
                <a:pPr algn="just"/>
                <a:r>
                  <a:rPr lang="en-IN" sz="2400" dirty="0" smtClean="0">
                    <a:latin typeface="Cambria" panose="02040503050406030204" pitchFamily="18" charset="0"/>
                    <a:ea typeface="Cambria" panose="02040503050406030204" pitchFamily="18" charset="0"/>
                  </a:rPr>
                  <a:t>				</a:t>
                </a:r>
                <a:r>
                  <a:rPr lang="el-GR" sz="2400" dirty="0">
                    <a:latin typeface="Cambria" panose="02040503050406030204" pitchFamily="18" charset="0"/>
                    <a:ea typeface="Cambria" panose="02040503050406030204" pitchFamily="18" charset="0"/>
                  </a:rPr>
                  <a:t> </a:t>
                </a:r>
                <a:r>
                  <a:rPr lang="el-GR" sz="2400" dirty="0" smtClean="0">
                    <a:latin typeface="Cambria" panose="02040503050406030204" pitchFamily="18" charset="0"/>
                    <a:ea typeface="Cambria" panose="02040503050406030204" pitchFamily="18" charset="0"/>
                  </a:rPr>
                  <a:t>Ψ</a:t>
                </a:r>
                <a:r>
                  <a:rPr lang="en-IN" sz="2400" dirty="0" smtClean="0">
                    <a:latin typeface="Cambria" panose="02040503050406030204" pitchFamily="18" charset="0"/>
                    <a:ea typeface="Cambria" panose="02040503050406030204" pitchFamily="18" charset="0"/>
                  </a:rPr>
                  <a:t> = </a:t>
                </a:r>
                <a14:m>
                  <m:oMath xmlns:m="http://schemas.openxmlformats.org/officeDocument/2006/math">
                    <m:f>
                      <m:fPr>
                        <m:ctrlPr>
                          <a:rPr lang="en-IN" sz="2400" i="1" smtClean="0">
                            <a:latin typeface="Cambria Math" panose="02040503050406030204" pitchFamily="18" charset="0"/>
                            <a:ea typeface="Cambria" panose="02040503050406030204" pitchFamily="18" charset="0"/>
                          </a:rPr>
                        </m:ctrlPr>
                      </m:fPr>
                      <m:num>
                        <m:r>
                          <a:rPr lang="en-IN" sz="2400" b="0" i="1" smtClean="0">
                            <a:latin typeface="Cambria Math" panose="02040503050406030204" pitchFamily="18" charset="0"/>
                            <a:ea typeface="Cambria" panose="02040503050406030204" pitchFamily="18" charset="0"/>
                          </a:rPr>
                          <m:t>1</m:t>
                        </m:r>
                      </m:num>
                      <m:den>
                        <m:r>
                          <m:rPr>
                            <m:nor/>
                          </m:rPr>
                          <a:rPr lang="el-GR" sz="2400" dirty="0">
                            <a:latin typeface="Cambria" panose="02040503050406030204" pitchFamily="18" charset="0"/>
                            <a:ea typeface="Cambria" panose="02040503050406030204" pitchFamily="18" charset="0"/>
                          </a:rPr>
                          <m:t>η</m:t>
                        </m:r>
                      </m:den>
                    </m:f>
                  </m:oMath>
                </a14:m>
                <a:endParaRPr lang="en-IN" sz="2400" dirty="0" smtClean="0">
                  <a:latin typeface="Cambria" panose="02040503050406030204" pitchFamily="18" charset="0"/>
                  <a:ea typeface="Cambria" panose="02040503050406030204" pitchFamily="18" charset="0"/>
                </a:endParaRPr>
              </a:p>
              <a:p>
                <a:pPr algn="just"/>
                <a:r>
                  <a:rPr lang="en-IN" sz="2400" dirty="0">
                    <a:latin typeface="Cambria" panose="02040503050406030204" pitchFamily="18" charset="0"/>
                    <a:ea typeface="Cambria" panose="02040503050406030204" pitchFamily="18" charset="0"/>
                  </a:rPr>
                  <a:t>	</a:t>
                </a:r>
                <a:r>
                  <a:rPr lang="en-IN" sz="2400" dirty="0" smtClean="0">
                    <a:latin typeface="Cambria" panose="02040503050406030204" pitchFamily="18" charset="0"/>
                    <a:ea typeface="Cambria" panose="02040503050406030204" pitchFamily="18" charset="0"/>
                  </a:rPr>
                  <a:t>			</a:t>
                </a:r>
                <a:r>
                  <a:rPr lang="el-GR" sz="2400" dirty="0">
                    <a:latin typeface="Cambria" panose="02040503050406030204" pitchFamily="18" charset="0"/>
                    <a:ea typeface="Cambria" panose="02040503050406030204" pitchFamily="18" charset="0"/>
                  </a:rPr>
                  <a:t> </a:t>
                </a:r>
                <a:r>
                  <a:rPr lang="el-GR" sz="2400" dirty="0" smtClean="0">
                    <a:latin typeface="Cambria" panose="02040503050406030204" pitchFamily="18" charset="0"/>
                    <a:ea typeface="Cambria" panose="02040503050406030204" pitchFamily="18" charset="0"/>
                  </a:rPr>
                  <a:t>Ψ</a:t>
                </a:r>
                <a:r>
                  <a:rPr lang="en-IN" sz="2400" dirty="0" smtClean="0">
                    <a:latin typeface="Cambria" panose="02040503050406030204" pitchFamily="18" charset="0"/>
                    <a:ea typeface="Cambria" panose="02040503050406030204" pitchFamily="18" charset="0"/>
                  </a:rPr>
                  <a:t> = </a:t>
                </a:r>
                <a14:m>
                  <m:oMath xmlns:m="http://schemas.openxmlformats.org/officeDocument/2006/math">
                    <m:f>
                      <m:fPr>
                        <m:ctrlPr>
                          <a:rPr lang="en-IN" sz="2400" i="1" smtClean="0">
                            <a:latin typeface="Cambria Math" panose="02040503050406030204" pitchFamily="18" charset="0"/>
                            <a:ea typeface="Cambria" panose="02040503050406030204" pitchFamily="18" charset="0"/>
                          </a:rPr>
                        </m:ctrlPr>
                      </m:fPr>
                      <m:num>
                        <m:sSub>
                          <m:sSubPr>
                            <m:ctrlPr>
                              <a:rPr lang="en-IN" sz="2400" i="1" smtClean="0">
                                <a:latin typeface="Cambria Math" panose="02040503050406030204" pitchFamily="18" charset="0"/>
                                <a:ea typeface="Cambria" panose="02040503050406030204" pitchFamily="18" charset="0"/>
                              </a:rPr>
                            </m:ctrlPr>
                          </m:sSubPr>
                          <m:e>
                            <m:r>
                              <a:rPr lang="en-IN" sz="2400" b="0" i="1" smtClean="0">
                                <a:latin typeface="Cambria Math" panose="02040503050406030204" pitchFamily="18" charset="0"/>
                                <a:ea typeface="Cambria" panose="02040503050406030204" pitchFamily="18" charset="0"/>
                              </a:rPr>
                              <m:t>𝑇</m:t>
                            </m:r>
                          </m:e>
                          <m:sub>
                            <m:r>
                              <a:rPr lang="en-IN" sz="2400" b="0" i="1" smtClean="0">
                                <a:latin typeface="Cambria Math" panose="02040503050406030204" pitchFamily="18" charset="0"/>
                                <a:ea typeface="Cambria" panose="02040503050406030204" pitchFamily="18" charset="0"/>
                              </a:rPr>
                              <m:t>2</m:t>
                            </m:r>
                          </m:sub>
                        </m:sSub>
                      </m:num>
                      <m:den>
                        <m:sSub>
                          <m:sSubPr>
                            <m:ctrlPr>
                              <a:rPr lang="en-IN" sz="2400" i="1" smtClean="0">
                                <a:latin typeface="Cambria Math" panose="02040503050406030204" pitchFamily="18" charset="0"/>
                                <a:ea typeface="Cambria" panose="02040503050406030204" pitchFamily="18" charset="0"/>
                              </a:rPr>
                            </m:ctrlPr>
                          </m:sSubPr>
                          <m:e>
                            <m:r>
                              <a:rPr lang="en-IN" sz="2400" b="0" i="1" smtClean="0">
                                <a:latin typeface="Cambria Math" panose="02040503050406030204" pitchFamily="18" charset="0"/>
                                <a:ea typeface="Cambria" panose="02040503050406030204" pitchFamily="18" charset="0"/>
                              </a:rPr>
                              <m:t>𝑇</m:t>
                            </m:r>
                          </m:e>
                          <m:sub>
                            <m:r>
                              <a:rPr lang="en-IN" sz="2400" b="0" i="1" smtClean="0">
                                <a:latin typeface="Cambria Math" panose="02040503050406030204" pitchFamily="18" charset="0"/>
                                <a:ea typeface="Cambria" panose="02040503050406030204" pitchFamily="18" charset="0"/>
                              </a:rPr>
                              <m:t>2 </m:t>
                            </m:r>
                          </m:sub>
                        </m:sSub>
                        <m:r>
                          <a:rPr lang="en-IN" sz="2400" b="0" i="1" smtClean="0">
                            <a:latin typeface="Cambria Math" panose="02040503050406030204" pitchFamily="18" charset="0"/>
                            <a:ea typeface="Cambria" panose="02040503050406030204" pitchFamily="18" charset="0"/>
                          </a:rPr>
                          <m:t>− </m:t>
                        </m:r>
                        <m:sSub>
                          <m:sSubPr>
                            <m:ctrlPr>
                              <a:rPr lang="en-IN" sz="2400" b="0" i="1" smtClean="0">
                                <a:latin typeface="Cambria Math" panose="02040503050406030204" pitchFamily="18" charset="0"/>
                                <a:ea typeface="Cambria" panose="02040503050406030204" pitchFamily="18" charset="0"/>
                              </a:rPr>
                            </m:ctrlPr>
                          </m:sSubPr>
                          <m:e>
                            <m:r>
                              <a:rPr lang="en-IN" sz="2400" b="0" i="1" smtClean="0">
                                <a:latin typeface="Cambria Math" panose="02040503050406030204" pitchFamily="18" charset="0"/>
                                <a:ea typeface="Cambria" panose="02040503050406030204" pitchFamily="18" charset="0"/>
                              </a:rPr>
                              <m:t>𝑇</m:t>
                            </m:r>
                          </m:e>
                          <m:sub>
                            <m:r>
                              <a:rPr lang="en-IN" sz="2400" b="0" i="1" smtClean="0">
                                <a:latin typeface="Cambria Math" panose="02040503050406030204" pitchFamily="18" charset="0"/>
                                <a:ea typeface="Cambria" panose="02040503050406030204" pitchFamily="18" charset="0"/>
                              </a:rPr>
                              <m:t>1</m:t>
                            </m:r>
                          </m:sub>
                        </m:sSub>
                      </m:den>
                    </m:f>
                  </m:oMath>
                </a14:m>
                <a:endParaRPr lang="en-IN" sz="2400" dirty="0">
                  <a:latin typeface="Cambria" panose="02040503050406030204" pitchFamily="18" charset="0"/>
                  <a:ea typeface="Cambria" panose="02040503050406030204" pitchFamily="18" charset="0"/>
                </a:endParaRPr>
              </a:p>
            </p:txBody>
          </p:sp>
        </mc:Choice>
        <mc:Fallback>
          <p:sp>
            <p:nvSpPr>
              <p:cNvPr id="5" name="TextBox 4"/>
              <p:cNvSpPr txBox="1">
                <a:spLocks noRot="1" noChangeAspect="1" noMove="1" noResize="1" noEditPoints="1" noAdjustHandles="1" noChangeArrowheads="1" noChangeShapeType="1" noTextEdit="1"/>
              </p:cNvSpPr>
              <p:nvPr/>
            </p:nvSpPr>
            <p:spPr>
              <a:xfrm>
                <a:off x="148282" y="65902"/>
                <a:ext cx="11582400" cy="3339760"/>
              </a:xfrm>
              <a:prstGeom prst="rect">
                <a:avLst/>
              </a:prstGeom>
              <a:blipFill rotWithShape="0">
                <a:blip r:embed="rId2"/>
                <a:stretch>
                  <a:fillRect l="-1053" t="-2007" r="-842"/>
                </a:stretch>
              </a:blipFill>
            </p:spPr>
            <p:txBody>
              <a:bodyPr/>
              <a:lstStyle/>
              <a:p>
                <a:r>
                  <a:rPr lang="en-IN">
                    <a:noFill/>
                  </a:rPr>
                  <a:t> </a:t>
                </a:r>
              </a:p>
            </p:txBody>
          </p:sp>
        </mc:Fallback>
      </mc:AlternateContent>
      <p:sp>
        <p:nvSpPr>
          <p:cNvPr id="3" name="TextBox 2"/>
          <p:cNvSpPr txBox="1"/>
          <p:nvPr/>
        </p:nvSpPr>
        <p:spPr>
          <a:xfrm>
            <a:off x="181233" y="3405662"/>
            <a:ext cx="11549449" cy="3046988"/>
          </a:xfrm>
          <a:prstGeom prst="rect">
            <a:avLst/>
          </a:prstGeom>
          <a:noFill/>
        </p:spPr>
        <p:txBody>
          <a:bodyPr wrap="square" rtlCol="0">
            <a:spAutoFit/>
          </a:bodyPr>
          <a:lstStyle/>
          <a:p>
            <a:r>
              <a:rPr lang="en-IN" sz="2800" b="1" dirty="0" smtClean="0">
                <a:latin typeface="Cambria" panose="02040503050406030204" pitchFamily="18" charset="0"/>
                <a:ea typeface="Cambria" panose="02040503050406030204" pitchFamily="18" charset="0"/>
              </a:rPr>
              <a:t>Concept of Entropy</a:t>
            </a:r>
          </a:p>
          <a:p>
            <a:pPr algn="just"/>
            <a:r>
              <a:rPr lang="en-IN" sz="2800" b="1" dirty="0">
                <a:latin typeface="Cambria" panose="02040503050406030204" pitchFamily="18" charset="0"/>
                <a:ea typeface="Cambria" panose="02040503050406030204" pitchFamily="18" charset="0"/>
              </a:rPr>
              <a:t>	</a:t>
            </a:r>
            <a:r>
              <a:rPr lang="en-IN" sz="2400" dirty="0" smtClean="0">
                <a:latin typeface="Cambria" panose="02040503050406030204" pitchFamily="18" charset="0"/>
                <a:ea typeface="Cambria" panose="02040503050406030204" pitchFamily="18" charset="0"/>
              </a:rPr>
              <a:t>Entropy is a measure of randomness or disorder  of the molecules of the system. The symbol of entropy is S. The entropy of a system depends only on the initial and final state of the system.</a:t>
            </a:r>
          </a:p>
          <a:p>
            <a:pPr algn="just"/>
            <a:r>
              <a:rPr lang="en-IN" sz="2400" dirty="0">
                <a:latin typeface="Cambria" panose="02040503050406030204" pitchFamily="18" charset="0"/>
                <a:ea typeface="Cambria" panose="02040503050406030204" pitchFamily="18" charset="0"/>
              </a:rPr>
              <a:t>	</a:t>
            </a:r>
            <a:r>
              <a:rPr lang="en-IN" sz="2400" dirty="0" smtClean="0">
                <a:latin typeface="Cambria" panose="02040503050406030204" pitchFamily="18" charset="0"/>
                <a:ea typeface="Cambria" panose="02040503050406030204" pitchFamily="18" charset="0"/>
              </a:rPr>
              <a:t>Then the change in entropy for any process is given by</a:t>
            </a:r>
          </a:p>
          <a:p>
            <a:pPr algn="just"/>
            <a:r>
              <a:rPr lang="en-IN" sz="2400" dirty="0">
                <a:latin typeface="Cambria" panose="02040503050406030204" pitchFamily="18" charset="0"/>
                <a:ea typeface="Cambria" panose="02040503050406030204" pitchFamily="18" charset="0"/>
              </a:rPr>
              <a:t>	</a:t>
            </a:r>
            <a:r>
              <a:rPr lang="en-IN" sz="2400" dirty="0" smtClean="0">
                <a:latin typeface="Cambria" panose="02040503050406030204" pitchFamily="18" charset="0"/>
                <a:ea typeface="Cambria" panose="02040503050406030204" pitchFamily="18" charset="0"/>
              </a:rPr>
              <a:t>		</a:t>
            </a:r>
            <a:r>
              <a:rPr lang="el-GR" sz="2400" dirty="0" smtClean="0">
                <a:latin typeface="Cambria" panose="02040503050406030204" pitchFamily="18" charset="0"/>
                <a:ea typeface="Cambria" panose="02040503050406030204" pitchFamily="18" charset="0"/>
              </a:rPr>
              <a:t>Δ</a:t>
            </a:r>
            <a:r>
              <a:rPr lang="en-IN" sz="2400" dirty="0" smtClean="0">
                <a:latin typeface="Cambria" panose="02040503050406030204" pitchFamily="18" charset="0"/>
                <a:ea typeface="Cambria" panose="02040503050406030204" pitchFamily="18" charset="0"/>
              </a:rPr>
              <a:t>S = </a:t>
            </a:r>
            <a:r>
              <a:rPr lang="en-IN" sz="2400" dirty="0" err="1" smtClean="0">
                <a:latin typeface="Cambria" panose="02040503050406030204" pitchFamily="18" charset="0"/>
                <a:ea typeface="Cambria" panose="02040503050406030204" pitchFamily="18" charset="0"/>
              </a:rPr>
              <a:t>S</a:t>
            </a:r>
            <a:r>
              <a:rPr lang="en-IN" sz="2400" baseline="-25000" dirty="0" err="1" smtClean="0">
                <a:latin typeface="Cambria" panose="02040503050406030204" pitchFamily="18" charset="0"/>
                <a:ea typeface="Cambria" panose="02040503050406030204" pitchFamily="18" charset="0"/>
              </a:rPr>
              <a:t>final</a:t>
            </a:r>
            <a:r>
              <a:rPr lang="en-IN" sz="2400" dirty="0" smtClean="0">
                <a:latin typeface="Cambria" panose="02040503050406030204" pitchFamily="18" charset="0"/>
                <a:ea typeface="Cambria" panose="02040503050406030204" pitchFamily="18" charset="0"/>
              </a:rPr>
              <a:t> – </a:t>
            </a:r>
            <a:r>
              <a:rPr lang="en-IN" sz="2400" dirty="0" err="1" smtClean="0">
                <a:latin typeface="Cambria" panose="02040503050406030204" pitchFamily="18" charset="0"/>
                <a:ea typeface="Cambria" panose="02040503050406030204" pitchFamily="18" charset="0"/>
              </a:rPr>
              <a:t>S</a:t>
            </a:r>
            <a:r>
              <a:rPr lang="en-IN" sz="2400" baseline="-25000" dirty="0" err="1" smtClean="0">
                <a:latin typeface="Cambria" panose="02040503050406030204" pitchFamily="18" charset="0"/>
                <a:ea typeface="Cambria" panose="02040503050406030204" pitchFamily="18" charset="0"/>
              </a:rPr>
              <a:t>initial</a:t>
            </a:r>
            <a:endParaRPr lang="en-IN" sz="2400" baseline="-25000" dirty="0" smtClean="0">
              <a:latin typeface="Cambria" panose="02040503050406030204" pitchFamily="18" charset="0"/>
              <a:ea typeface="Cambria" panose="02040503050406030204" pitchFamily="18" charset="0"/>
            </a:endParaRPr>
          </a:p>
          <a:p>
            <a:pPr algn="just"/>
            <a:endParaRPr lang="en-IN" sz="2400" baseline="-25000" dirty="0" smtClean="0">
              <a:latin typeface="Cambria" panose="02040503050406030204" pitchFamily="18" charset="0"/>
              <a:ea typeface="Cambria" panose="02040503050406030204" pitchFamily="18" charset="0"/>
            </a:endParaRPr>
          </a:p>
          <a:p>
            <a:pPr algn="just"/>
            <a:r>
              <a:rPr lang="en-IN" sz="2400" dirty="0" smtClean="0">
                <a:latin typeface="Cambria" panose="02040503050406030204" pitchFamily="18" charset="0"/>
                <a:ea typeface="Cambria" panose="02040503050406030204" pitchFamily="18" charset="0"/>
              </a:rPr>
              <a:t>When </a:t>
            </a:r>
            <a:r>
              <a:rPr lang="en-IN" sz="2400" dirty="0" err="1">
                <a:latin typeface="Cambria" panose="02040503050406030204" pitchFamily="18" charset="0"/>
                <a:ea typeface="Cambria" panose="02040503050406030204" pitchFamily="18" charset="0"/>
              </a:rPr>
              <a:t>S</a:t>
            </a:r>
            <a:r>
              <a:rPr lang="en-IN" sz="2400" baseline="-25000" dirty="0" err="1">
                <a:latin typeface="Cambria" panose="02040503050406030204" pitchFamily="18" charset="0"/>
                <a:ea typeface="Cambria" panose="02040503050406030204" pitchFamily="18" charset="0"/>
              </a:rPr>
              <a:t>final</a:t>
            </a:r>
            <a:r>
              <a:rPr lang="en-IN" sz="2400" dirty="0">
                <a:latin typeface="Cambria" panose="02040503050406030204" pitchFamily="18" charset="0"/>
                <a:ea typeface="Cambria" panose="02040503050406030204" pitchFamily="18" charset="0"/>
              </a:rPr>
              <a:t> </a:t>
            </a:r>
            <a:r>
              <a:rPr lang="en-IN" sz="2400" dirty="0" smtClean="0">
                <a:latin typeface="Cambria" panose="02040503050406030204" pitchFamily="18" charset="0"/>
                <a:ea typeface="Cambria" panose="02040503050406030204" pitchFamily="18" charset="0"/>
              </a:rPr>
              <a:t>&gt; </a:t>
            </a:r>
            <a:r>
              <a:rPr lang="en-IN" sz="2400" dirty="0" err="1" smtClean="0">
                <a:latin typeface="Cambria" panose="02040503050406030204" pitchFamily="18" charset="0"/>
                <a:ea typeface="Cambria" panose="02040503050406030204" pitchFamily="18" charset="0"/>
              </a:rPr>
              <a:t>S</a:t>
            </a:r>
            <a:r>
              <a:rPr lang="en-IN" sz="2400" baseline="-25000" dirty="0" err="1" smtClean="0">
                <a:latin typeface="Cambria" panose="02040503050406030204" pitchFamily="18" charset="0"/>
                <a:ea typeface="Cambria" panose="02040503050406030204" pitchFamily="18" charset="0"/>
              </a:rPr>
              <a:t>initial</a:t>
            </a:r>
            <a:r>
              <a:rPr lang="en-IN" sz="2400" baseline="-25000" dirty="0" smtClean="0">
                <a:latin typeface="Cambria" panose="02040503050406030204" pitchFamily="18" charset="0"/>
                <a:ea typeface="Cambria" panose="02040503050406030204" pitchFamily="18" charset="0"/>
              </a:rPr>
              <a:t>, </a:t>
            </a:r>
            <a:r>
              <a:rPr lang="el-GR" sz="2400" dirty="0">
                <a:latin typeface="Cambria" panose="02040503050406030204" pitchFamily="18" charset="0"/>
                <a:ea typeface="Cambria" panose="02040503050406030204" pitchFamily="18" charset="0"/>
              </a:rPr>
              <a:t>Δ</a:t>
            </a:r>
            <a:r>
              <a:rPr lang="en-IN" sz="2400" dirty="0">
                <a:latin typeface="Cambria" panose="02040503050406030204" pitchFamily="18" charset="0"/>
                <a:ea typeface="Cambria" panose="02040503050406030204" pitchFamily="18" charset="0"/>
              </a:rPr>
              <a:t>S </a:t>
            </a:r>
            <a:r>
              <a:rPr lang="en-IN" sz="2400" dirty="0" smtClean="0">
                <a:latin typeface="Cambria" panose="02040503050406030204" pitchFamily="18" charset="0"/>
                <a:ea typeface="Cambria" panose="02040503050406030204" pitchFamily="18" charset="0"/>
              </a:rPr>
              <a:t>= +</a:t>
            </a:r>
            <a:r>
              <a:rPr lang="en-IN" sz="2400" dirty="0" err="1" smtClean="0">
                <a:latin typeface="Cambria" panose="02040503050406030204" pitchFamily="18" charset="0"/>
                <a:ea typeface="Cambria" panose="02040503050406030204" pitchFamily="18" charset="0"/>
              </a:rPr>
              <a:t>ve</a:t>
            </a:r>
            <a:endParaRPr lang="en-IN"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85547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p:cNvSpPr txBox="1"/>
              <p:nvPr/>
            </p:nvSpPr>
            <p:spPr>
              <a:xfrm>
                <a:off x="296562" y="0"/>
                <a:ext cx="11549449" cy="6952929"/>
              </a:xfrm>
              <a:prstGeom prst="rect">
                <a:avLst/>
              </a:prstGeom>
              <a:noFill/>
            </p:spPr>
            <p:txBody>
              <a:bodyPr wrap="square" rtlCol="0">
                <a:spAutoFit/>
              </a:bodyPr>
              <a:lstStyle/>
              <a:p>
                <a:pPr algn="just"/>
                <a:r>
                  <a:rPr lang="en-IN" dirty="0" smtClean="0">
                    <a:latin typeface="Cambria" panose="02040503050406030204" pitchFamily="18" charset="0"/>
                    <a:ea typeface="Cambria" panose="02040503050406030204" pitchFamily="18" charset="0"/>
                  </a:rPr>
                  <a:t>Derivation of Entropy</a:t>
                </a:r>
              </a:p>
              <a:p>
                <a:pPr algn="just"/>
                <a:r>
                  <a:rPr lang="en-IN" dirty="0">
                    <a:latin typeface="Cambria" panose="02040503050406030204" pitchFamily="18" charset="0"/>
                    <a:ea typeface="Cambria" panose="02040503050406030204" pitchFamily="18" charset="0"/>
                  </a:rPr>
                  <a:t>	</a:t>
                </a:r>
                <a:r>
                  <a:rPr lang="en-IN" dirty="0" smtClean="0">
                    <a:latin typeface="Cambria" panose="02040503050406030204" pitchFamily="18" charset="0"/>
                    <a:ea typeface="Cambria" panose="02040503050406030204" pitchFamily="18" charset="0"/>
                  </a:rPr>
                  <a:t>The efficiency of a Carnot engine is give by</a:t>
                </a:r>
              </a:p>
              <a:p>
                <a:pPr algn="just"/>
                <a:r>
                  <a:rPr lang="en-IN" dirty="0" smtClean="0">
                    <a:latin typeface="Cambria" panose="02040503050406030204" pitchFamily="18" charset="0"/>
                    <a:ea typeface="Cambria" panose="02040503050406030204" pitchFamily="18" charset="0"/>
                  </a:rPr>
                  <a:t> </a:t>
                </a:r>
              </a:p>
              <a:p>
                <a:pPr algn="just"/>
                <a:r>
                  <a:rPr lang="en-IN" sz="2400" dirty="0" smtClean="0">
                    <a:latin typeface="Cambria" panose="02040503050406030204" pitchFamily="18" charset="0"/>
                    <a:ea typeface="Cambria" panose="020405030504060302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rPr>
                      <m:t>𝜂</m:t>
                    </m:r>
                    <m:r>
                      <a:rPr lang="en-IN" sz="2400" i="1">
                        <a:latin typeface="Cambria Math" panose="02040503050406030204" pitchFamily="18" charset="0"/>
                        <a:ea typeface="Cambria Math" panose="02040503050406030204" pitchFamily="18" charset="0"/>
                      </a:rPr>
                      <m:t>= </m:t>
                    </m:r>
                    <m:f>
                      <m:fPr>
                        <m:ctrlPr>
                          <a:rPr lang="en-IN" sz="2400" i="1">
                            <a:latin typeface="Cambria Math" panose="02040503050406030204" pitchFamily="18" charset="0"/>
                            <a:ea typeface="Cambria Math" panose="02040503050406030204" pitchFamily="18" charset="0"/>
                          </a:rPr>
                        </m:ctrlPr>
                      </m:fPr>
                      <m:num>
                        <m:sSub>
                          <m:sSubPr>
                            <m:ctrlPr>
                              <a:rPr lang="en-IN" sz="2400" i="1" smtClean="0">
                                <a:latin typeface="Cambria Math" panose="02040503050406030204" pitchFamily="18" charset="0"/>
                                <a:ea typeface="Cambria Math" panose="02040503050406030204" pitchFamily="18" charset="0"/>
                              </a:rPr>
                            </m:ctrlPr>
                          </m:sSubPr>
                          <m:e>
                            <m:r>
                              <a:rPr lang="en-IN" sz="2400" b="0" i="1" smtClean="0">
                                <a:latin typeface="Cambria Math" panose="02040503050406030204" pitchFamily="18" charset="0"/>
                                <a:ea typeface="Cambria Math" panose="02040503050406030204" pitchFamily="18" charset="0"/>
                              </a:rPr>
                              <m:t>𝑞</m:t>
                            </m:r>
                          </m:e>
                          <m:sub>
                            <m:r>
                              <a:rPr lang="en-IN" sz="2400" b="0" i="1" smtClean="0">
                                <a:latin typeface="Cambria Math" panose="02040503050406030204" pitchFamily="18" charset="0"/>
                                <a:ea typeface="Cambria Math" panose="02040503050406030204" pitchFamily="18" charset="0"/>
                              </a:rPr>
                              <m:t>2</m:t>
                            </m:r>
                          </m:sub>
                        </m:sSub>
                        <m:r>
                          <a:rPr lang="en-IN" sz="2400" b="0" i="0" smtClean="0">
                            <a:latin typeface="Cambria Math" panose="02040503050406030204" pitchFamily="18" charset="0"/>
                            <a:ea typeface="Cambria Math" panose="02040503050406030204" pitchFamily="18" charset="0"/>
                          </a:rPr>
                          <m:t> − </m:t>
                        </m:r>
                        <m:sSub>
                          <m:sSubPr>
                            <m:ctrlPr>
                              <a:rPr lang="en-IN" sz="2400" b="0" i="1" smtClean="0">
                                <a:latin typeface="Cambria Math" panose="02040503050406030204" pitchFamily="18" charset="0"/>
                                <a:ea typeface="Cambria Math" panose="02040503050406030204" pitchFamily="18" charset="0"/>
                              </a:rPr>
                            </m:ctrlPr>
                          </m:sSubPr>
                          <m:e>
                            <m:r>
                              <a:rPr lang="en-IN" sz="2400" b="0" i="1" smtClean="0">
                                <a:latin typeface="Cambria Math" panose="02040503050406030204" pitchFamily="18" charset="0"/>
                                <a:ea typeface="Cambria Math" panose="02040503050406030204" pitchFamily="18" charset="0"/>
                              </a:rPr>
                              <m:t>𝑞</m:t>
                            </m:r>
                          </m:e>
                          <m:sub>
                            <m:r>
                              <a:rPr lang="en-IN" sz="2400" b="0" i="1" smtClean="0">
                                <a:latin typeface="Cambria Math" panose="02040503050406030204" pitchFamily="18" charset="0"/>
                                <a:ea typeface="Cambria Math" panose="02040503050406030204" pitchFamily="18" charset="0"/>
                              </a:rPr>
                              <m:t>1</m:t>
                            </m:r>
                          </m:sub>
                        </m:sSub>
                      </m:num>
                      <m:den>
                        <m:sSub>
                          <m:sSubPr>
                            <m:ctrlPr>
                              <a:rPr lang="en-IN" sz="2400" i="1">
                                <a:latin typeface="Cambria Math" panose="02040503050406030204" pitchFamily="18" charset="0"/>
                                <a:ea typeface="Cambria Math" panose="02040503050406030204" pitchFamily="18" charset="0"/>
                              </a:rPr>
                            </m:ctrlPr>
                          </m:sSubPr>
                          <m:e>
                            <m:r>
                              <m:rPr>
                                <m:sty m:val="p"/>
                              </m:rPr>
                              <a:rPr lang="en-IN" sz="2400">
                                <a:latin typeface="Cambria Math" panose="02040503050406030204" pitchFamily="18" charset="0"/>
                                <a:ea typeface="Cambria Math" panose="02040503050406030204" pitchFamily="18" charset="0"/>
                              </a:rPr>
                              <m:t>q</m:t>
                            </m:r>
                          </m:e>
                          <m:sub>
                            <m:r>
                              <a:rPr lang="en-IN" sz="2400">
                                <a:latin typeface="Cambria Math" panose="02040503050406030204" pitchFamily="18" charset="0"/>
                                <a:ea typeface="Cambria Math" panose="02040503050406030204" pitchFamily="18" charset="0"/>
                              </a:rPr>
                              <m:t>2</m:t>
                            </m:r>
                          </m:sub>
                        </m:sSub>
                      </m:den>
                    </m:f>
                  </m:oMath>
                </a14:m>
                <a:r>
                  <a:rPr lang="en-IN" sz="2400" dirty="0">
                    <a:latin typeface="Cambria" panose="02040503050406030204" pitchFamily="18" charset="0"/>
                    <a:ea typeface="Cambria" panose="02040503050406030204" pitchFamily="18" charset="0"/>
                  </a:rPr>
                  <a:t> = </a:t>
                </a:r>
                <a14:m>
                  <m:oMath xmlns:m="http://schemas.openxmlformats.org/officeDocument/2006/math">
                    <m:f>
                      <m:fPr>
                        <m:ctrlPr>
                          <a:rPr lang="en-IN" sz="2000" i="1">
                            <a:latin typeface="Cambria Math" panose="02040503050406030204" pitchFamily="18" charset="0"/>
                            <a:ea typeface="Cambria" panose="02040503050406030204" pitchFamily="18" charset="0"/>
                          </a:rPr>
                        </m:ctrlPr>
                      </m:fPr>
                      <m:num>
                        <m:r>
                          <m:rPr>
                            <m:nor/>
                          </m:rPr>
                          <a:rPr lang="en-IN" sz="2000" dirty="0">
                            <a:latin typeface="Cambria" panose="02040503050406030204" pitchFamily="18" charset="0"/>
                            <a:ea typeface="Cambria" panose="02040503050406030204" pitchFamily="18" charset="0"/>
                          </a:rPr>
                          <m:t>(</m:t>
                        </m:r>
                        <m:r>
                          <m:rPr>
                            <m:nor/>
                          </m:rPr>
                          <a:rPr lang="en-IN" sz="2000" dirty="0">
                            <a:latin typeface="Cambria" panose="02040503050406030204" pitchFamily="18" charset="0"/>
                            <a:ea typeface="Cambria" panose="02040503050406030204" pitchFamily="18" charset="0"/>
                          </a:rPr>
                          <m:t>T</m:t>
                        </m:r>
                        <m:r>
                          <m:rPr>
                            <m:nor/>
                          </m:rPr>
                          <a:rPr lang="en-IN" sz="2000" baseline="-25000" dirty="0">
                            <a:latin typeface="Cambria" panose="02040503050406030204" pitchFamily="18" charset="0"/>
                            <a:ea typeface="Cambria" panose="02040503050406030204" pitchFamily="18" charset="0"/>
                          </a:rPr>
                          <m:t>2</m:t>
                        </m:r>
                        <m:r>
                          <m:rPr>
                            <m:nor/>
                          </m:rPr>
                          <a:rPr lang="en-IN" sz="2000" dirty="0">
                            <a:latin typeface="Cambria" panose="02040503050406030204" pitchFamily="18" charset="0"/>
                            <a:ea typeface="Cambria" panose="02040503050406030204" pitchFamily="18" charset="0"/>
                          </a:rPr>
                          <m:t> – </m:t>
                        </m:r>
                        <m:r>
                          <m:rPr>
                            <m:nor/>
                          </m:rPr>
                          <a:rPr lang="en-IN" sz="2000" dirty="0">
                            <a:latin typeface="Cambria" panose="02040503050406030204" pitchFamily="18" charset="0"/>
                            <a:ea typeface="Cambria" panose="02040503050406030204" pitchFamily="18" charset="0"/>
                          </a:rPr>
                          <m:t>T</m:t>
                        </m:r>
                        <m:r>
                          <m:rPr>
                            <m:nor/>
                          </m:rPr>
                          <a:rPr lang="en-IN" sz="2000" baseline="-25000" dirty="0">
                            <a:latin typeface="Cambria" panose="02040503050406030204" pitchFamily="18" charset="0"/>
                            <a:ea typeface="Cambria" panose="02040503050406030204" pitchFamily="18" charset="0"/>
                          </a:rPr>
                          <m:t>1</m:t>
                        </m:r>
                        <m:r>
                          <m:rPr>
                            <m:nor/>
                          </m:rPr>
                          <a:rPr lang="en-IN" sz="2000" dirty="0">
                            <a:latin typeface="Cambria" panose="02040503050406030204" pitchFamily="18" charset="0"/>
                            <a:ea typeface="Cambria" panose="02040503050406030204" pitchFamily="18" charset="0"/>
                          </a:rPr>
                          <m:t>)</m:t>
                        </m:r>
                      </m:num>
                      <m:den>
                        <m:r>
                          <m:rPr>
                            <m:nor/>
                          </m:rPr>
                          <a:rPr lang="en-US" altLang="en-US" sz="2000" dirty="0">
                            <a:latin typeface="Cambria" panose="02040503050406030204" pitchFamily="18" charset="0"/>
                            <a:ea typeface="Cambria" panose="02040503050406030204" pitchFamily="18" charset="0"/>
                            <a:cs typeface="Latha"/>
                          </a:rPr>
                          <m:t>T</m:t>
                        </m:r>
                        <m:r>
                          <m:rPr>
                            <m:nor/>
                          </m:rPr>
                          <a:rPr lang="en-US" altLang="en-US" sz="2000" baseline="-30000" dirty="0">
                            <a:latin typeface="Cambria" panose="02040503050406030204" pitchFamily="18" charset="0"/>
                            <a:ea typeface="Cambria" panose="02040503050406030204" pitchFamily="18" charset="0"/>
                            <a:cs typeface="Latha"/>
                          </a:rPr>
                          <m:t>2</m:t>
                        </m:r>
                      </m:den>
                    </m:f>
                  </m:oMath>
                </a14:m>
                <a:endParaRPr lang="en-IN" sz="2000" dirty="0" smtClean="0">
                  <a:latin typeface="Cambria" panose="02040503050406030204" pitchFamily="18" charset="0"/>
                  <a:ea typeface="Cambria" panose="02040503050406030204" pitchFamily="18" charset="0"/>
                </a:endParaRPr>
              </a:p>
              <a:p>
                <a:pPr algn="just"/>
                <a:r>
                  <a:rPr lang="en-IN" dirty="0" smtClean="0">
                    <a:latin typeface="Cambria" panose="02040503050406030204" pitchFamily="18" charset="0"/>
                    <a:ea typeface="Cambria" panose="02040503050406030204" pitchFamily="18" charset="0"/>
                  </a:rPr>
                  <a:t>(or)  </a:t>
                </a:r>
              </a:p>
              <a:p>
                <a:pPr algn="just"/>
                <a:r>
                  <a:rPr lang="en-IN" sz="2400" dirty="0" smtClean="0">
                    <a:latin typeface="Cambria" panose="02040503050406030204" pitchFamily="18" charset="0"/>
                    <a:ea typeface="Cambria" panose="02040503050406030204" pitchFamily="18" charset="0"/>
                  </a:rPr>
                  <a:t>		</a:t>
                </a:r>
                <a14:m>
                  <m:oMath xmlns:m="http://schemas.openxmlformats.org/officeDocument/2006/math">
                    <m:r>
                      <a:rPr lang="en-IN" sz="2400" i="1">
                        <a:latin typeface="Cambria Math" panose="02040503050406030204" pitchFamily="18" charset="0"/>
                        <a:ea typeface="Cambria Math" panose="02040503050406030204" pitchFamily="18" charset="0"/>
                      </a:rPr>
                      <m:t> </m:t>
                    </m:r>
                  </m:oMath>
                </a14:m>
                <a:r>
                  <a:rPr lang="en-IN" sz="2400" dirty="0" smtClean="0">
                    <a:latin typeface="Cambria" panose="02040503050406030204" pitchFamily="18" charset="0"/>
                    <a:ea typeface="Cambria" panose="02040503050406030204" pitchFamily="18" charset="0"/>
                  </a:rPr>
                  <a:t>1 - </a:t>
                </a:r>
                <a14:m>
                  <m:oMath xmlns:m="http://schemas.openxmlformats.org/officeDocument/2006/math">
                    <m:f>
                      <m:fPr>
                        <m:ctrlPr>
                          <a:rPr lang="en-IN" sz="2800" i="1" smtClean="0">
                            <a:latin typeface="Cambria Math" panose="02040503050406030204" pitchFamily="18" charset="0"/>
                            <a:ea typeface="Cambria" panose="02040503050406030204" pitchFamily="18" charset="0"/>
                          </a:rPr>
                        </m:ctrlPr>
                      </m:fPr>
                      <m:num>
                        <m:sSub>
                          <m:sSubPr>
                            <m:ctrlPr>
                              <a:rPr lang="en-IN" sz="2800" i="1" smtClean="0">
                                <a:latin typeface="Cambria Math" panose="02040503050406030204" pitchFamily="18" charset="0"/>
                                <a:ea typeface="Cambria" panose="02040503050406030204" pitchFamily="18" charset="0"/>
                              </a:rPr>
                            </m:ctrlPr>
                          </m:sSubPr>
                          <m:e>
                            <m:r>
                              <a:rPr lang="en-IN" sz="2800" b="0" i="1" smtClean="0">
                                <a:latin typeface="Cambria Math" panose="02040503050406030204" pitchFamily="18" charset="0"/>
                                <a:ea typeface="Cambria" panose="02040503050406030204" pitchFamily="18" charset="0"/>
                              </a:rPr>
                              <m:t>𝑞</m:t>
                            </m:r>
                          </m:e>
                          <m:sub>
                            <m:r>
                              <a:rPr lang="en-IN" sz="2800" b="0" i="1" smtClean="0">
                                <a:latin typeface="Cambria Math" panose="02040503050406030204" pitchFamily="18" charset="0"/>
                                <a:ea typeface="Cambria" panose="02040503050406030204" pitchFamily="18" charset="0"/>
                              </a:rPr>
                              <m:t>1</m:t>
                            </m:r>
                          </m:sub>
                        </m:sSub>
                      </m:num>
                      <m:den>
                        <m:sSub>
                          <m:sSubPr>
                            <m:ctrlPr>
                              <a:rPr lang="en-IN" sz="2800" i="1" smtClean="0">
                                <a:latin typeface="Cambria Math" panose="02040503050406030204" pitchFamily="18" charset="0"/>
                                <a:ea typeface="Cambria" panose="02040503050406030204" pitchFamily="18" charset="0"/>
                              </a:rPr>
                            </m:ctrlPr>
                          </m:sSubPr>
                          <m:e>
                            <m:r>
                              <a:rPr lang="en-IN" sz="2800" b="0" i="1" smtClean="0">
                                <a:latin typeface="Cambria Math" panose="02040503050406030204" pitchFamily="18" charset="0"/>
                                <a:ea typeface="Cambria" panose="02040503050406030204" pitchFamily="18" charset="0"/>
                              </a:rPr>
                              <m:t>𝑞</m:t>
                            </m:r>
                          </m:e>
                          <m:sub>
                            <m:r>
                              <a:rPr lang="en-IN" sz="2800" b="0" i="1" smtClean="0">
                                <a:latin typeface="Cambria Math" panose="02040503050406030204" pitchFamily="18" charset="0"/>
                                <a:ea typeface="Cambria" panose="02040503050406030204" pitchFamily="18" charset="0"/>
                              </a:rPr>
                              <m:t>2</m:t>
                            </m:r>
                          </m:sub>
                        </m:sSub>
                      </m:den>
                    </m:f>
                  </m:oMath>
                </a14:m>
                <a:r>
                  <a:rPr lang="en-IN" sz="2400" dirty="0" smtClean="0">
                    <a:latin typeface="Cambria" panose="02040503050406030204" pitchFamily="18" charset="0"/>
                    <a:ea typeface="Cambria" panose="02040503050406030204" pitchFamily="18" charset="0"/>
                  </a:rPr>
                  <a:t> =</a:t>
                </a:r>
                <a:r>
                  <a:rPr lang="en-IN" sz="2400" dirty="0">
                    <a:latin typeface="Cambria" panose="02040503050406030204" pitchFamily="18" charset="0"/>
                    <a:ea typeface="Cambria" panose="02040503050406030204" pitchFamily="18" charset="0"/>
                  </a:rPr>
                  <a:t>1 - </a:t>
                </a:r>
                <a14:m>
                  <m:oMath xmlns:m="http://schemas.openxmlformats.org/officeDocument/2006/math">
                    <m:f>
                      <m:fPr>
                        <m:ctrlPr>
                          <a:rPr lang="en-IN" sz="2800" i="1">
                            <a:latin typeface="Cambria Math" panose="02040503050406030204" pitchFamily="18" charset="0"/>
                            <a:ea typeface="Cambria" panose="02040503050406030204" pitchFamily="18" charset="0"/>
                          </a:rPr>
                        </m:ctrlPr>
                      </m:fPr>
                      <m:num>
                        <m:sSub>
                          <m:sSubPr>
                            <m:ctrlPr>
                              <a:rPr lang="en-IN" sz="2800" i="1">
                                <a:latin typeface="Cambria Math" panose="02040503050406030204" pitchFamily="18" charset="0"/>
                                <a:ea typeface="Cambria" panose="02040503050406030204" pitchFamily="18" charset="0"/>
                              </a:rPr>
                            </m:ctrlPr>
                          </m:sSubPr>
                          <m:e>
                            <m:r>
                              <a:rPr lang="en-IN" sz="2800" b="0" i="1" smtClean="0">
                                <a:latin typeface="Cambria Math" panose="02040503050406030204" pitchFamily="18" charset="0"/>
                                <a:ea typeface="Cambria" panose="02040503050406030204" pitchFamily="18" charset="0"/>
                              </a:rPr>
                              <m:t>𝑇</m:t>
                            </m:r>
                          </m:e>
                          <m:sub>
                            <m:r>
                              <a:rPr lang="en-IN" sz="2800" i="1">
                                <a:latin typeface="Cambria Math" panose="02040503050406030204" pitchFamily="18" charset="0"/>
                                <a:ea typeface="Cambria" panose="02040503050406030204" pitchFamily="18" charset="0"/>
                              </a:rPr>
                              <m:t>1</m:t>
                            </m:r>
                          </m:sub>
                        </m:sSub>
                      </m:num>
                      <m:den>
                        <m:sSub>
                          <m:sSubPr>
                            <m:ctrlPr>
                              <a:rPr lang="en-IN" sz="2800" i="1">
                                <a:latin typeface="Cambria Math" panose="02040503050406030204" pitchFamily="18" charset="0"/>
                                <a:ea typeface="Cambria" panose="02040503050406030204" pitchFamily="18" charset="0"/>
                              </a:rPr>
                            </m:ctrlPr>
                          </m:sSubPr>
                          <m:e>
                            <m:r>
                              <a:rPr lang="en-IN" sz="2800" b="0" i="1" smtClean="0">
                                <a:latin typeface="Cambria Math" panose="02040503050406030204" pitchFamily="18" charset="0"/>
                                <a:ea typeface="Cambria" panose="02040503050406030204" pitchFamily="18" charset="0"/>
                              </a:rPr>
                              <m:t>𝑇</m:t>
                            </m:r>
                          </m:e>
                          <m:sub>
                            <m:r>
                              <a:rPr lang="en-IN" sz="2800" i="1">
                                <a:latin typeface="Cambria Math" panose="02040503050406030204" pitchFamily="18" charset="0"/>
                                <a:ea typeface="Cambria" panose="02040503050406030204" pitchFamily="18" charset="0"/>
                              </a:rPr>
                              <m:t>2</m:t>
                            </m:r>
                          </m:sub>
                        </m:sSub>
                      </m:den>
                    </m:f>
                  </m:oMath>
                </a14:m>
                <a:endParaRPr lang="en-IN" sz="2800" dirty="0" smtClean="0">
                  <a:latin typeface="Cambria" panose="02040503050406030204" pitchFamily="18" charset="0"/>
                  <a:ea typeface="Cambria" panose="02040503050406030204" pitchFamily="18" charset="0"/>
                </a:endParaRPr>
              </a:p>
              <a:p>
                <a:pPr algn="just"/>
                <a:r>
                  <a:rPr lang="en-IN" dirty="0" smtClean="0">
                    <a:latin typeface="Cambria" panose="02040503050406030204" pitchFamily="18" charset="0"/>
                    <a:ea typeface="Cambria" panose="02040503050406030204" pitchFamily="18" charset="0"/>
                  </a:rPr>
                  <a:t>(or)</a:t>
                </a:r>
              </a:p>
              <a:p>
                <a:pPr algn="just"/>
                <a:r>
                  <a:rPr lang="en-IN" sz="2400" dirty="0" smtClean="0">
                    <a:latin typeface="Cambria" panose="02040503050406030204" pitchFamily="18" charset="0"/>
                    <a:ea typeface="Cambria" panose="02040503050406030204" pitchFamily="18" charset="0"/>
                  </a:rPr>
                  <a:t>		</a:t>
                </a:r>
                <a:r>
                  <a:rPr lang="en-IN" sz="2800" dirty="0" smtClean="0">
                    <a:latin typeface="Cambria" panose="02040503050406030204" pitchFamily="18" charset="0"/>
                    <a:ea typeface="Cambria" panose="02040503050406030204" pitchFamily="18" charset="0"/>
                  </a:rPr>
                  <a:t>       </a:t>
                </a:r>
                <a14:m>
                  <m:oMath xmlns:m="http://schemas.openxmlformats.org/officeDocument/2006/math">
                    <m:f>
                      <m:fPr>
                        <m:ctrlPr>
                          <a:rPr lang="en-IN" sz="2800" i="1">
                            <a:latin typeface="Cambria Math" panose="02040503050406030204" pitchFamily="18" charset="0"/>
                            <a:ea typeface="Cambria" panose="02040503050406030204" pitchFamily="18" charset="0"/>
                          </a:rPr>
                        </m:ctrlPr>
                      </m:fPr>
                      <m:num>
                        <m:sSub>
                          <m:sSubPr>
                            <m:ctrlPr>
                              <a:rPr lang="en-IN" sz="2800" i="1">
                                <a:latin typeface="Cambria Math" panose="02040503050406030204" pitchFamily="18" charset="0"/>
                                <a:ea typeface="Cambria" panose="02040503050406030204" pitchFamily="18" charset="0"/>
                              </a:rPr>
                            </m:ctrlPr>
                          </m:sSubPr>
                          <m:e>
                            <m:r>
                              <a:rPr lang="en-IN" sz="2800" i="1">
                                <a:latin typeface="Cambria Math" panose="02040503050406030204" pitchFamily="18" charset="0"/>
                                <a:ea typeface="Cambria" panose="02040503050406030204" pitchFamily="18" charset="0"/>
                              </a:rPr>
                              <m:t>𝑞</m:t>
                            </m:r>
                          </m:e>
                          <m:sub>
                            <m:r>
                              <a:rPr lang="en-IN" sz="2800" i="1">
                                <a:latin typeface="Cambria Math" panose="02040503050406030204" pitchFamily="18" charset="0"/>
                                <a:ea typeface="Cambria" panose="02040503050406030204" pitchFamily="18" charset="0"/>
                              </a:rPr>
                              <m:t>1</m:t>
                            </m:r>
                          </m:sub>
                        </m:sSub>
                      </m:num>
                      <m:den>
                        <m:sSub>
                          <m:sSubPr>
                            <m:ctrlPr>
                              <a:rPr lang="en-IN" sz="2800" i="1">
                                <a:latin typeface="Cambria Math" panose="02040503050406030204" pitchFamily="18" charset="0"/>
                                <a:ea typeface="Cambria" panose="02040503050406030204" pitchFamily="18" charset="0"/>
                              </a:rPr>
                            </m:ctrlPr>
                          </m:sSubPr>
                          <m:e>
                            <m:r>
                              <a:rPr lang="en-IN" sz="2800" i="1">
                                <a:latin typeface="Cambria Math" panose="02040503050406030204" pitchFamily="18" charset="0"/>
                                <a:ea typeface="Cambria" panose="02040503050406030204" pitchFamily="18" charset="0"/>
                              </a:rPr>
                              <m:t>𝑞</m:t>
                            </m:r>
                          </m:e>
                          <m:sub>
                            <m:r>
                              <a:rPr lang="en-IN" sz="2800" i="1">
                                <a:latin typeface="Cambria Math" panose="02040503050406030204" pitchFamily="18" charset="0"/>
                                <a:ea typeface="Cambria" panose="02040503050406030204" pitchFamily="18" charset="0"/>
                              </a:rPr>
                              <m:t>2</m:t>
                            </m:r>
                          </m:sub>
                        </m:sSub>
                      </m:den>
                    </m:f>
                  </m:oMath>
                </a14:m>
                <a:r>
                  <a:rPr lang="en-IN" sz="2800" dirty="0">
                    <a:latin typeface="Cambria" panose="02040503050406030204" pitchFamily="18" charset="0"/>
                    <a:ea typeface="Cambria" panose="02040503050406030204" pitchFamily="18" charset="0"/>
                  </a:rPr>
                  <a:t> </a:t>
                </a:r>
                <a:r>
                  <a:rPr lang="en-IN" sz="2800" dirty="0" smtClean="0">
                    <a:latin typeface="Cambria" panose="02040503050406030204" pitchFamily="18" charset="0"/>
                    <a:ea typeface="Cambria" panose="02040503050406030204" pitchFamily="18" charset="0"/>
                  </a:rPr>
                  <a:t>= </a:t>
                </a:r>
                <a14:m>
                  <m:oMath xmlns:m="http://schemas.openxmlformats.org/officeDocument/2006/math">
                    <m:f>
                      <m:fPr>
                        <m:ctrlPr>
                          <a:rPr lang="en-IN" sz="2800" i="1">
                            <a:latin typeface="Cambria Math" panose="02040503050406030204" pitchFamily="18" charset="0"/>
                            <a:ea typeface="Cambria" panose="02040503050406030204" pitchFamily="18" charset="0"/>
                          </a:rPr>
                        </m:ctrlPr>
                      </m:fPr>
                      <m:num>
                        <m:sSub>
                          <m:sSubPr>
                            <m:ctrlPr>
                              <a:rPr lang="en-IN" sz="2800" i="1">
                                <a:latin typeface="Cambria Math" panose="02040503050406030204" pitchFamily="18" charset="0"/>
                                <a:ea typeface="Cambria" panose="02040503050406030204" pitchFamily="18" charset="0"/>
                              </a:rPr>
                            </m:ctrlPr>
                          </m:sSubPr>
                          <m:e>
                            <m:r>
                              <a:rPr lang="en-IN" sz="2800" i="1">
                                <a:latin typeface="Cambria Math" panose="02040503050406030204" pitchFamily="18" charset="0"/>
                                <a:ea typeface="Cambria" panose="02040503050406030204" pitchFamily="18" charset="0"/>
                              </a:rPr>
                              <m:t>𝑇</m:t>
                            </m:r>
                          </m:e>
                          <m:sub>
                            <m:r>
                              <a:rPr lang="en-IN" sz="2800" i="1">
                                <a:latin typeface="Cambria Math" panose="02040503050406030204" pitchFamily="18" charset="0"/>
                                <a:ea typeface="Cambria" panose="02040503050406030204" pitchFamily="18" charset="0"/>
                              </a:rPr>
                              <m:t>1</m:t>
                            </m:r>
                          </m:sub>
                        </m:sSub>
                      </m:num>
                      <m:den>
                        <m:sSub>
                          <m:sSubPr>
                            <m:ctrlPr>
                              <a:rPr lang="en-IN" sz="2800" i="1">
                                <a:latin typeface="Cambria Math" panose="02040503050406030204" pitchFamily="18" charset="0"/>
                                <a:ea typeface="Cambria" panose="02040503050406030204" pitchFamily="18" charset="0"/>
                              </a:rPr>
                            </m:ctrlPr>
                          </m:sSubPr>
                          <m:e>
                            <m:r>
                              <a:rPr lang="en-IN" sz="2800" i="1">
                                <a:latin typeface="Cambria Math" panose="02040503050406030204" pitchFamily="18" charset="0"/>
                                <a:ea typeface="Cambria" panose="02040503050406030204" pitchFamily="18" charset="0"/>
                              </a:rPr>
                              <m:t>𝑇</m:t>
                            </m:r>
                          </m:e>
                          <m:sub>
                            <m:r>
                              <a:rPr lang="en-IN" sz="2800" i="1">
                                <a:latin typeface="Cambria Math" panose="02040503050406030204" pitchFamily="18" charset="0"/>
                                <a:ea typeface="Cambria" panose="02040503050406030204" pitchFamily="18" charset="0"/>
                              </a:rPr>
                              <m:t>2</m:t>
                            </m:r>
                          </m:sub>
                        </m:sSub>
                      </m:den>
                    </m:f>
                  </m:oMath>
                </a14:m>
                <a:endParaRPr lang="en-IN" sz="2800" dirty="0" smtClean="0">
                  <a:latin typeface="Cambria" panose="02040503050406030204" pitchFamily="18" charset="0"/>
                  <a:ea typeface="Cambria" panose="02040503050406030204" pitchFamily="18" charset="0"/>
                </a:endParaRPr>
              </a:p>
              <a:p>
                <a:pPr algn="just"/>
                <a:r>
                  <a:rPr lang="en-IN" dirty="0" smtClean="0">
                    <a:latin typeface="Cambria" panose="02040503050406030204" pitchFamily="18" charset="0"/>
                    <a:ea typeface="Cambria" panose="02040503050406030204" pitchFamily="18" charset="0"/>
                  </a:rPr>
                  <a:t>Therefore, </a:t>
                </a:r>
              </a:p>
              <a:p>
                <a:pPr algn="just"/>
                <a:r>
                  <a:rPr lang="en-IN" sz="2800" dirty="0">
                    <a:latin typeface="Cambria" panose="02040503050406030204" pitchFamily="18" charset="0"/>
                    <a:ea typeface="Cambria" panose="02040503050406030204" pitchFamily="18" charset="0"/>
                  </a:rPr>
                  <a:t>	</a:t>
                </a:r>
                <a:r>
                  <a:rPr lang="en-IN" sz="2800" dirty="0" smtClean="0">
                    <a:latin typeface="Cambria" panose="02040503050406030204" pitchFamily="18" charset="0"/>
                    <a:ea typeface="Cambria" panose="02040503050406030204" pitchFamily="18" charset="0"/>
                  </a:rPr>
                  <a:t>	     </a:t>
                </a:r>
                <a14:m>
                  <m:oMath xmlns:m="http://schemas.openxmlformats.org/officeDocument/2006/math">
                    <m:f>
                      <m:fPr>
                        <m:ctrlPr>
                          <a:rPr lang="en-IN" sz="2800" i="1">
                            <a:latin typeface="Cambria Math" panose="02040503050406030204" pitchFamily="18" charset="0"/>
                            <a:ea typeface="Cambria" panose="02040503050406030204" pitchFamily="18" charset="0"/>
                          </a:rPr>
                        </m:ctrlPr>
                      </m:fPr>
                      <m:num>
                        <m:sSub>
                          <m:sSubPr>
                            <m:ctrlPr>
                              <a:rPr lang="en-IN" sz="2800" i="1">
                                <a:latin typeface="Cambria Math" panose="02040503050406030204" pitchFamily="18" charset="0"/>
                                <a:ea typeface="Cambria" panose="02040503050406030204" pitchFamily="18" charset="0"/>
                              </a:rPr>
                            </m:ctrlPr>
                          </m:sSubPr>
                          <m:e>
                            <m:r>
                              <a:rPr lang="en-IN" sz="2800" i="1">
                                <a:latin typeface="Cambria Math" panose="02040503050406030204" pitchFamily="18" charset="0"/>
                                <a:ea typeface="Cambria" panose="02040503050406030204" pitchFamily="18" charset="0"/>
                              </a:rPr>
                              <m:t>𝑞</m:t>
                            </m:r>
                          </m:e>
                          <m:sub>
                            <m:r>
                              <a:rPr lang="en-IN" sz="2800" i="1">
                                <a:latin typeface="Cambria Math" panose="02040503050406030204" pitchFamily="18" charset="0"/>
                                <a:ea typeface="Cambria" panose="02040503050406030204" pitchFamily="18" charset="0"/>
                              </a:rPr>
                              <m:t>1</m:t>
                            </m:r>
                          </m:sub>
                        </m:sSub>
                      </m:num>
                      <m:den>
                        <m:sSub>
                          <m:sSubPr>
                            <m:ctrlPr>
                              <a:rPr lang="en-IN" sz="2800" i="1">
                                <a:latin typeface="Cambria Math" panose="02040503050406030204" pitchFamily="18" charset="0"/>
                                <a:ea typeface="Cambria" panose="02040503050406030204" pitchFamily="18" charset="0"/>
                              </a:rPr>
                            </m:ctrlPr>
                          </m:sSubPr>
                          <m:e>
                            <m:r>
                              <a:rPr lang="en-IN" sz="2800" i="1">
                                <a:latin typeface="Cambria Math" panose="02040503050406030204" pitchFamily="18" charset="0"/>
                                <a:ea typeface="Cambria" panose="02040503050406030204" pitchFamily="18" charset="0"/>
                              </a:rPr>
                              <m:t>𝑇</m:t>
                            </m:r>
                          </m:e>
                          <m:sub>
                            <m:r>
                              <a:rPr lang="en-IN" sz="2800" b="0" i="1" smtClean="0">
                                <a:latin typeface="Cambria Math" panose="02040503050406030204" pitchFamily="18" charset="0"/>
                                <a:ea typeface="Cambria" panose="02040503050406030204" pitchFamily="18" charset="0"/>
                              </a:rPr>
                              <m:t>1</m:t>
                            </m:r>
                          </m:sub>
                        </m:sSub>
                      </m:den>
                    </m:f>
                  </m:oMath>
                </a14:m>
                <a:r>
                  <a:rPr lang="en-IN" sz="2800" dirty="0">
                    <a:latin typeface="Cambria" panose="02040503050406030204" pitchFamily="18" charset="0"/>
                    <a:ea typeface="Cambria" panose="02040503050406030204" pitchFamily="18" charset="0"/>
                  </a:rPr>
                  <a:t> = </a:t>
                </a:r>
                <a14:m>
                  <m:oMath xmlns:m="http://schemas.openxmlformats.org/officeDocument/2006/math">
                    <m:f>
                      <m:fPr>
                        <m:ctrlPr>
                          <a:rPr lang="en-IN" sz="2800" i="1">
                            <a:latin typeface="Cambria Math" panose="02040503050406030204" pitchFamily="18" charset="0"/>
                            <a:ea typeface="Cambria" panose="02040503050406030204" pitchFamily="18" charset="0"/>
                          </a:rPr>
                        </m:ctrlPr>
                      </m:fPr>
                      <m:num>
                        <m:sSub>
                          <m:sSubPr>
                            <m:ctrlPr>
                              <a:rPr lang="en-IN" sz="2800" i="1">
                                <a:latin typeface="Cambria Math" panose="02040503050406030204" pitchFamily="18" charset="0"/>
                                <a:ea typeface="Cambria" panose="02040503050406030204" pitchFamily="18" charset="0"/>
                              </a:rPr>
                            </m:ctrlPr>
                          </m:sSubPr>
                          <m:e>
                            <m:r>
                              <a:rPr lang="en-IN" sz="2800" i="1">
                                <a:latin typeface="Cambria Math" panose="02040503050406030204" pitchFamily="18" charset="0"/>
                                <a:ea typeface="Cambria" panose="02040503050406030204" pitchFamily="18" charset="0"/>
                              </a:rPr>
                              <m:t>𝑞</m:t>
                            </m:r>
                          </m:e>
                          <m:sub>
                            <m:r>
                              <a:rPr lang="en-IN" sz="2800" i="1">
                                <a:latin typeface="Cambria Math" panose="02040503050406030204" pitchFamily="18" charset="0"/>
                                <a:ea typeface="Cambria" panose="02040503050406030204" pitchFamily="18" charset="0"/>
                              </a:rPr>
                              <m:t>2</m:t>
                            </m:r>
                          </m:sub>
                        </m:sSub>
                      </m:num>
                      <m:den>
                        <m:sSub>
                          <m:sSubPr>
                            <m:ctrlPr>
                              <a:rPr lang="en-IN" sz="2800" i="1">
                                <a:latin typeface="Cambria Math" panose="02040503050406030204" pitchFamily="18" charset="0"/>
                                <a:ea typeface="Cambria" panose="02040503050406030204" pitchFamily="18" charset="0"/>
                              </a:rPr>
                            </m:ctrlPr>
                          </m:sSubPr>
                          <m:e>
                            <m:r>
                              <a:rPr lang="en-IN" sz="2800" i="1">
                                <a:latin typeface="Cambria Math" panose="02040503050406030204" pitchFamily="18" charset="0"/>
                                <a:ea typeface="Cambria" panose="02040503050406030204" pitchFamily="18" charset="0"/>
                              </a:rPr>
                              <m:t>𝑇</m:t>
                            </m:r>
                          </m:e>
                          <m:sub>
                            <m:r>
                              <a:rPr lang="en-IN" sz="2800" i="1">
                                <a:latin typeface="Cambria Math" panose="02040503050406030204" pitchFamily="18" charset="0"/>
                                <a:ea typeface="Cambria" panose="02040503050406030204" pitchFamily="18" charset="0"/>
                              </a:rPr>
                              <m:t>2</m:t>
                            </m:r>
                          </m:sub>
                        </m:sSub>
                      </m:den>
                    </m:f>
                  </m:oMath>
                </a14:m>
                <a:endParaRPr lang="en-IN" sz="2800" dirty="0" smtClean="0">
                  <a:latin typeface="Cambria" panose="02040503050406030204" pitchFamily="18" charset="0"/>
                  <a:ea typeface="Cambria" panose="02040503050406030204" pitchFamily="18" charset="0"/>
                </a:endParaRPr>
              </a:p>
              <a:p>
                <a:pPr algn="just"/>
                <a:r>
                  <a:rPr lang="en-IN" sz="2000" dirty="0" smtClean="0">
                    <a:latin typeface="Cambria" panose="02040503050406030204" pitchFamily="18" charset="0"/>
                    <a:ea typeface="Cambria" panose="02040503050406030204" pitchFamily="18" charset="0"/>
                  </a:rPr>
                  <a:t>In general</a:t>
                </a:r>
              </a:p>
              <a:p>
                <a:pPr algn="just"/>
                <a:r>
                  <a:rPr lang="en-IN" sz="2000" dirty="0">
                    <a:latin typeface="Cambria" panose="02040503050406030204" pitchFamily="18" charset="0"/>
                    <a:ea typeface="Cambria" panose="02040503050406030204" pitchFamily="18" charset="0"/>
                  </a:rPr>
                  <a:t>	</a:t>
                </a:r>
                <a14:m>
                  <m:oMath xmlns:m="http://schemas.openxmlformats.org/officeDocument/2006/math">
                    <m:f>
                      <m:fPr>
                        <m:ctrlPr>
                          <a:rPr lang="en-IN" sz="2400" i="1" smtClean="0">
                            <a:latin typeface="Cambria Math" panose="02040503050406030204" pitchFamily="18" charset="0"/>
                            <a:ea typeface="Cambria" panose="02040503050406030204" pitchFamily="18" charset="0"/>
                          </a:rPr>
                        </m:ctrlPr>
                      </m:fPr>
                      <m:num>
                        <m:r>
                          <m:rPr>
                            <m:sty m:val="p"/>
                          </m:rPr>
                          <a:rPr lang="en-IN" sz="2400" b="0" i="0" smtClean="0">
                            <a:latin typeface="Cambria Math" panose="02040503050406030204" pitchFamily="18" charset="0"/>
                            <a:ea typeface="Cambria" panose="02040503050406030204" pitchFamily="18" charset="0"/>
                          </a:rPr>
                          <m:t>q</m:t>
                        </m:r>
                      </m:num>
                      <m:den>
                        <m:r>
                          <m:rPr>
                            <m:sty m:val="p"/>
                          </m:rPr>
                          <a:rPr lang="en-IN" sz="2400" b="0" i="0" smtClean="0">
                            <a:latin typeface="Cambria Math" panose="02040503050406030204" pitchFamily="18" charset="0"/>
                            <a:ea typeface="Cambria" panose="02040503050406030204" pitchFamily="18" charset="0"/>
                          </a:rPr>
                          <m:t>T</m:t>
                        </m:r>
                      </m:den>
                    </m:f>
                  </m:oMath>
                </a14:m>
                <a:r>
                  <a:rPr lang="en-IN" sz="2000" dirty="0" smtClean="0">
                    <a:latin typeface="Cambria" panose="02040503050406030204" pitchFamily="18" charset="0"/>
                    <a:ea typeface="Cambria" panose="02040503050406030204" pitchFamily="18" charset="0"/>
                  </a:rPr>
                  <a:t> = Constant for a reversible cyclic process. </a:t>
                </a:r>
              </a:p>
              <a:p>
                <a:pPr algn="just"/>
                <a:r>
                  <a:rPr lang="en-IN" sz="2000" dirty="0" smtClean="0">
                    <a:latin typeface="Cambria" panose="02040503050406030204" pitchFamily="18" charset="0"/>
                    <a:ea typeface="Cambria" panose="02040503050406030204" pitchFamily="18" charset="0"/>
                  </a:rPr>
                  <a:t>It may be represented as</a:t>
                </a:r>
              </a:p>
              <a:p>
                <a:pPr algn="just"/>
                <a:r>
                  <a:rPr lang="en-IN" sz="2000" dirty="0">
                    <a:latin typeface="Cambria" panose="02040503050406030204" pitchFamily="18" charset="0"/>
                    <a:ea typeface="Cambria" panose="02040503050406030204" pitchFamily="18" charset="0"/>
                  </a:rPr>
                  <a:t>	</a:t>
                </a:r>
                <a14:m>
                  <m:oMath xmlns:m="http://schemas.openxmlformats.org/officeDocument/2006/math">
                    <m:f>
                      <m:fPr>
                        <m:ctrlPr>
                          <a:rPr lang="en-IN" sz="2000" i="1">
                            <a:latin typeface="Cambria Math" panose="02040503050406030204" pitchFamily="18" charset="0"/>
                            <a:ea typeface="Cambria" panose="02040503050406030204" pitchFamily="18" charset="0"/>
                          </a:rPr>
                        </m:ctrlPr>
                      </m:fPr>
                      <m:num>
                        <m:sSub>
                          <m:sSubPr>
                            <m:ctrlPr>
                              <a:rPr lang="en-IN" sz="2000" i="1" smtClean="0">
                                <a:latin typeface="Cambria Math" panose="02040503050406030204" pitchFamily="18" charset="0"/>
                                <a:ea typeface="Cambria" panose="02040503050406030204" pitchFamily="18" charset="0"/>
                              </a:rPr>
                            </m:ctrlPr>
                          </m:sSubPr>
                          <m:e>
                            <m:r>
                              <a:rPr lang="en-IN" sz="2000" b="0" i="1" smtClean="0">
                                <a:latin typeface="Cambria Math" panose="02040503050406030204" pitchFamily="18" charset="0"/>
                                <a:ea typeface="Cambria" panose="02040503050406030204" pitchFamily="18" charset="0"/>
                              </a:rPr>
                              <m:t>𝑞</m:t>
                            </m:r>
                          </m:e>
                          <m:sub>
                            <m:r>
                              <a:rPr lang="en-IN" sz="2000" b="0" i="1" smtClean="0">
                                <a:latin typeface="Cambria Math" panose="02040503050406030204" pitchFamily="18" charset="0"/>
                                <a:ea typeface="Cambria" panose="02040503050406030204" pitchFamily="18" charset="0"/>
                              </a:rPr>
                              <m:t>𝑟𝑒𝑣</m:t>
                            </m:r>
                          </m:sub>
                        </m:sSub>
                      </m:num>
                      <m:den>
                        <m:r>
                          <m:rPr>
                            <m:sty m:val="p"/>
                          </m:rPr>
                          <a:rPr lang="en-IN" sz="2000">
                            <a:latin typeface="Cambria Math" panose="02040503050406030204" pitchFamily="18" charset="0"/>
                            <a:ea typeface="Cambria" panose="02040503050406030204" pitchFamily="18" charset="0"/>
                          </a:rPr>
                          <m:t>T</m:t>
                        </m:r>
                      </m:den>
                    </m:f>
                  </m:oMath>
                </a14:m>
                <a:r>
                  <a:rPr lang="en-IN" sz="2000" dirty="0" smtClean="0">
                    <a:latin typeface="Cambria" panose="02040503050406030204" pitchFamily="18" charset="0"/>
                    <a:ea typeface="Cambria" panose="02040503050406030204" pitchFamily="18" charset="0"/>
                  </a:rPr>
                  <a:t> = constant</a:t>
                </a:r>
              </a:p>
              <a:p>
                <a:pPr algn="just"/>
                <a:r>
                  <a:rPr lang="en-IN" sz="2000" dirty="0" smtClean="0">
                    <a:ea typeface="Cambria" panose="02040503050406030204" pitchFamily="18" charset="0"/>
                  </a:rPr>
                  <a:t>The quantity </a:t>
                </a:r>
                <a14:m>
                  <m:oMath xmlns:m="http://schemas.openxmlformats.org/officeDocument/2006/math">
                    <m:f>
                      <m:fPr>
                        <m:ctrlPr>
                          <a:rPr lang="en-IN" sz="2000" i="1">
                            <a:latin typeface="Cambria Math" panose="02040503050406030204" pitchFamily="18" charset="0"/>
                            <a:ea typeface="Cambria" panose="02040503050406030204" pitchFamily="18" charset="0"/>
                          </a:rPr>
                        </m:ctrlPr>
                      </m:fPr>
                      <m:num>
                        <m:sSub>
                          <m:sSubPr>
                            <m:ctrlPr>
                              <a:rPr lang="en-IN" sz="2000" i="1">
                                <a:latin typeface="Cambria Math" panose="02040503050406030204" pitchFamily="18" charset="0"/>
                                <a:ea typeface="Cambria" panose="02040503050406030204" pitchFamily="18" charset="0"/>
                              </a:rPr>
                            </m:ctrlPr>
                          </m:sSubPr>
                          <m:e>
                            <m:r>
                              <a:rPr lang="en-IN" sz="2000" i="1">
                                <a:latin typeface="Cambria Math" panose="02040503050406030204" pitchFamily="18" charset="0"/>
                                <a:ea typeface="Cambria" panose="02040503050406030204" pitchFamily="18" charset="0"/>
                              </a:rPr>
                              <m:t>𝑞</m:t>
                            </m:r>
                          </m:e>
                          <m:sub>
                            <m:r>
                              <a:rPr lang="en-IN" sz="2000" i="1">
                                <a:latin typeface="Cambria Math" panose="02040503050406030204" pitchFamily="18" charset="0"/>
                                <a:ea typeface="Cambria" panose="02040503050406030204" pitchFamily="18" charset="0"/>
                              </a:rPr>
                              <m:t>𝑟𝑒𝑣</m:t>
                            </m:r>
                          </m:sub>
                        </m:sSub>
                      </m:num>
                      <m:den>
                        <m:r>
                          <m:rPr>
                            <m:sty m:val="p"/>
                          </m:rPr>
                          <a:rPr lang="en-IN" sz="2000">
                            <a:latin typeface="Cambria Math" panose="02040503050406030204" pitchFamily="18" charset="0"/>
                            <a:ea typeface="Cambria" panose="02040503050406030204" pitchFamily="18" charset="0"/>
                          </a:rPr>
                          <m:t>T</m:t>
                        </m:r>
                      </m:den>
                    </m:f>
                  </m:oMath>
                </a14:m>
                <a:r>
                  <a:rPr lang="en-IN" sz="2000" dirty="0" smtClean="0">
                    <a:latin typeface="Cambria" panose="02040503050406030204" pitchFamily="18" charset="0"/>
                    <a:ea typeface="Cambria" panose="02040503050406030204" pitchFamily="18" charset="0"/>
                  </a:rPr>
                  <a:t>  is a thermodynamic property called entropy </a:t>
                </a:r>
              </a:p>
              <a:p>
                <a:pPr algn="just"/>
                <a:r>
                  <a:rPr lang="en-IN" sz="2000" dirty="0" smtClean="0">
                    <a:latin typeface="Cambria" panose="02040503050406030204" pitchFamily="18" charset="0"/>
                    <a:ea typeface="Cambria" panose="02040503050406030204" pitchFamily="18" charset="0"/>
                  </a:rPr>
                  <a:t>Entropy Change of the system, </a:t>
                </a:r>
                <a:r>
                  <a:rPr lang="el-GR" sz="2000" dirty="0" smtClean="0">
                    <a:latin typeface="Cambria" panose="02040503050406030204" pitchFamily="18" charset="0"/>
                    <a:ea typeface="Cambria" panose="02040503050406030204" pitchFamily="18" charset="0"/>
                  </a:rPr>
                  <a:t>Δ</a:t>
                </a:r>
                <a:r>
                  <a:rPr lang="en-IN" sz="2000" dirty="0" smtClean="0">
                    <a:latin typeface="Cambria" panose="02040503050406030204" pitchFamily="18" charset="0"/>
                    <a:ea typeface="Cambria" panose="02040503050406030204" pitchFamily="18" charset="0"/>
                  </a:rPr>
                  <a:t>S = </a:t>
                </a:r>
                <a14:m>
                  <m:oMath xmlns:m="http://schemas.openxmlformats.org/officeDocument/2006/math">
                    <m:f>
                      <m:fPr>
                        <m:ctrlPr>
                          <a:rPr lang="en-IN" sz="2000" i="1">
                            <a:latin typeface="Cambria Math" panose="02040503050406030204" pitchFamily="18" charset="0"/>
                            <a:ea typeface="Cambria" panose="02040503050406030204" pitchFamily="18" charset="0"/>
                          </a:rPr>
                        </m:ctrlPr>
                      </m:fPr>
                      <m:num>
                        <m:sSub>
                          <m:sSubPr>
                            <m:ctrlPr>
                              <a:rPr lang="en-IN" sz="2000" i="1">
                                <a:latin typeface="Cambria Math" panose="02040503050406030204" pitchFamily="18" charset="0"/>
                                <a:ea typeface="Cambria" panose="02040503050406030204" pitchFamily="18" charset="0"/>
                              </a:rPr>
                            </m:ctrlPr>
                          </m:sSubPr>
                          <m:e>
                            <m:r>
                              <a:rPr lang="en-IN" sz="2000" i="1">
                                <a:latin typeface="Cambria Math" panose="02040503050406030204" pitchFamily="18" charset="0"/>
                                <a:ea typeface="Cambria" panose="02040503050406030204" pitchFamily="18" charset="0"/>
                              </a:rPr>
                              <m:t>𝑞</m:t>
                            </m:r>
                          </m:e>
                          <m:sub>
                            <m:r>
                              <a:rPr lang="en-IN" sz="2000" i="1">
                                <a:latin typeface="Cambria Math" panose="02040503050406030204" pitchFamily="18" charset="0"/>
                                <a:ea typeface="Cambria" panose="02040503050406030204" pitchFamily="18" charset="0"/>
                              </a:rPr>
                              <m:t>𝑟𝑒𝑣</m:t>
                            </m:r>
                          </m:sub>
                        </m:sSub>
                      </m:num>
                      <m:den>
                        <m:r>
                          <m:rPr>
                            <m:sty m:val="p"/>
                          </m:rPr>
                          <a:rPr lang="en-IN" sz="2000">
                            <a:latin typeface="Cambria Math" panose="02040503050406030204" pitchFamily="18" charset="0"/>
                            <a:ea typeface="Cambria" panose="02040503050406030204" pitchFamily="18" charset="0"/>
                          </a:rPr>
                          <m:t>T</m:t>
                        </m:r>
                      </m:den>
                    </m:f>
                  </m:oMath>
                </a14:m>
                <a:endParaRPr lang="en-IN" sz="2000" dirty="0" smtClean="0">
                  <a:latin typeface="Cambria" panose="02040503050406030204" pitchFamily="18" charset="0"/>
                  <a:ea typeface="Cambria" panose="02040503050406030204" pitchFamily="18" charset="0"/>
                </a:endParaRPr>
              </a:p>
              <a:p>
                <a:pPr algn="just"/>
                <a:r>
                  <a:rPr lang="en-IN" sz="2000" dirty="0" smtClean="0">
                    <a:latin typeface="Cambria" panose="02040503050406030204" pitchFamily="18" charset="0"/>
                    <a:ea typeface="Cambria" panose="02040503050406030204" pitchFamily="18" charset="0"/>
                  </a:rPr>
                  <a:t> </a:t>
                </a:r>
              </a:p>
            </p:txBody>
          </p:sp>
        </mc:Choice>
        <mc:Fallback>
          <p:sp>
            <p:nvSpPr>
              <p:cNvPr id="2" name="TextBox 1"/>
              <p:cNvSpPr txBox="1">
                <a:spLocks noRot="1" noChangeAspect="1" noMove="1" noResize="1" noEditPoints="1" noAdjustHandles="1" noChangeArrowheads="1" noChangeShapeType="1" noTextEdit="1"/>
              </p:cNvSpPr>
              <p:nvPr/>
            </p:nvSpPr>
            <p:spPr>
              <a:xfrm>
                <a:off x="296562" y="0"/>
                <a:ext cx="11549449" cy="6952929"/>
              </a:xfrm>
              <a:prstGeom prst="rect">
                <a:avLst/>
              </a:prstGeom>
              <a:blipFill rotWithShape="0">
                <a:blip r:embed="rId2"/>
                <a:stretch>
                  <a:fillRect l="-581" t="-526"/>
                </a:stretch>
              </a:blipFill>
            </p:spPr>
            <p:txBody>
              <a:bodyPr/>
              <a:lstStyle/>
              <a:p>
                <a:r>
                  <a:rPr lang="en-IN">
                    <a:noFill/>
                  </a:rPr>
                  <a:t> </a:t>
                </a:r>
              </a:p>
            </p:txBody>
          </p:sp>
        </mc:Fallback>
      </mc:AlternateContent>
    </p:spTree>
    <p:extLst>
      <p:ext uri="{BB962C8B-B14F-4D97-AF65-F5344CB8AC3E}">
        <p14:creationId xmlns:p14="http://schemas.microsoft.com/office/powerpoint/2010/main" val="1792047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p:cNvSpPr txBox="1"/>
              <p:nvPr/>
            </p:nvSpPr>
            <p:spPr>
              <a:xfrm>
                <a:off x="140043" y="107092"/>
                <a:ext cx="11829535" cy="6582443"/>
              </a:xfrm>
              <a:prstGeom prst="rect">
                <a:avLst/>
              </a:prstGeom>
              <a:noFill/>
            </p:spPr>
            <p:txBody>
              <a:bodyPr wrap="square" rtlCol="0">
                <a:spAutoFit/>
              </a:bodyPr>
              <a:lstStyle/>
              <a:p>
                <a:r>
                  <a:rPr lang="en-IN" sz="2000" b="1" dirty="0" smtClean="0">
                    <a:latin typeface="Cambria" panose="02040503050406030204" pitchFamily="18" charset="0"/>
                    <a:ea typeface="Cambria" panose="02040503050406030204" pitchFamily="18" charset="0"/>
                  </a:rPr>
                  <a:t>Entropy </a:t>
                </a:r>
                <a:r>
                  <a:rPr lang="en-IN" sz="2000" b="1" dirty="0">
                    <a:latin typeface="Cambria" panose="02040503050406030204" pitchFamily="18" charset="0"/>
                    <a:ea typeface="Cambria" panose="02040503050406030204" pitchFamily="18" charset="0"/>
                  </a:rPr>
                  <a:t>Changes for physical transformations</a:t>
                </a:r>
              </a:p>
              <a:p>
                <a:pPr marL="342900" indent="-342900">
                  <a:buAutoNum type="arabicParenR"/>
                </a:pPr>
                <a:r>
                  <a:rPr lang="en-IN" sz="2000" b="1" u="sng" dirty="0">
                    <a:latin typeface="Cambria" panose="02040503050406030204" pitchFamily="18" charset="0"/>
                    <a:ea typeface="Cambria" panose="02040503050406030204" pitchFamily="18" charset="0"/>
                  </a:rPr>
                  <a:t>From solid phase to liquid phase </a:t>
                </a:r>
              </a:p>
              <a:p>
                <a:r>
                  <a:rPr lang="en-IN" sz="2000" dirty="0">
                    <a:latin typeface="Cambria" panose="02040503050406030204" pitchFamily="18" charset="0"/>
                    <a:ea typeface="Cambria" panose="02040503050406030204" pitchFamily="18" charset="0"/>
                  </a:rPr>
                  <a:t>Consider meltin</a:t>
                </a:r>
                <a:r>
                  <a:rPr lang="en-IN" sz="2000" dirty="0" smtClean="0">
                    <a:latin typeface="Cambria" panose="02040503050406030204" pitchFamily="18" charset="0"/>
                    <a:ea typeface="Cambria" panose="02040503050406030204" pitchFamily="18" charset="0"/>
                  </a:rPr>
                  <a:t>g of 1 mole of a substance reversibly at fusion point </a:t>
                </a:r>
                <a:r>
                  <a:rPr lang="en-IN" sz="2000" dirty="0" err="1" smtClean="0">
                    <a:latin typeface="Cambria" panose="02040503050406030204" pitchFamily="18" charset="0"/>
                    <a:ea typeface="Cambria" panose="02040503050406030204" pitchFamily="18" charset="0"/>
                  </a:rPr>
                  <a:t>T</a:t>
                </a:r>
                <a:r>
                  <a:rPr lang="en-IN" sz="2000" baseline="-25000" dirty="0" err="1" smtClean="0">
                    <a:latin typeface="Cambria" panose="02040503050406030204" pitchFamily="18" charset="0"/>
                    <a:ea typeface="Cambria" panose="02040503050406030204" pitchFamily="18" charset="0"/>
                  </a:rPr>
                  <a:t>f</a:t>
                </a:r>
                <a:r>
                  <a:rPr lang="en-IN" sz="2000" dirty="0" smtClean="0">
                    <a:latin typeface="Cambria" panose="02040503050406030204" pitchFamily="18" charset="0"/>
                    <a:ea typeface="Cambria" panose="02040503050406030204" pitchFamily="18" charset="0"/>
                  </a:rPr>
                  <a:t> at constant pressure. Let </a:t>
                </a:r>
                <a:r>
                  <a:rPr lang="el-GR" sz="2000" dirty="0" smtClean="0">
                    <a:latin typeface="Cambria" panose="02040503050406030204" pitchFamily="18" charset="0"/>
                    <a:ea typeface="Cambria" panose="02040503050406030204" pitchFamily="18" charset="0"/>
                  </a:rPr>
                  <a:t>Δ</a:t>
                </a:r>
                <a:r>
                  <a:rPr lang="en-IN" sz="2000" dirty="0" err="1" smtClean="0">
                    <a:latin typeface="Cambria" panose="02040503050406030204" pitchFamily="18" charset="0"/>
                    <a:ea typeface="Cambria" panose="02040503050406030204" pitchFamily="18" charset="0"/>
                  </a:rPr>
                  <a:t>H</a:t>
                </a:r>
                <a:r>
                  <a:rPr lang="en-IN" sz="2000" baseline="-25000" dirty="0" err="1" smtClean="0">
                    <a:latin typeface="Cambria" panose="02040503050406030204" pitchFamily="18" charset="0"/>
                    <a:ea typeface="Cambria" panose="02040503050406030204" pitchFamily="18" charset="0"/>
                  </a:rPr>
                  <a:t>f</a:t>
                </a:r>
                <a:r>
                  <a:rPr lang="en-IN" sz="2000" dirty="0" smtClean="0">
                    <a:latin typeface="Cambria" panose="02040503050406030204" pitchFamily="18" charset="0"/>
                    <a:ea typeface="Cambria" panose="02040503050406030204" pitchFamily="18" charset="0"/>
                  </a:rPr>
                  <a:t> be the molar heat of fusion. The entropy change of the process will be given by</a:t>
                </a:r>
              </a:p>
              <a:p>
                <a:r>
                  <a:rPr lang="en-IN" sz="2000" dirty="0">
                    <a:latin typeface="Cambria" panose="02040503050406030204" pitchFamily="18" charset="0"/>
                    <a:ea typeface="Cambria" panose="02040503050406030204" pitchFamily="18" charset="0"/>
                  </a:rPr>
                  <a:t>	</a:t>
                </a:r>
                <a:r>
                  <a:rPr lang="en-IN" sz="2000" dirty="0" smtClean="0">
                    <a:latin typeface="Cambria" panose="02040503050406030204" pitchFamily="18" charset="0"/>
                    <a:ea typeface="Cambria" panose="02040503050406030204" pitchFamily="18" charset="0"/>
                  </a:rPr>
                  <a:t>			Solid </a:t>
                </a:r>
                <a14:m>
                  <m:oMath xmlns:m="http://schemas.openxmlformats.org/officeDocument/2006/math">
                    <m:r>
                      <a:rPr lang="en-IN" sz="2000" i="1" smtClean="0">
                        <a:latin typeface="Cambria Math" panose="02040503050406030204" pitchFamily="18" charset="0"/>
                        <a:ea typeface="Cambria Math" panose="02040503050406030204" pitchFamily="18" charset="0"/>
                      </a:rPr>
                      <m:t>⇌</m:t>
                    </m:r>
                  </m:oMath>
                </a14:m>
                <a:r>
                  <a:rPr lang="en-IN" sz="2000" dirty="0" smtClean="0">
                    <a:latin typeface="Cambria" panose="02040503050406030204" pitchFamily="18" charset="0"/>
                    <a:ea typeface="Cambria" panose="02040503050406030204" pitchFamily="18" charset="0"/>
                  </a:rPr>
                  <a:t> Liquid</a:t>
                </a:r>
              </a:p>
              <a:p>
                <a:endParaRPr lang="en-IN" sz="2000" dirty="0">
                  <a:latin typeface="Cambria" panose="02040503050406030204" pitchFamily="18" charset="0"/>
                  <a:ea typeface="Cambria" panose="02040503050406030204" pitchFamily="18" charset="0"/>
                </a:endParaRPr>
              </a:p>
              <a:p>
                <a:r>
                  <a:rPr lang="en-IN" sz="2000" dirty="0" smtClean="0">
                    <a:latin typeface="Cambria" panose="02040503050406030204" pitchFamily="18" charset="0"/>
                    <a:ea typeface="Cambria" panose="02040503050406030204" pitchFamily="18" charset="0"/>
                  </a:rPr>
                  <a:t>				</a:t>
                </a:r>
                <a:r>
                  <a:rPr lang="el-GR" sz="2000" dirty="0">
                    <a:latin typeface="Cambria" panose="02040503050406030204" pitchFamily="18" charset="0"/>
                    <a:ea typeface="Cambria" panose="02040503050406030204" pitchFamily="18" charset="0"/>
                  </a:rPr>
                  <a:t> </a:t>
                </a:r>
                <a:r>
                  <a:rPr lang="el-GR" sz="2000" dirty="0" smtClean="0">
                    <a:latin typeface="Cambria" panose="02040503050406030204" pitchFamily="18" charset="0"/>
                    <a:ea typeface="Cambria" panose="02040503050406030204" pitchFamily="18" charset="0"/>
                  </a:rPr>
                  <a:t>Δ</a:t>
                </a:r>
                <a:r>
                  <a:rPr lang="en-IN" sz="2000" dirty="0" smtClean="0">
                    <a:latin typeface="Cambria" panose="02040503050406030204" pitchFamily="18" charset="0"/>
                    <a:ea typeface="Cambria" panose="02040503050406030204" pitchFamily="18" charset="0"/>
                  </a:rPr>
                  <a:t>S</a:t>
                </a:r>
                <a:r>
                  <a:rPr lang="en-IN" sz="2000" baseline="-25000" dirty="0" smtClean="0">
                    <a:latin typeface="Cambria" panose="02040503050406030204" pitchFamily="18" charset="0"/>
                    <a:ea typeface="Cambria" panose="02040503050406030204" pitchFamily="18" charset="0"/>
                  </a:rPr>
                  <a:t>f</a:t>
                </a:r>
                <a:r>
                  <a:rPr lang="en-IN" sz="2000" dirty="0" smtClean="0">
                    <a:latin typeface="Cambria" panose="02040503050406030204" pitchFamily="18" charset="0"/>
                    <a:ea typeface="Cambria" panose="02040503050406030204" pitchFamily="18" charset="0"/>
                  </a:rPr>
                  <a:t> = </a:t>
                </a:r>
                <a14:m>
                  <m:oMath xmlns:m="http://schemas.openxmlformats.org/officeDocument/2006/math">
                    <m:f>
                      <m:fPr>
                        <m:ctrlPr>
                          <a:rPr lang="en-IN" sz="2000" i="1" smtClean="0">
                            <a:latin typeface="Cambria Math" panose="02040503050406030204" pitchFamily="18" charset="0"/>
                            <a:ea typeface="Cambria" panose="02040503050406030204" pitchFamily="18" charset="0"/>
                          </a:rPr>
                        </m:ctrlPr>
                      </m:fPr>
                      <m:num>
                        <m:r>
                          <m:rPr>
                            <m:nor/>
                          </m:rPr>
                          <a:rPr lang="el-GR" sz="2000" dirty="0">
                            <a:latin typeface="Cambria" panose="02040503050406030204" pitchFamily="18" charset="0"/>
                            <a:ea typeface="Cambria" panose="02040503050406030204" pitchFamily="18" charset="0"/>
                          </a:rPr>
                          <m:t>Δ</m:t>
                        </m:r>
                        <m:r>
                          <m:rPr>
                            <m:nor/>
                          </m:rPr>
                          <a:rPr lang="en-IN" sz="2000" dirty="0">
                            <a:latin typeface="Cambria" panose="02040503050406030204" pitchFamily="18" charset="0"/>
                            <a:ea typeface="Cambria" panose="02040503050406030204" pitchFamily="18" charset="0"/>
                          </a:rPr>
                          <m:t>H</m:t>
                        </m:r>
                        <m:r>
                          <m:rPr>
                            <m:nor/>
                          </m:rPr>
                          <a:rPr lang="en-IN" sz="2000" baseline="-25000" dirty="0">
                            <a:latin typeface="Cambria" panose="02040503050406030204" pitchFamily="18" charset="0"/>
                            <a:ea typeface="Cambria" panose="02040503050406030204" pitchFamily="18" charset="0"/>
                          </a:rPr>
                          <m:t>f</m:t>
                        </m:r>
                      </m:num>
                      <m:den>
                        <m:r>
                          <m:rPr>
                            <m:nor/>
                          </m:rPr>
                          <a:rPr lang="en-IN" sz="2000" dirty="0">
                            <a:latin typeface="Cambria" panose="02040503050406030204" pitchFamily="18" charset="0"/>
                            <a:ea typeface="Cambria" panose="02040503050406030204" pitchFamily="18" charset="0"/>
                          </a:rPr>
                          <m:t>T</m:t>
                        </m:r>
                        <m:r>
                          <m:rPr>
                            <m:nor/>
                          </m:rPr>
                          <a:rPr lang="en-IN" sz="2000" baseline="-25000" dirty="0">
                            <a:latin typeface="Cambria" panose="02040503050406030204" pitchFamily="18" charset="0"/>
                            <a:ea typeface="Cambria" panose="02040503050406030204" pitchFamily="18" charset="0"/>
                          </a:rPr>
                          <m:t>f</m:t>
                        </m:r>
                      </m:den>
                    </m:f>
                  </m:oMath>
                </a14:m>
                <a:endParaRPr lang="en-IN" sz="2000" dirty="0" smtClean="0">
                  <a:latin typeface="Cambria" panose="02040503050406030204" pitchFamily="18" charset="0"/>
                  <a:ea typeface="Cambria" panose="02040503050406030204" pitchFamily="18" charset="0"/>
                </a:endParaRPr>
              </a:p>
              <a:p>
                <a:r>
                  <a:rPr lang="en-IN" sz="2000" dirty="0" smtClean="0">
                    <a:latin typeface="Cambria" panose="02040503050406030204" pitchFamily="18" charset="0"/>
                    <a:ea typeface="Cambria" panose="02040503050406030204" pitchFamily="18" charset="0"/>
                  </a:rPr>
                  <a:t>Since </a:t>
                </a:r>
                <a:r>
                  <a:rPr lang="el-GR" sz="2000" dirty="0">
                    <a:latin typeface="Cambria" panose="02040503050406030204" pitchFamily="18" charset="0"/>
                    <a:ea typeface="Cambria" panose="02040503050406030204" pitchFamily="18" charset="0"/>
                  </a:rPr>
                  <a:t>Δ</a:t>
                </a:r>
                <a:r>
                  <a:rPr lang="en-IN" sz="2000" dirty="0" err="1">
                    <a:latin typeface="Cambria" panose="02040503050406030204" pitchFamily="18" charset="0"/>
                    <a:ea typeface="Cambria" panose="02040503050406030204" pitchFamily="18" charset="0"/>
                  </a:rPr>
                  <a:t>H</a:t>
                </a:r>
                <a:r>
                  <a:rPr lang="en-IN" sz="2000" baseline="-25000" dirty="0" err="1">
                    <a:latin typeface="Cambria" panose="02040503050406030204" pitchFamily="18" charset="0"/>
                    <a:ea typeface="Cambria" panose="02040503050406030204" pitchFamily="18" charset="0"/>
                  </a:rPr>
                  <a:t>f</a:t>
                </a:r>
                <a:r>
                  <a:rPr lang="en-IN" sz="2000" dirty="0">
                    <a:latin typeface="Cambria" panose="02040503050406030204" pitchFamily="18" charset="0"/>
                    <a:ea typeface="Cambria" panose="02040503050406030204" pitchFamily="18" charset="0"/>
                  </a:rPr>
                  <a:t> </a:t>
                </a:r>
                <a:r>
                  <a:rPr lang="en-IN" sz="2000" dirty="0" smtClean="0">
                    <a:latin typeface="Cambria" panose="02040503050406030204" pitchFamily="18" charset="0"/>
                    <a:ea typeface="Cambria" panose="02040503050406030204" pitchFamily="18" charset="0"/>
                  </a:rPr>
                  <a:t> is positive, the process of fusion is accompanied by increase of entropy. On the other hand, the reverse process freezing involves evolution of heat which is taken as negative. Therefore, for these process  </a:t>
                </a:r>
                <a:r>
                  <a:rPr lang="el-GR" sz="2000" dirty="0">
                    <a:latin typeface="Cambria" panose="02040503050406030204" pitchFamily="18" charset="0"/>
                    <a:ea typeface="Cambria" panose="02040503050406030204" pitchFamily="18" charset="0"/>
                  </a:rPr>
                  <a:t>Δ</a:t>
                </a:r>
                <a:r>
                  <a:rPr lang="en-IN" sz="2000" dirty="0" smtClean="0">
                    <a:latin typeface="Cambria" panose="02040503050406030204" pitchFamily="18" charset="0"/>
                    <a:ea typeface="Cambria" panose="02040503050406030204" pitchFamily="18" charset="0"/>
                  </a:rPr>
                  <a:t>S is negative (i.e.,) these process is accompanied by decrease of entropy.</a:t>
                </a:r>
              </a:p>
              <a:p>
                <a:r>
                  <a:rPr lang="en-IN" sz="2000" b="1" u="sng" dirty="0" smtClean="0">
                    <a:latin typeface="Cambria" panose="02040503050406030204" pitchFamily="18" charset="0"/>
                    <a:ea typeface="Cambria" panose="02040503050406030204" pitchFamily="18" charset="0"/>
                  </a:rPr>
                  <a:t>2) From liquid </a:t>
                </a:r>
                <a:r>
                  <a:rPr lang="en-IN" sz="2000" b="1" u="sng" dirty="0">
                    <a:latin typeface="Cambria" panose="02040503050406030204" pitchFamily="18" charset="0"/>
                    <a:ea typeface="Cambria" panose="02040503050406030204" pitchFamily="18" charset="0"/>
                  </a:rPr>
                  <a:t>phase </a:t>
                </a:r>
                <a:r>
                  <a:rPr lang="en-IN" sz="2000" b="1" u="sng" dirty="0" smtClean="0">
                    <a:latin typeface="Cambria" panose="02040503050406030204" pitchFamily="18" charset="0"/>
                    <a:ea typeface="Cambria" panose="02040503050406030204" pitchFamily="18" charset="0"/>
                  </a:rPr>
                  <a:t>to Vapour phase</a:t>
                </a:r>
              </a:p>
              <a:p>
                <a:r>
                  <a:rPr lang="en-IN" sz="2000" dirty="0" smtClean="0">
                    <a:latin typeface="Cambria" panose="02040503050406030204" pitchFamily="18" charset="0"/>
                    <a:ea typeface="Cambria" panose="02040503050406030204" pitchFamily="18" charset="0"/>
                  </a:rPr>
                  <a:t>				Liquid </a:t>
                </a:r>
                <a14:m>
                  <m:oMath xmlns:m="http://schemas.openxmlformats.org/officeDocument/2006/math">
                    <m:r>
                      <a:rPr lang="en-IN" sz="2000" i="1">
                        <a:latin typeface="Cambria Math" panose="02040503050406030204" pitchFamily="18" charset="0"/>
                        <a:ea typeface="Cambria Math" panose="02040503050406030204" pitchFamily="18" charset="0"/>
                      </a:rPr>
                      <m:t>⇌</m:t>
                    </m:r>
                  </m:oMath>
                </a14:m>
                <a:r>
                  <a:rPr lang="en-IN" sz="2000" dirty="0" smtClean="0">
                    <a:latin typeface="Cambria" panose="02040503050406030204" pitchFamily="18" charset="0"/>
                    <a:ea typeface="Cambria" panose="02040503050406030204" pitchFamily="18" charset="0"/>
                  </a:rPr>
                  <a:t> Vapour</a:t>
                </a:r>
              </a:p>
              <a:p>
                <a:r>
                  <a:rPr lang="en-IN" sz="2000" dirty="0" smtClean="0">
                    <a:latin typeface="Cambria" panose="02040503050406030204" pitchFamily="18" charset="0"/>
                    <a:ea typeface="Cambria" panose="02040503050406030204" pitchFamily="18" charset="0"/>
                  </a:rPr>
                  <a:t>Suppose 1 mole of a substance changes from liquid to vapour state reversibly at its boiling point T</a:t>
                </a:r>
                <a:r>
                  <a:rPr lang="en-IN" sz="2000" baseline="-25000" dirty="0" smtClean="0">
                    <a:latin typeface="Cambria" panose="02040503050406030204" pitchFamily="18" charset="0"/>
                    <a:ea typeface="Cambria" panose="02040503050406030204" pitchFamily="18" charset="0"/>
                  </a:rPr>
                  <a:t>b</a:t>
                </a:r>
                <a:r>
                  <a:rPr lang="en-IN" sz="2000" dirty="0" smtClean="0">
                    <a:latin typeface="Cambria" panose="02040503050406030204" pitchFamily="18" charset="0"/>
                    <a:ea typeface="Cambria" panose="02040503050406030204" pitchFamily="18" charset="0"/>
                  </a:rPr>
                  <a:t>, under a constant pressure. If </a:t>
                </a:r>
                <a:r>
                  <a:rPr lang="el-GR" sz="2000" dirty="0">
                    <a:latin typeface="Cambria" panose="02040503050406030204" pitchFamily="18" charset="0"/>
                    <a:ea typeface="Cambria" panose="02040503050406030204" pitchFamily="18" charset="0"/>
                  </a:rPr>
                  <a:t>Δ</a:t>
                </a:r>
                <a:r>
                  <a:rPr lang="en-IN" sz="2000" dirty="0" err="1" smtClean="0">
                    <a:latin typeface="Cambria" panose="02040503050406030204" pitchFamily="18" charset="0"/>
                    <a:ea typeface="Cambria" panose="02040503050406030204" pitchFamily="18" charset="0"/>
                  </a:rPr>
                  <a:t>H</a:t>
                </a:r>
                <a:r>
                  <a:rPr lang="en-IN" sz="2000" baseline="-25000" dirty="0" err="1" smtClean="0">
                    <a:latin typeface="Cambria" panose="02040503050406030204" pitchFamily="18" charset="0"/>
                    <a:ea typeface="Cambria" panose="02040503050406030204" pitchFamily="18" charset="0"/>
                  </a:rPr>
                  <a:t>v</a:t>
                </a:r>
                <a:r>
                  <a:rPr lang="en-IN" sz="2000" dirty="0" smtClean="0">
                    <a:latin typeface="Cambria" panose="02040503050406030204" pitchFamily="18" charset="0"/>
                    <a:ea typeface="Cambria" panose="02040503050406030204" pitchFamily="18" charset="0"/>
                  </a:rPr>
                  <a:t> is the molar heat of </a:t>
                </a:r>
                <a:r>
                  <a:rPr lang="en-IN" sz="2000" dirty="0" err="1" smtClean="0">
                    <a:latin typeface="Cambria" panose="02040503050406030204" pitchFamily="18" charset="0"/>
                    <a:ea typeface="Cambria" panose="02040503050406030204" pitchFamily="18" charset="0"/>
                  </a:rPr>
                  <a:t>vapourisations</a:t>
                </a:r>
                <a:r>
                  <a:rPr lang="en-IN" sz="2000" dirty="0" smtClean="0">
                    <a:latin typeface="Cambria" panose="02040503050406030204" pitchFamily="18" charset="0"/>
                    <a:ea typeface="Cambria" panose="02040503050406030204" pitchFamily="18" charset="0"/>
                  </a:rPr>
                  <a:t> then the entropy change accompanying the process will be given by </a:t>
                </a:r>
              </a:p>
              <a:p>
                <a:r>
                  <a:rPr lang="en-IN" sz="2000" dirty="0" smtClean="0">
                    <a:latin typeface="Cambria" panose="02040503050406030204" pitchFamily="18" charset="0"/>
                    <a:ea typeface="Cambria" panose="02040503050406030204" pitchFamily="18" charset="0"/>
                  </a:rPr>
                  <a:t>			</a:t>
                </a:r>
                <a:r>
                  <a:rPr lang="el-GR" sz="2000" dirty="0">
                    <a:latin typeface="Cambria" panose="02040503050406030204" pitchFamily="18" charset="0"/>
                    <a:ea typeface="Cambria" panose="02040503050406030204" pitchFamily="18" charset="0"/>
                  </a:rPr>
                  <a:t>Δ</a:t>
                </a:r>
                <a:r>
                  <a:rPr lang="en-IN" sz="2000" dirty="0" err="1" smtClean="0">
                    <a:latin typeface="Cambria" panose="02040503050406030204" pitchFamily="18" charset="0"/>
                    <a:ea typeface="Cambria" panose="02040503050406030204" pitchFamily="18" charset="0"/>
                  </a:rPr>
                  <a:t>S</a:t>
                </a:r>
                <a:r>
                  <a:rPr lang="en-IN" sz="2000" baseline="-25000" dirty="0" err="1" smtClean="0">
                    <a:latin typeface="Cambria" panose="02040503050406030204" pitchFamily="18" charset="0"/>
                    <a:ea typeface="Cambria" panose="02040503050406030204" pitchFamily="18" charset="0"/>
                  </a:rPr>
                  <a:t>v</a:t>
                </a:r>
                <a:r>
                  <a:rPr lang="en-IN" sz="2000" dirty="0" smtClean="0">
                    <a:latin typeface="Cambria" panose="02040503050406030204" pitchFamily="18" charset="0"/>
                    <a:ea typeface="Cambria" panose="02040503050406030204" pitchFamily="18" charset="0"/>
                  </a:rPr>
                  <a:t> </a:t>
                </a:r>
                <a:r>
                  <a:rPr lang="en-IN" sz="2000" dirty="0">
                    <a:latin typeface="Cambria" panose="02040503050406030204" pitchFamily="18" charset="0"/>
                    <a:ea typeface="Cambria" panose="02040503050406030204" pitchFamily="18" charset="0"/>
                  </a:rPr>
                  <a:t>= </a:t>
                </a:r>
                <a14:m>
                  <m:oMath xmlns:m="http://schemas.openxmlformats.org/officeDocument/2006/math">
                    <m:f>
                      <m:fPr>
                        <m:ctrlPr>
                          <a:rPr lang="en-IN" sz="2000" i="1">
                            <a:latin typeface="Cambria Math" panose="02040503050406030204" pitchFamily="18" charset="0"/>
                            <a:ea typeface="Cambria" panose="02040503050406030204" pitchFamily="18" charset="0"/>
                          </a:rPr>
                        </m:ctrlPr>
                      </m:fPr>
                      <m:num>
                        <m:r>
                          <m:rPr>
                            <m:nor/>
                          </m:rPr>
                          <a:rPr lang="el-GR" sz="2000" dirty="0">
                            <a:latin typeface="Cambria" panose="02040503050406030204" pitchFamily="18" charset="0"/>
                            <a:ea typeface="Cambria" panose="02040503050406030204" pitchFamily="18" charset="0"/>
                          </a:rPr>
                          <m:t>Δ</m:t>
                        </m:r>
                        <m:r>
                          <m:rPr>
                            <m:nor/>
                          </m:rPr>
                          <a:rPr lang="en-IN" sz="2000" dirty="0">
                            <a:latin typeface="Cambria" panose="02040503050406030204" pitchFamily="18" charset="0"/>
                            <a:ea typeface="Cambria" panose="02040503050406030204" pitchFamily="18" charset="0"/>
                          </a:rPr>
                          <m:t>H</m:t>
                        </m:r>
                        <m:r>
                          <m:rPr>
                            <m:nor/>
                          </m:rPr>
                          <a:rPr lang="en-IN" sz="2000" b="0" i="0" baseline="-25000" dirty="0" smtClean="0">
                            <a:latin typeface="Cambria" panose="02040503050406030204" pitchFamily="18" charset="0"/>
                            <a:ea typeface="Cambria" panose="02040503050406030204" pitchFamily="18" charset="0"/>
                          </a:rPr>
                          <m:t>v</m:t>
                        </m:r>
                      </m:num>
                      <m:den>
                        <m:r>
                          <m:rPr>
                            <m:nor/>
                          </m:rPr>
                          <a:rPr lang="en-IN" sz="2000" dirty="0">
                            <a:latin typeface="Cambria" panose="02040503050406030204" pitchFamily="18" charset="0"/>
                            <a:ea typeface="Cambria" panose="02040503050406030204" pitchFamily="18" charset="0"/>
                          </a:rPr>
                          <m:t>T</m:t>
                        </m:r>
                        <m:r>
                          <m:rPr>
                            <m:nor/>
                          </m:rPr>
                          <a:rPr lang="en-IN" sz="2000" b="0" i="0" baseline="-25000" dirty="0" smtClean="0">
                            <a:latin typeface="Cambria" panose="02040503050406030204" pitchFamily="18" charset="0"/>
                            <a:ea typeface="Cambria" panose="02040503050406030204" pitchFamily="18" charset="0"/>
                          </a:rPr>
                          <m:t>b</m:t>
                        </m:r>
                      </m:den>
                    </m:f>
                  </m:oMath>
                </a14:m>
                <a:endParaRPr lang="en-IN" sz="2000" dirty="0">
                  <a:latin typeface="Cambria" panose="02040503050406030204" pitchFamily="18" charset="0"/>
                  <a:ea typeface="Cambria" panose="02040503050406030204" pitchFamily="18" charset="0"/>
                </a:endParaRPr>
              </a:p>
              <a:p>
                <a:r>
                  <a:rPr lang="en-IN" sz="2000" dirty="0" smtClean="0">
                    <a:latin typeface="Cambria" panose="02040503050406030204" pitchFamily="18" charset="0"/>
                    <a:ea typeface="Cambria" panose="02040503050406030204" pitchFamily="18" charset="0"/>
                  </a:rPr>
                  <a:t>Since </a:t>
                </a:r>
                <a:r>
                  <a:rPr lang="el-GR" sz="2000" dirty="0">
                    <a:latin typeface="Cambria" panose="02040503050406030204" pitchFamily="18" charset="0"/>
                    <a:ea typeface="Cambria" panose="02040503050406030204" pitchFamily="18" charset="0"/>
                  </a:rPr>
                  <a:t>Δ</a:t>
                </a:r>
                <a:r>
                  <a:rPr lang="en-IN" sz="2000" dirty="0" err="1">
                    <a:latin typeface="Cambria" panose="02040503050406030204" pitchFamily="18" charset="0"/>
                    <a:ea typeface="Cambria" panose="02040503050406030204" pitchFamily="18" charset="0"/>
                  </a:rPr>
                  <a:t>H</a:t>
                </a:r>
                <a:r>
                  <a:rPr lang="en-IN" sz="2000" baseline="-25000" dirty="0" err="1">
                    <a:latin typeface="Cambria" panose="02040503050406030204" pitchFamily="18" charset="0"/>
                    <a:ea typeface="Cambria" panose="02040503050406030204" pitchFamily="18" charset="0"/>
                  </a:rPr>
                  <a:t>v</a:t>
                </a:r>
                <a:r>
                  <a:rPr lang="en-IN" sz="2000" dirty="0">
                    <a:latin typeface="Cambria" panose="02040503050406030204" pitchFamily="18" charset="0"/>
                    <a:ea typeface="Cambria" panose="02040503050406030204" pitchFamily="18" charset="0"/>
                  </a:rPr>
                  <a:t> </a:t>
                </a:r>
                <a:r>
                  <a:rPr lang="en-IN" sz="2000" dirty="0" smtClean="0">
                    <a:latin typeface="Cambria" panose="02040503050406030204" pitchFamily="18" charset="0"/>
                    <a:ea typeface="Cambria" panose="02040503050406030204" pitchFamily="18" charset="0"/>
                  </a:rPr>
                  <a:t>is positive, the processes of </a:t>
                </a:r>
                <a:r>
                  <a:rPr lang="en-IN" sz="2000" dirty="0" err="1" smtClean="0">
                    <a:latin typeface="Cambria" panose="02040503050406030204" pitchFamily="18" charset="0"/>
                    <a:ea typeface="Cambria" panose="02040503050406030204" pitchFamily="18" charset="0"/>
                  </a:rPr>
                  <a:t>vapourisation</a:t>
                </a:r>
                <a:r>
                  <a:rPr lang="en-IN" sz="2000" dirty="0" smtClean="0">
                    <a:latin typeface="Cambria" panose="02040503050406030204" pitchFamily="18" charset="0"/>
                    <a:ea typeface="Cambria" panose="02040503050406030204" pitchFamily="18" charset="0"/>
                  </a:rPr>
                  <a:t> is accompanied by increase of entropy. On the other hand, the reverse process condensation involve evolution of heat which is taken as negative. Therefore for these process </a:t>
                </a:r>
                <a:r>
                  <a:rPr lang="el-GR" sz="2000" dirty="0">
                    <a:latin typeface="Cambria" panose="02040503050406030204" pitchFamily="18" charset="0"/>
                    <a:ea typeface="Cambria" panose="02040503050406030204" pitchFamily="18" charset="0"/>
                  </a:rPr>
                  <a:t>Δ</a:t>
                </a:r>
                <a:r>
                  <a:rPr lang="en-IN" sz="2000" dirty="0">
                    <a:latin typeface="Cambria" panose="02040503050406030204" pitchFamily="18" charset="0"/>
                    <a:ea typeface="Cambria" panose="02040503050406030204" pitchFamily="18" charset="0"/>
                  </a:rPr>
                  <a:t>S is negative </a:t>
                </a:r>
                <a:r>
                  <a:rPr lang="en-IN" sz="2000" dirty="0" smtClean="0">
                    <a:latin typeface="Cambria" panose="02040503050406030204" pitchFamily="18" charset="0"/>
                    <a:ea typeface="Cambria" panose="02040503050406030204" pitchFamily="18" charset="0"/>
                  </a:rPr>
                  <a:t> (i.e.,) these process is accompanied by decrease of entropy.</a:t>
                </a:r>
              </a:p>
              <a:p>
                <a:endParaRPr lang="en-IN" dirty="0"/>
              </a:p>
            </p:txBody>
          </p:sp>
        </mc:Choice>
        <mc:Fallback>
          <p:sp>
            <p:nvSpPr>
              <p:cNvPr id="2" name="TextBox 1"/>
              <p:cNvSpPr txBox="1">
                <a:spLocks noRot="1" noChangeAspect="1" noMove="1" noResize="1" noEditPoints="1" noAdjustHandles="1" noChangeArrowheads="1" noChangeShapeType="1" noTextEdit="1"/>
              </p:cNvSpPr>
              <p:nvPr/>
            </p:nvSpPr>
            <p:spPr>
              <a:xfrm>
                <a:off x="140043" y="107092"/>
                <a:ext cx="11829535" cy="6582443"/>
              </a:xfrm>
              <a:prstGeom prst="rect">
                <a:avLst/>
              </a:prstGeom>
              <a:blipFill rotWithShape="0">
                <a:blip r:embed="rId2"/>
                <a:stretch>
                  <a:fillRect l="-567" t="-556" r="-258"/>
                </a:stretch>
              </a:blipFill>
            </p:spPr>
            <p:txBody>
              <a:bodyPr/>
              <a:lstStyle/>
              <a:p>
                <a:r>
                  <a:rPr lang="en-IN">
                    <a:noFill/>
                  </a:rPr>
                  <a:t> </a:t>
                </a:r>
              </a:p>
            </p:txBody>
          </p:sp>
        </mc:Fallback>
      </mc:AlternateContent>
    </p:spTree>
    <p:extLst>
      <p:ext uri="{BB962C8B-B14F-4D97-AF65-F5344CB8AC3E}">
        <p14:creationId xmlns:p14="http://schemas.microsoft.com/office/powerpoint/2010/main" val="3752478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p:cNvSpPr txBox="1"/>
              <p:nvPr/>
            </p:nvSpPr>
            <p:spPr>
              <a:xfrm>
                <a:off x="148281" y="181232"/>
                <a:ext cx="11821297" cy="6446252"/>
              </a:xfrm>
              <a:prstGeom prst="rect">
                <a:avLst/>
              </a:prstGeom>
              <a:noFill/>
            </p:spPr>
            <p:txBody>
              <a:bodyPr wrap="square" rtlCol="0">
                <a:spAutoFit/>
              </a:bodyPr>
              <a:lstStyle/>
              <a:p>
                <a:r>
                  <a:rPr lang="en-IN" sz="2400" b="1" dirty="0" smtClean="0">
                    <a:latin typeface="Cambria" panose="02040503050406030204" pitchFamily="18" charset="0"/>
                    <a:ea typeface="Cambria" panose="02040503050406030204" pitchFamily="18" charset="0"/>
                  </a:rPr>
                  <a:t>Entropy and Probability</a:t>
                </a:r>
              </a:p>
              <a:p>
                <a:pPr marL="342900" indent="-342900">
                  <a:buFont typeface="Wingdings" panose="05000000000000000000" pitchFamily="2" charset="2"/>
                  <a:buChar char="Ø"/>
                </a:pPr>
                <a:r>
                  <a:rPr lang="en-IN" sz="2000" dirty="0" smtClean="0">
                    <a:latin typeface="Cambria" panose="02040503050406030204" pitchFamily="18" charset="0"/>
                    <a:ea typeface="Cambria" panose="02040503050406030204" pitchFamily="18" charset="0"/>
                  </a:rPr>
                  <a:t>All spontaneous process lead to increase in entropy and also to increase in disorder. When a process is spontaneous, it means that it is proceeding from  a less probable to more probable state.</a:t>
                </a:r>
              </a:p>
              <a:p>
                <a:pPr marL="342900" indent="-342900">
                  <a:buFont typeface="Wingdings" panose="05000000000000000000" pitchFamily="2" charset="2"/>
                  <a:buChar char="Ø"/>
                </a:pPr>
                <a:r>
                  <a:rPr lang="en-IN" sz="2000" dirty="0" smtClean="0">
                    <a:latin typeface="Cambria" panose="02040503050406030204" pitchFamily="18" charset="0"/>
                    <a:ea typeface="Cambria" panose="02040503050406030204" pitchFamily="18" charset="0"/>
                  </a:rPr>
                  <a:t>In other words, a spontaneous change invariably takes place from a less probable to a more probable state. </a:t>
                </a:r>
              </a:p>
              <a:p>
                <a:pPr marL="342900" indent="-342900">
                  <a:buFont typeface="Wingdings" panose="05000000000000000000" pitchFamily="2" charset="2"/>
                  <a:buChar char="Ø"/>
                </a:pPr>
                <a:r>
                  <a:rPr lang="en-IN" sz="2000" dirty="0" smtClean="0">
                    <a:latin typeface="Cambria" panose="02040503050406030204" pitchFamily="18" charset="0"/>
                    <a:ea typeface="Cambria" panose="02040503050406030204" pitchFamily="18" charset="0"/>
                  </a:rPr>
                  <a:t>Therefore it appears that there is a close relation between entropy (S) and thermodynamic probability (W) of the state of the system both of which increase at the same time. This relationship was expressed by Boltzmann as</a:t>
                </a:r>
              </a:p>
              <a:p>
                <a:r>
                  <a:rPr lang="en-IN" sz="2000" dirty="0">
                    <a:latin typeface="Cambria" panose="02040503050406030204" pitchFamily="18" charset="0"/>
                    <a:ea typeface="Cambria" panose="02040503050406030204" pitchFamily="18" charset="0"/>
                  </a:rPr>
                  <a:t>	</a:t>
                </a:r>
                <a:r>
                  <a:rPr lang="en-IN" sz="2000" dirty="0" smtClean="0">
                    <a:latin typeface="Cambria" panose="02040503050406030204" pitchFamily="18" charset="0"/>
                    <a:ea typeface="Cambria" panose="02040503050406030204" pitchFamily="18" charset="0"/>
                  </a:rPr>
                  <a:t>		S = K </a:t>
                </a:r>
                <a:r>
                  <a:rPr lang="en-IN" sz="2000" dirty="0" err="1" smtClean="0">
                    <a:latin typeface="Cambria" panose="02040503050406030204" pitchFamily="18" charset="0"/>
                    <a:ea typeface="Cambria" panose="02040503050406030204" pitchFamily="18" charset="0"/>
                  </a:rPr>
                  <a:t>ln</a:t>
                </a:r>
                <a:r>
                  <a:rPr lang="en-IN" sz="2000" dirty="0" smtClean="0">
                    <a:latin typeface="Cambria" panose="02040503050406030204" pitchFamily="18" charset="0"/>
                    <a:ea typeface="Cambria" panose="02040503050406030204" pitchFamily="18" charset="0"/>
                  </a:rPr>
                  <a:t> W + Constant                       (1)</a:t>
                </a:r>
              </a:p>
              <a:p>
                <a:r>
                  <a:rPr lang="en-IN" sz="2000" dirty="0" smtClean="0">
                    <a:latin typeface="Cambria" panose="02040503050406030204" pitchFamily="18" charset="0"/>
                    <a:ea typeface="Cambria" panose="02040503050406030204" pitchFamily="18" charset="0"/>
                  </a:rPr>
                  <a:t>Where K is Boltzmann constant (i.e.,  K = </a:t>
                </a:r>
                <a14:m>
                  <m:oMath xmlns:m="http://schemas.openxmlformats.org/officeDocument/2006/math">
                    <m:f>
                      <m:fPr>
                        <m:ctrlPr>
                          <a:rPr lang="en-IN" sz="2000" i="1" smtClean="0">
                            <a:latin typeface="Cambria Math" panose="02040503050406030204" pitchFamily="18" charset="0"/>
                            <a:ea typeface="Cambria" panose="02040503050406030204" pitchFamily="18" charset="0"/>
                          </a:rPr>
                        </m:ctrlPr>
                      </m:fPr>
                      <m:num>
                        <m:r>
                          <a:rPr lang="en-IN" sz="2000" b="0" i="1" smtClean="0">
                            <a:latin typeface="Cambria Math" panose="02040503050406030204" pitchFamily="18" charset="0"/>
                            <a:ea typeface="Cambria" panose="02040503050406030204" pitchFamily="18" charset="0"/>
                          </a:rPr>
                          <m:t>𝑅</m:t>
                        </m:r>
                      </m:num>
                      <m:den>
                        <m:sSub>
                          <m:sSubPr>
                            <m:ctrlPr>
                              <a:rPr lang="en-IN" sz="2000" i="1" smtClean="0">
                                <a:latin typeface="Cambria Math" panose="02040503050406030204" pitchFamily="18" charset="0"/>
                                <a:ea typeface="Cambria" panose="02040503050406030204" pitchFamily="18" charset="0"/>
                              </a:rPr>
                            </m:ctrlPr>
                          </m:sSubPr>
                          <m:e>
                            <m:r>
                              <a:rPr lang="en-IN" sz="2000" b="0" i="1" smtClean="0">
                                <a:latin typeface="Cambria Math" panose="02040503050406030204" pitchFamily="18" charset="0"/>
                                <a:ea typeface="Cambria" panose="02040503050406030204" pitchFamily="18" charset="0"/>
                              </a:rPr>
                              <m:t>𝑁</m:t>
                            </m:r>
                          </m:e>
                          <m:sub>
                            <m:r>
                              <a:rPr lang="en-IN" sz="2000" b="0" i="1" smtClean="0">
                                <a:latin typeface="Cambria Math" panose="02040503050406030204" pitchFamily="18" charset="0"/>
                                <a:ea typeface="Cambria" panose="02040503050406030204" pitchFamily="18" charset="0"/>
                              </a:rPr>
                              <m:t>0</m:t>
                            </m:r>
                          </m:sub>
                        </m:sSub>
                      </m:den>
                    </m:f>
                    <m:r>
                      <a:rPr lang="en-IN" sz="2000" b="0" i="0" smtClean="0">
                        <a:latin typeface="Cambria Math" panose="02040503050406030204" pitchFamily="18" charset="0"/>
                        <a:ea typeface="Cambria" panose="02040503050406030204" pitchFamily="18" charset="0"/>
                      </a:rPr>
                      <m:t>).</m:t>
                    </m:r>
                  </m:oMath>
                </a14:m>
                <a:endParaRPr lang="en-IN" sz="2000" b="0" dirty="0" smtClean="0">
                  <a:latin typeface="Cambria" panose="02040503050406030204" pitchFamily="18" charset="0"/>
                  <a:ea typeface="Cambria" panose="02040503050406030204" pitchFamily="18" charset="0"/>
                </a:endParaRPr>
              </a:p>
              <a:p>
                <a:r>
                  <a:rPr lang="en-IN" sz="2000" dirty="0" smtClean="0">
                    <a:latin typeface="Cambria" panose="02040503050406030204" pitchFamily="18" charset="0"/>
                    <a:ea typeface="Cambria" panose="02040503050406030204" pitchFamily="18" charset="0"/>
                  </a:rPr>
                  <a:t>Boltzmann defined thermodynamic probability of a system as the ratio of the probability of the actual state to the probability of the state in which there is complete order for the same energy and volume. According to Planck, the constant in equation (1) is zero. Hence,</a:t>
                </a:r>
              </a:p>
              <a:p>
                <a:r>
                  <a:rPr lang="en-IN" sz="2000" dirty="0" smtClean="0">
                    <a:latin typeface="Cambria" panose="02040503050406030204" pitchFamily="18" charset="0"/>
                    <a:ea typeface="Cambria" panose="02040503050406030204" pitchFamily="18" charset="0"/>
                  </a:rPr>
                  <a:t>			S = K </a:t>
                </a:r>
                <a:r>
                  <a:rPr lang="en-IN" sz="2000" dirty="0" err="1" smtClean="0">
                    <a:latin typeface="Cambria" panose="02040503050406030204" pitchFamily="18" charset="0"/>
                    <a:ea typeface="Cambria" panose="02040503050406030204" pitchFamily="18" charset="0"/>
                  </a:rPr>
                  <a:t>ln</a:t>
                </a:r>
                <a:r>
                  <a:rPr lang="en-IN" sz="2000" dirty="0" smtClean="0">
                    <a:latin typeface="Cambria" panose="02040503050406030204" pitchFamily="18" charset="0"/>
                    <a:ea typeface="Cambria" panose="02040503050406030204" pitchFamily="18" charset="0"/>
                  </a:rPr>
                  <a:t> W 		          (2)</a:t>
                </a:r>
              </a:p>
              <a:p>
                <a:endParaRPr lang="en-IN" sz="2000" dirty="0">
                  <a:latin typeface="Cambria" panose="02040503050406030204" pitchFamily="18" charset="0"/>
                  <a:ea typeface="Cambria" panose="02040503050406030204" pitchFamily="18" charset="0"/>
                </a:endParaRPr>
              </a:p>
              <a:p>
                <a:r>
                  <a:rPr lang="en-IN" sz="2000" dirty="0" smtClean="0">
                    <a:latin typeface="Cambria" panose="02040503050406030204" pitchFamily="18" charset="0"/>
                    <a:ea typeface="Cambria" panose="02040503050406030204" pitchFamily="18" charset="0"/>
                  </a:rPr>
                  <a:t>Equation (2) is called the Boltzmann entropy equation. A solid state at absolute zero temperature is considered to be in a most order state. In this case W is unity and hence S = 0. therefore, the entropy of crystalline solids at absolute zero is taken </a:t>
                </a:r>
                <a:r>
                  <a:rPr lang="en-IN" sz="2000" smtClean="0">
                    <a:latin typeface="Cambria" panose="02040503050406030204" pitchFamily="18" charset="0"/>
                    <a:ea typeface="Cambria" panose="02040503050406030204" pitchFamily="18" charset="0"/>
                  </a:rPr>
                  <a:t>as zero.				</a:t>
                </a:r>
                <a:endParaRPr lang="en-IN" sz="2000" dirty="0" smtClean="0">
                  <a:latin typeface="Cambria" panose="02040503050406030204" pitchFamily="18" charset="0"/>
                  <a:ea typeface="Cambria" panose="02040503050406030204" pitchFamily="18" charset="0"/>
                </a:endParaRPr>
              </a:p>
              <a:p>
                <a:endParaRPr lang="en-IN" sz="2000" dirty="0" smtClean="0">
                  <a:latin typeface="Cambria" panose="02040503050406030204" pitchFamily="18" charset="0"/>
                  <a:ea typeface="Cambria" panose="02040503050406030204" pitchFamily="18" charset="0"/>
                </a:endParaRPr>
              </a:p>
              <a:p>
                <a:endParaRPr lang="en-IN" dirty="0"/>
              </a:p>
            </p:txBody>
          </p:sp>
        </mc:Choice>
        <mc:Fallback>
          <p:sp>
            <p:nvSpPr>
              <p:cNvPr id="2" name="TextBox 1"/>
              <p:cNvSpPr txBox="1">
                <a:spLocks noRot="1" noChangeAspect="1" noMove="1" noResize="1" noEditPoints="1" noAdjustHandles="1" noChangeArrowheads="1" noChangeShapeType="1" noTextEdit="1"/>
              </p:cNvSpPr>
              <p:nvPr/>
            </p:nvSpPr>
            <p:spPr>
              <a:xfrm>
                <a:off x="148281" y="181232"/>
                <a:ext cx="11821297" cy="6446252"/>
              </a:xfrm>
              <a:prstGeom prst="rect">
                <a:avLst/>
              </a:prstGeom>
              <a:blipFill rotWithShape="0">
                <a:blip r:embed="rId2"/>
                <a:stretch>
                  <a:fillRect l="-773" t="-757"/>
                </a:stretch>
              </a:blipFill>
            </p:spPr>
            <p:txBody>
              <a:bodyPr/>
              <a:lstStyle/>
              <a:p>
                <a:r>
                  <a:rPr lang="en-IN">
                    <a:noFill/>
                  </a:rPr>
                  <a:t> </a:t>
                </a:r>
              </a:p>
            </p:txBody>
          </p:sp>
        </mc:Fallback>
      </mc:AlternateContent>
      <p:cxnSp>
        <p:nvCxnSpPr>
          <p:cNvPr id="4" name="Straight Arrow Connector 3"/>
          <p:cNvCxnSpPr/>
          <p:nvPr/>
        </p:nvCxnSpPr>
        <p:spPr>
          <a:xfrm>
            <a:off x="5420497" y="2891481"/>
            <a:ext cx="972065" cy="823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4331926" y="4555440"/>
            <a:ext cx="972065" cy="823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5561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51411" y="2967335"/>
            <a:ext cx="3089179"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Thank you</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1178893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231</Words>
  <Application>Microsoft Office PowerPoint</Application>
  <PresentationFormat>Widescreen</PresentationFormat>
  <Paragraphs>61</Paragraphs>
  <Slides>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Calibri</vt:lpstr>
      <vt:lpstr>Calibri Light</vt:lpstr>
      <vt:lpstr>Cambria</vt:lpstr>
      <vt:lpstr>Cambria Math</vt:lpstr>
      <vt:lpstr>Latha</vt:lpstr>
      <vt:lpstr>Wingdings</vt:lpstr>
      <vt:lpstr>Office Theme</vt:lpstr>
      <vt:lpstr>Thermodynamic efficiency (or) Carnot Theorem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Thermodynamic efficiency (or) Carnot Theorem </dc:title>
  <dc:creator>Windows User</dc:creator>
  <cp:lastModifiedBy>Windows User</cp:lastModifiedBy>
  <cp:revision>2</cp:revision>
  <dcterms:created xsi:type="dcterms:W3CDTF">2024-11-11T09:02:27Z</dcterms:created>
  <dcterms:modified xsi:type="dcterms:W3CDTF">2024-11-11T09:03:02Z</dcterms:modified>
</cp:coreProperties>
</file>