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7" r:id="rId3"/>
    <p:sldId id="258" r:id="rId4"/>
    <p:sldId id="259" r:id="rId5"/>
    <p:sldId id="260" r:id="rId6"/>
    <p:sldId id="261" r:id="rId7"/>
    <p:sldId id="262" r:id="rId8"/>
    <p:sldId id="263"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A664675-F01D-4A3F-BC49-0F21114BACC3}"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2195971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664675-F01D-4A3F-BC49-0F21114BACC3}"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747598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664675-F01D-4A3F-BC49-0F21114BACC3}"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126894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A664675-F01D-4A3F-BC49-0F21114BACC3}"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416280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A664675-F01D-4A3F-BC49-0F21114BACC3}" type="datetimeFigureOut">
              <a:rPr lang="en-IN" smtClean="0"/>
              <a:t>14-11-2024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345265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A664675-F01D-4A3F-BC49-0F21114BACC3}" type="datetimeFigureOut">
              <a:rPr lang="en-IN" smtClean="0"/>
              <a:t>14-11-2024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636384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64675-F01D-4A3F-BC49-0F21114BACC3}" type="datetimeFigureOut">
              <a:rPr lang="en-IN" smtClean="0"/>
              <a:t>14-11-2024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295919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64675-F01D-4A3F-BC49-0F21114BACC3}"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419399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64675-F01D-4A3F-BC49-0F21114BACC3}" type="datetimeFigureOut">
              <a:rPr lang="en-IN" smtClean="0"/>
              <a:t>14-11-2024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1450222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664675-F01D-4A3F-BC49-0F21114BACC3}"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360496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A664675-F01D-4A3F-BC49-0F21114BACC3}" type="datetimeFigureOut">
              <a:rPr lang="en-IN" smtClean="0"/>
              <a:t>14-11-2024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753E342-E1B8-4F27-962C-8F4C6F28B73F}" type="slidenum">
              <a:rPr lang="en-IN" smtClean="0"/>
              <a:t>‹#›</a:t>
            </a:fld>
            <a:endParaRPr lang="en-IN"/>
          </a:p>
        </p:txBody>
      </p:sp>
    </p:spTree>
    <p:extLst>
      <p:ext uri="{BB962C8B-B14F-4D97-AF65-F5344CB8AC3E}">
        <p14:creationId xmlns:p14="http://schemas.microsoft.com/office/powerpoint/2010/main" val="179169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64675-F01D-4A3F-BC49-0F21114BACC3}" type="datetimeFigureOut">
              <a:rPr lang="en-IN" smtClean="0"/>
              <a:t>14-11-2024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53E342-E1B8-4F27-962C-8F4C6F28B73F}" type="slidenum">
              <a:rPr lang="en-IN" smtClean="0"/>
              <a:t>‹#›</a:t>
            </a:fld>
            <a:endParaRPr lang="en-IN"/>
          </a:p>
        </p:txBody>
      </p:sp>
    </p:spTree>
    <p:extLst>
      <p:ext uri="{BB962C8B-B14F-4D97-AF65-F5344CB8AC3E}">
        <p14:creationId xmlns:p14="http://schemas.microsoft.com/office/powerpoint/2010/main" val="3263405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994" y="175012"/>
            <a:ext cx="11846011" cy="1678502"/>
          </a:xfrm>
        </p:spPr>
        <p:txBody>
          <a:bodyPr>
            <a:normAutofit/>
          </a:bodyPr>
          <a:lstStyle/>
          <a:p>
            <a:pPr>
              <a:lnSpc>
                <a:spcPct val="150000"/>
              </a:lnSpc>
            </a:pPr>
            <a:r>
              <a:rPr lang="en-US" b="1" dirty="0" smtClean="0">
                <a:latin typeface="Cambria" panose="02040503050406030204" pitchFamily="18" charset="0"/>
                <a:ea typeface="Cambria" panose="02040503050406030204" pitchFamily="18" charset="0"/>
                <a:cs typeface="Latha"/>
              </a:rPr>
              <a:t>Synthesis of </a:t>
            </a:r>
            <a:r>
              <a:rPr lang="en-US" b="1" dirty="0" err="1" smtClean="0">
                <a:latin typeface="Cambria" panose="02040503050406030204" pitchFamily="18" charset="0"/>
                <a:ea typeface="Cambria" panose="02040503050406030204" pitchFamily="18" charset="0"/>
                <a:cs typeface="Latha"/>
              </a:rPr>
              <a:t>Nanomaterials</a:t>
            </a:r>
            <a:endParaRPr lang="en-IN" dirty="0">
              <a:latin typeface="Cambria" panose="02040503050406030204" pitchFamily="18" charset="0"/>
              <a:ea typeface="Cambria" panose="02040503050406030204" pitchFamily="18" charset="0"/>
              <a:cs typeface="Latha"/>
            </a:endParaRPr>
          </a:p>
        </p:txBody>
      </p:sp>
      <p:sp>
        <p:nvSpPr>
          <p:cNvPr id="3" name="Subtitle 2"/>
          <p:cNvSpPr>
            <a:spLocks noGrp="1"/>
          </p:cNvSpPr>
          <p:nvPr>
            <p:ph type="subTitle" idx="1"/>
          </p:nvPr>
        </p:nvSpPr>
        <p:spPr>
          <a:xfrm>
            <a:off x="1606378" y="4168346"/>
            <a:ext cx="9341708" cy="1869989"/>
          </a:xfrm>
        </p:spPr>
        <p:txBody>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09512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2"/>
          <a:stretch>
            <a:fillRect/>
          </a:stretch>
        </p:blipFill>
        <p:spPr>
          <a:xfrm>
            <a:off x="7907423" y="1021363"/>
            <a:ext cx="3609975" cy="4848225"/>
          </a:xfrm>
          <a:prstGeom prst="rect">
            <a:avLst/>
          </a:prstGeom>
        </p:spPr>
      </p:pic>
      <p:sp>
        <p:nvSpPr>
          <p:cNvPr id="6" name="Rectangle 5"/>
          <p:cNvSpPr/>
          <p:nvPr/>
        </p:nvSpPr>
        <p:spPr>
          <a:xfrm>
            <a:off x="502508" y="212797"/>
            <a:ext cx="7718854" cy="6740307"/>
          </a:xfrm>
          <a:prstGeom prst="rect">
            <a:avLst/>
          </a:prstGeom>
        </p:spPr>
        <p:txBody>
          <a:bodyPr wrap="square">
            <a:spAutoFit/>
          </a:bodyPr>
          <a:lstStyle/>
          <a:p>
            <a:pPr algn="just">
              <a:lnSpc>
                <a:spcPct val="150000"/>
              </a:lnSpc>
            </a:pPr>
            <a:r>
              <a:rPr lang="en-US" sz="1600" b="1" dirty="0">
                <a:latin typeface="Cambria" panose="02040503050406030204" pitchFamily="18" charset="0"/>
                <a:ea typeface="Cambria" panose="02040503050406030204" pitchFamily="18" charset="0"/>
                <a:cs typeface="Latha"/>
              </a:rPr>
              <a:t>Synthesis of </a:t>
            </a:r>
            <a:r>
              <a:rPr lang="en-US" sz="1600" b="1" dirty="0" err="1">
                <a:latin typeface="Cambria" panose="02040503050406030204" pitchFamily="18" charset="0"/>
                <a:ea typeface="Cambria" panose="02040503050406030204" pitchFamily="18" charset="0"/>
                <a:cs typeface="Latha"/>
              </a:rPr>
              <a:t>Nanomaterials</a:t>
            </a:r>
            <a:endParaRPr lang="en-IN" sz="1600" dirty="0">
              <a:latin typeface="Cambria" panose="02040503050406030204" pitchFamily="18" charset="0"/>
              <a:ea typeface="Cambria" panose="02040503050406030204" pitchFamily="18" charset="0"/>
              <a:cs typeface="Latha"/>
            </a:endParaRPr>
          </a:p>
          <a:p>
            <a:pPr algn="just">
              <a:lnSpc>
                <a:spcPct val="150000"/>
              </a:lnSpc>
              <a:spcAft>
                <a:spcPts val="0"/>
              </a:spcAft>
            </a:pPr>
            <a:r>
              <a:rPr lang="en-US" sz="1600" dirty="0">
                <a:latin typeface="Cambria" panose="02040503050406030204" pitchFamily="18" charset="0"/>
                <a:ea typeface="Cambria" panose="02040503050406030204" pitchFamily="18" charset="0"/>
                <a:cs typeface="Latha"/>
              </a:rPr>
              <a:t>There are several processes to create </a:t>
            </a:r>
            <a:r>
              <a:rPr lang="en-US" sz="1600" dirty="0" err="1">
                <a:latin typeface="Cambria" panose="02040503050406030204" pitchFamily="18" charset="0"/>
                <a:ea typeface="Cambria" panose="02040503050406030204" pitchFamily="18" charset="0"/>
                <a:cs typeface="Latha"/>
              </a:rPr>
              <a:t>nanomaterials</a:t>
            </a:r>
            <a:r>
              <a:rPr lang="en-US" sz="1600" dirty="0">
                <a:latin typeface="Cambria" panose="02040503050406030204" pitchFamily="18" charset="0"/>
                <a:ea typeface="Cambria" panose="02040503050406030204" pitchFamily="18" charset="0"/>
                <a:cs typeface="Latha"/>
              </a:rPr>
              <a:t>. Two main approaches are used in nanotechnology. </a:t>
            </a:r>
            <a:endParaRPr lang="en-IN" sz="1600" dirty="0">
              <a:latin typeface="Cambria" panose="02040503050406030204" pitchFamily="18" charset="0"/>
              <a:ea typeface="Cambria" panose="02040503050406030204" pitchFamily="18" charset="0"/>
              <a:cs typeface="Latha"/>
            </a:endParaRPr>
          </a:p>
          <a:p>
            <a:pPr algn="just">
              <a:lnSpc>
                <a:spcPct val="150000"/>
              </a:lnSpc>
            </a:pPr>
            <a:r>
              <a:rPr lang="en-US" sz="1600" b="1" dirty="0" smtClean="0">
                <a:latin typeface="Cambria" panose="02040503050406030204" pitchFamily="18" charset="0"/>
                <a:ea typeface="Cambria" panose="02040503050406030204" pitchFamily="18" charset="0"/>
                <a:cs typeface="Latha"/>
              </a:rPr>
              <a:t>Top-down </a:t>
            </a:r>
            <a:r>
              <a:rPr lang="en-US" sz="1600" b="1" dirty="0">
                <a:latin typeface="Cambria" panose="02040503050406030204" pitchFamily="18" charset="0"/>
                <a:ea typeface="Cambria" panose="02040503050406030204" pitchFamily="18" charset="0"/>
                <a:cs typeface="Latha"/>
              </a:rPr>
              <a:t>approach</a:t>
            </a:r>
            <a:endParaRPr lang="en-IN" sz="1600" dirty="0">
              <a:latin typeface="Cambria" panose="02040503050406030204" pitchFamily="18" charset="0"/>
              <a:ea typeface="Cambria" panose="02040503050406030204" pitchFamily="18" charset="0"/>
              <a:cs typeface="Latha"/>
            </a:endParaRPr>
          </a:p>
          <a:p>
            <a:pPr algn="just">
              <a:lnSpc>
                <a:spcPct val="150000"/>
              </a:lnSpc>
              <a:spcAft>
                <a:spcPts val="0"/>
              </a:spcAft>
            </a:pPr>
            <a:r>
              <a:rPr lang="en-US" sz="1600" dirty="0">
                <a:latin typeface="Cambria" panose="02040503050406030204" pitchFamily="18" charset="0"/>
                <a:ea typeface="Cambria" panose="02040503050406030204" pitchFamily="18" charset="0"/>
                <a:cs typeface="Latha"/>
              </a:rPr>
              <a:t>Top down approach refers to slicing or successive cutting of a bulk material to get </a:t>
            </a:r>
            <a:r>
              <a:rPr lang="en-US" sz="1600" dirty="0" err="1">
                <a:latin typeface="Cambria" panose="02040503050406030204" pitchFamily="18" charset="0"/>
                <a:ea typeface="Cambria" panose="02040503050406030204" pitchFamily="18" charset="0"/>
                <a:cs typeface="Latha"/>
              </a:rPr>
              <a:t>nanosized</a:t>
            </a:r>
            <a:r>
              <a:rPr lang="en-US" sz="1600" dirty="0">
                <a:latin typeface="Cambria" panose="02040503050406030204" pitchFamily="18" charset="0"/>
                <a:ea typeface="Cambria" panose="02040503050406030204" pitchFamily="18" charset="0"/>
                <a:cs typeface="Latha"/>
              </a:rPr>
              <a:t> particle. This approach has following processes:- (Ball milling, Photolithography, Etching, Sputtering.) However, it is synthetically too expensive (and not industrially </a:t>
            </a:r>
            <a:r>
              <a:rPr lang="en-US" sz="1600" dirty="0" smtClean="0">
                <a:latin typeface="Cambria" panose="02040503050406030204" pitchFamily="18" charset="0"/>
                <a:ea typeface="Cambria" panose="02040503050406030204" pitchFamily="18" charset="0"/>
                <a:cs typeface="Latha"/>
              </a:rPr>
              <a:t>scalable) </a:t>
            </a:r>
            <a:r>
              <a:rPr lang="en-US" sz="1600" dirty="0">
                <a:latin typeface="Cambria" panose="02040503050406030204" pitchFamily="18" charset="0"/>
                <a:ea typeface="Cambria" panose="02040503050406030204" pitchFamily="18" charset="0"/>
                <a:cs typeface="Latha"/>
              </a:rPr>
              <a:t>to arrange such small units into their desired positions by hand. The biggest problem with top-down approach is the imperfection of the surface structure. The conventional top-down techniques such as lithography can cause significant crystallographic damage to the processed patterns and additional defects may be introduced even during the etching </a:t>
            </a:r>
            <a:r>
              <a:rPr lang="en-US" sz="1600" dirty="0" smtClean="0">
                <a:latin typeface="Cambria" panose="02040503050406030204" pitchFamily="18" charset="0"/>
                <a:ea typeface="Cambria" panose="02040503050406030204" pitchFamily="18" charset="0"/>
                <a:cs typeface="Latha"/>
              </a:rPr>
              <a:t>steps</a:t>
            </a:r>
            <a:br>
              <a:rPr lang="en-US" sz="1600" dirty="0" smtClean="0">
                <a:latin typeface="Cambria" panose="02040503050406030204" pitchFamily="18" charset="0"/>
                <a:ea typeface="Cambria" panose="02040503050406030204" pitchFamily="18" charset="0"/>
                <a:cs typeface="Latha"/>
              </a:rPr>
            </a:br>
            <a:r>
              <a:rPr lang="en-US" sz="1600" b="1" dirty="0" smtClean="0">
                <a:latin typeface="Cambria" panose="02040503050406030204" pitchFamily="18" charset="0"/>
                <a:ea typeface="Cambria" panose="02040503050406030204" pitchFamily="18" charset="0"/>
                <a:cs typeface="Latha"/>
              </a:rPr>
              <a:t>Bottom-up </a:t>
            </a:r>
            <a:r>
              <a:rPr lang="en-US" sz="1600" b="1" dirty="0">
                <a:latin typeface="Cambria" panose="02040503050406030204" pitchFamily="18" charset="0"/>
                <a:ea typeface="Cambria" panose="02040503050406030204" pitchFamily="18" charset="0"/>
                <a:cs typeface="Latha"/>
              </a:rPr>
              <a:t>approach</a:t>
            </a:r>
            <a:endParaRPr lang="en-IN" sz="1600" dirty="0">
              <a:latin typeface="Cambria" panose="02040503050406030204" pitchFamily="18" charset="0"/>
              <a:ea typeface="Cambria" panose="02040503050406030204" pitchFamily="18" charset="0"/>
              <a:cs typeface="Latha"/>
            </a:endParaRPr>
          </a:p>
          <a:p>
            <a:pPr algn="just">
              <a:lnSpc>
                <a:spcPct val="150000"/>
              </a:lnSpc>
              <a:spcAft>
                <a:spcPts val="0"/>
              </a:spcAft>
            </a:pPr>
            <a:r>
              <a:rPr lang="en-US" sz="1600" dirty="0">
                <a:latin typeface="Cambria" panose="02040503050406030204" pitchFamily="18" charset="0"/>
                <a:ea typeface="Cambria" panose="02040503050406030204" pitchFamily="18" charset="0"/>
                <a:cs typeface="Latha"/>
              </a:rPr>
              <a:t>Bottom up approach refers to the buildup of a material from the bottom: atom by atom, molecule by molecule or cluster by cluster. This approach has following processes:- (Chemical precipitation, Sol-gel, </a:t>
            </a:r>
            <a:r>
              <a:rPr lang="en-US" sz="1600" dirty="0" err="1">
                <a:latin typeface="Cambria" panose="02040503050406030204" pitchFamily="18" charset="0"/>
                <a:ea typeface="Cambria" panose="02040503050406030204" pitchFamily="18" charset="0"/>
                <a:cs typeface="Latha"/>
              </a:rPr>
              <a:t>Solvothermal</a:t>
            </a:r>
            <a:r>
              <a:rPr lang="en-US" sz="1600" dirty="0">
                <a:latin typeface="Cambria" panose="02040503050406030204" pitchFamily="18" charset="0"/>
                <a:ea typeface="Cambria" panose="02040503050406030204" pitchFamily="18" charset="0"/>
                <a:cs typeface="Latha"/>
              </a:rPr>
              <a:t>, Hydrothermal). Materials chemists are largely focused on “bottom-up” techniques that afford the self-assembly of </a:t>
            </a:r>
            <a:r>
              <a:rPr lang="en-US" sz="1600" dirty="0" err="1">
                <a:latin typeface="Cambria" panose="02040503050406030204" pitchFamily="18" charset="0"/>
                <a:ea typeface="Cambria" panose="02040503050406030204" pitchFamily="18" charset="0"/>
                <a:cs typeface="Latha"/>
              </a:rPr>
              <a:t>nanoscale</a:t>
            </a:r>
            <a:r>
              <a:rPr lang="en-US" sz="1600" dirty="0">
                <a:latin typeface="Cambria" panose="02040503050406030204" pitchFamily="18" charset="0"/>
                <a:ea typeface="Cambria" panose="02040503050406030204" pitchFamily="18" charset="0"/>
                <a:cs typeface="Latha"/>
              </a:rPr>
              <a:t> </a:t>
            </a:r>
            <a:r>
              <a:rPr lang="en-US" sz="1600" dirty="0" smtClean="0">
                <a:latin typeface="Cambria" panose="02040503050406030204" pitchFamily="18" charset="0"/>
                <a:ea typeface="Cambria" panose="02040503050406030204" pitchFamily="18" charset="0"/>
                <a:cs typeface="Latha"/>
              </a:rPr>
              <a:t>species. </a:t>
            </a:r>
            <a:endParaRPr lang="en-IN" sz="1600" dirty="0">
              <a:effectLst/>
              <a:latin typeface="Cambria" panose="02040503050406030204" pitchFamily="18" charset="0"/>
              <a:ea typeface="Cambria" panose="02040503050406030204" pitchFamily="18" charset="0"/>
              <a:cs typeface="Latha"/>
            </a:endParaRPr>
          </a:p>
        </p:txBody>
      </p:sp>
    </p:spTree>
    <p:extLst>
      <p:ext uri="{BB962C8B-B14F-4D97-AF65-F5344CB8AC3E}">
        <p14:creationId xmlns:p14="http://schemas.microsoft.com/office/powerpoint/2010/main" val="2223477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227" y="840260"/>
            <a:ext cx="11137557" cy="1938992"/>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Nowadays</a:t>
            </a:r>
            <a:r>
              <a:rPr lang="en-US" sz="2000" dirty="0">
                <a:latin typeface="Cambria" panose="02040503050406030204" pitchFamily="18" charset="0"/>
                <a:ea typeface="Cambria" panose="02040503050406030204" pitchFamily="18" charset="0"/>
              </a:rPr>
              <a:t>, the attention of many scientists is focused on the development of new methods for synthesis and stabilization of nanoparticles</a:t>
            </a:r>
            <a:r>
              <a:rPr lang="en-US" sz="2000" dirty="0" smtClean="0">
                <a:latin typeface="Cambria" panose="02040503050406030204" pitchFamily="18" charset="0"/>
                <a:ea typeface="Cambria" panose="02040503050406030204" pitchFamily="18" charset="0"/>
              </a:rPr>
              <a:t>.</a:t>
            </a: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Moreover</a:t>
            </a:r>
            <a:r>
              <a:rPr lang="en-US" sz="2000" dirty="0">
                <a:latin typeface="Cambria" panose="02040503050406030204" pitchFamily="18" charset="0"/>
                <a:ea typeface="Cambria" panose="02040503050406030204" pitchFamily="18" charset="0"/>
              </a:rPr>
              <a:t>, special attention is paid to </a:t>
            </a:r>
            <a:r>
              <a:rPr lang="en-US" sz="2000" dirty="0" err="1">
                <a:latin typeface="Cambria" panose="02040503050406030204" pitchFamily="18" charset="0"/>
                <a:ea typeface="Cambria" panose="02040503050406030204" pitchFamily="18" charset="0"/>
              </a:rPr>
              <a:t>monodispersed</a:t>
            </a:r>
            <a:r>
              <a:rPr lang="en-US" sz="2000" dirty="0">
                <a:latin typeface="Cambria" panose="02040503050406030204" pitchFamily="18" charset="0"/>
                <a:ea typeface="Cambria" panose="02040503050406030204" pitchFamily="18" charset="0"/>
              </a:rPr>
              <a:t> and stable particles formation. Different metals, metal oxides, sulfides, polymers, core-shell and composite nanoparticles can be prepared using a number of synthetic techniques, which are broadly classified into two categories, namely, physical methods and chemical </a:t>
            </a:r>
            <a:r>
              <a:rPr lang="en-US" sz="2000" dirty="0" smtClean="0">
                <a:latin typeface="Cambria" panose="02040503050406030204" pitchFamily="18" charset="0"/>
                <a:ea typeface="Cambria" panose="02040503050406030204" pitchFamily="18" charset="0"/>
              </a:rPr>
              <a:t>methods.</a:t>
            </a:r>
            <a:endParaRPr lang="en-IN" sz="2000" dirty="0">
              <a:latin typeface="Cambria" panose="02040503050406030204" pitchFamily="18" charset="0"/>
              <a:ea typeface="Cambria" panose="02040503050406030204" pitchFamily="18" charset="0"/>
            </a:endParaRPr>
          </a:p>
        </p:txBody>
      </p:sp>
      <p:sp>
        <p:nvSpPr>
          <p:cNvPr id="5" name="TextBox 4"/>
          <p:cNvSpPr txBox="1"/>
          <p:nvPr/>
        </p:nvSpPr>
        <p:spPr>
          <a:xfrm>
            <a:off x="1309816" y="115330"/>
            <a:ext cx="9333470" cy="954107"/>
          </a:xfrm>
          <a:prstGeom prst="rect">
            <a:avLst/>
          </a:prstGeom>
          <a:noFill/>
        </p:spPr>
        <p:txBody>
          <a:bodyPr wrap="square" rtlCol="0">
            <a:spAutoFit/>
          </a:bodyPr>
          <a:lstStyle/>
          <a:p>
            <a:pPr marL="0" lvl="1"/>
            <a:r>
              <a:rPr lang="en-US" sz="2800" b="1" dirty="0">
                <a:latin typeface="Cambria" panose="02040503050406030204" pitchFamily="18" charset="0"/>
                <a:ea typeface="Cambria" panose="02040503050406030204" pitchFamily="18" charset="0"/>
              </a:rPr>
              <a:t>Various techniques used for Synthesis of nanoparticles</a:t>
            </a:r>
            <a:endParaRPr lang="en-IN" sz="2800" dirty="0">
              <a:latin typeface="Cambria" panose="02040503050406030204" pitchFamily="18" charset="0"/>
              <a:ea typeface="Cambria" panose="02040503050406030204" pitchFamily="18" charset="0"/>
            </a:endParaRPr>
          </a:p>
          <a:p>
            <a:endParaRPr lang="en-IN" sz="2800" dirty="0">
              <a:latin typeface="Cambria" panose="02040503050406030204" pitchFamily="18" charset="0"/>
              <a:ea typeface="Cambria" panose="02040503050406030204" pitchFamily="18" charset="0"/>
            </a:endParaRPr>
          </a:p>
        </p:txBody>
      </p:sp>
      <p:sp>
        <p:nvSpPr>
          <p:cNvPr id="6" name="Rectangle 5"/>
          <p:cNvSpPr/>
          <p:nvPr/>
        </p:nvSpPr>
        <p:spPr>
          <a:xfrm>
            <a:off x="436606" y="2992269"/>
            <a:ext cx="6096000" cy="3375283"/>
          </a:xfrm>
          <a:prstGeom prst="rect">
            <a:avLst/>
          </a:prstGeom>
        </p:spPr>
        <p:txBody>
          <a:bodyPr>
            <a:spAutoFit/>
          </a:bodyPr>
          <a:lstStyle/>
          <a:p>
            <a:pPr algn="just">
              <a:lnSpc>
                <a:spcPct val="150000"/>
              </a:lnSpc>
              <a:spcBef>
                <a:spcPts val="480"/>
              </a:spcBef>
              <a:spcAft>
                <a:spcPts val="800"/>
              </a:spcAft>
              <a:tabLst>
                <a:tab pos="571500" algn="l"/>
              </a:tabLst>
            </a:pPr>
            <a:r>
              <a:rPr lang="en-US" sz="2000" b="1" dirty="0">
                <a:latin typeface="Cambria" panose="02040503050406030204" pitchFamily="18" charset="0"/>
                <a:ea typeface="Cambria" panose="02040503050406030204" pitchFamily="18" charset="0"/>
                <a:cs typeface="Arial" panose="020B0604020202020204" pitchFamily="34" charset="0"/>
              </a:rPr>
              <a:t>Chemical techniques</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lvl="0" indent="-342900" algn="just">
              <a:lnSpc>
                <a:spcPct val="150000"/>
              </a:lnSpc>
              <a:spcAft>
                <a:spcPts val="800"/>
              </a:spcAft>
              <a:buFont typeface="+mj-lt"/>
              <a:buAutoNum type="romanLcPeriod"/>
            </a:pPr>
            <a:r>
              <a:rPr lang="en-US" sz="2000" dirty="0">
                <a:latin typeface="Cambria" panose="02040503050406030204" pitchFamily="18" charset="0"/>
                <a:ea typeface="Cambria" panose="02040503050406030204" pitchFamily="18" charset="0"/>
                <a:cs typeface="Arial" panose="020B0604020202020204" pitchFamily="34" charset="0"/>
              </a:rPr>
              <a:t>Chemical vapor deposition vapor-phase synthesis: </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lvl="0" indent="-342900" algn="just">
              <a:lnSpc>
                <a:spcPct val="150000"/>
              </a:lnSpc>
              <a:spcAft>
                <a:spcPts val="800"/>
              </a:spcAft>
              <a:buFont typeface="+mj-lt"/>
              <a:buAutoNum type="romanLcPeriod"/>
            </a:pPr>
            <a:r>
              <a:rPr lang="en-US" sz="2000" dirty="0">
                <a:latin typeface="Cambria" panose="02040503050406030204" pitchFamily="18" charset="0"/>
                <a:ea typeface="Cambria" panose="02040503050406030204" pitchFamily="18" charset="0"/>
                <a:cs typeface="Arial" panose="020B0604020202020204" pitchFamily="34" charset="0"/>
              </a:rPr>
              <a:t>Hydrothermal synthesis </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lvl="0" indent="-342900" algn="just">
              <a:lnSpc>
                <a:spcPct val="150000"/>
              </a:lnSpc>
              <a:spcAft>
                <a:spcPts val="800"/>
              </a:spcAft>
              <a:buFont typeface="+mj-lt"/>
              <a:buAutoNum type="romanLcPeriod"/>
            </a:pPr>
            <a:r>
              <a:rPr lang="en-US" sz="2000" dirty="0">
                <a:latin typeface="Cambria" panose="02040503050406030204" pitchFamily="18" charset="0"/>
                <a:ea typeface="Cambria" panose="02040503050406030204" pitchFamily="18" charset="0"/>
                <a:cs typeface="Arial" panose="020B0604020202020204" pitchFamily="34" charset="0"/>
              </a:rPr>
              <a:t>Sol-gel technique </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lvl="0" indent="-342900" algn="just">
              <a:lnSpc>
                <a:spcPct val="150000"/>
              </a:lnSpc>
              <a:spcAft>
                <a:spcPts val="800"/>
              </a:spcAft>
              <a:buFont typeface="+mj-lt"/>
              <a:buAutoNum type="romanLcPeriod"/>
            </a:pPr>
            <a:r>
              <a:rPr lang="en-US" sz="2000" dirty="0" err="1">
                <a:latin typeface="Cambria" panose="02040503050406030204" pitchFamily="18" charset="0"/>
                <a:ea typeface="Cambria" panose="02040503050406030204" pitchFamily="18" charset="0"/>
                <a:cs typeface="Arial" panose="020B0604020202020204" pitchFamily="34" charset="0"/>
              </a:rPr>
              <a:t>Sonochemical</a:t>
            </a:r>
            <a:r>
              <a:rPr lang="en-US" sz="2000" dirty="0">
                <a:latin typeface="Cambria" panose="02040503050406030204" pitchFamily="18" charset="0"/>
                <a:ea typeface="Cambria" panose="02040503050406030204" pitchFamily="18" charset="0"/>
                <a:cs typeface="Arial" panose="020B0604020202020204" pitchFamily="34" charset="0"/>
              </a:rPr>
              <a:t> technique </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lvl="0" indent="-342900" algn="just">
              <a:lnSpc>
                <a:spcPct val="150000"/>
              </a:lnSpc>
              <a:spcAft>
                <a:spcPts val="800"/>
              </a:spcAft>
              <a:buFont typeface="+mj-lt"/>
              <a:buAutoNum type="romanLcPeriod"/>
            </a:pPr>
            <a:r>
              <a:rPr lang="en-US" sz="2000" dirty="0" err="1">
                <a:latin typeface="Cambria" panose="02040503050406030204" pitchFamily="18" charset="0"/>
                <a:ea typeface="Cambria" panose="02040503050406030204" pitchFamily="18" charset="0"/>
                <a:cs typeface="Arial" panose="020B0604020202020204" pitchFamily="34" charset="0"/>
              </a:rPr>
              <a:t>Microemulsion</a:t>
            </a:r>
            <a:r>
              <a:rPr lang="en-US" sz="2000" dirty="0">
                <a:latin typeface="Cambria" panose="02040503050406030204" pitchFamily="18" charset="0"/>
                <a:ea typeface="Cambria" panose="02040503050406030204" pitchFamily="18" charset="0"/>
                <a:cs typeface="Arial" panose="020B0604020202020204" pitchFamily="34" charset="0"/>
              </a:rPr>
              <a:t> technique </a:t>
            </a:r>
            <a:endParaRPr lang="en-IN" sz="2000" dirty="0">
              <a:effectLst/>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591440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945" y="65531"/>
            <a:ext cx="11318790" cy="2503249"/>
          </a:xfrm>
          <a:prstGeom prst="rect">
            <a:avLst/>
          </a:prstGeom>
        </p:spPr>
        <p:txBody>
          <a:bodyPr wrap="square">
            <a:spAutoFit/>
          </a:bodyPr>
          <a:lstStyle/>
          <a:p>
            <a:pPr algn="just">
              <a:lnSpc>
                <a:spcPct val="150000"/>
              </a:lnSpc>
              <a:spcBef>
                <a:spcPts val="480"/>
              </a:spcBef>
              <a:spcAft>
                <a:spcPts val="800"/>
              </a:spcAft>
            </a:pPr>
            <a:r>
              <a:rPr lang="en-US" sz="2000" b="1" dirty="0">
                <a:latin typeface="Cambria" panose="02040503050406030204" pitchFamily="18" charset="0"/>
                <a:ea typeface="Cambria" panose="02040503050406030204" pitchFamily="18" charset="0"/>
                <a:cs typeface="Arial" panose="020B0604020202020204" pitchFamily="34" charset="0"/>
              </a:rPr>
              <a:t>Chemical vapor deposition</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indent="-342900" algn="just">
              <a:buFont typeface="Wingdings" panose="05000000000000000000" pitchFamily="2" charset="2"/>
              <a:buChar char="Ø"/>
            </a:pPr>
            <a:r>
              <a:rPr lang="en-US" sz="2000" dirty="0">
                <a:latin typeface="Cambria" panose="02040503050406030204" pitchFamily="18" charset="0"/>
                <a:ea typeface="Cambria" panose="02040503050406030204" pitchFamily="18" charset="0"/>
              </a:rPr>
              <a:t>Chemical vapor decomposition is a chemical process used to produce high-purity, high-performance solid materials. The process is often used in the semiconductor industry to produce thin films. </a:t>
            </a:r>
            <a:endParaRPr lang="en-US" sz="20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In </a:t>
            </a:r>
            <a:r>
              <a:rPr lang="en-US" sz="2000" dirty="0">
                <a:latin typeface="Cambria" panose="02040503050406030204" pitchFamily="18" charset="0"/>
                <a:ea typeface="Cambria" panose="02040503050406030204" pitchFamily="18" charset="0"/>
              </a:rPr>
              <a:t>a typical CVD process, the wafer (substrate) is exposed to one or more volatile precursors, which react and/or decompose on the substrate surface to produce the desired deposit. </a:t>
            </a:r>
            <a:endParaRPr lang="en-US" sz="20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Frequently</a:t>
            </a:r>
            <a:r>
              <a:rPr lang="en-US" sz="2000" dirty="0">
                <a:latin typeface="Cambria" panose="02040503050406030204" pitchFamily="18" charset="0"/>
                <a:ea typeface="Cambria" panose="02040503050406030204" pitchFamily="18" charset="0"/>
              </a:rPr>
              <a:t>, volatile by-products are also produced, which are removed by gas flow through the reaction chamber</a:t>
            </a:r>
            <a:r>
              <a:rPr lang="en-US" sz="2000" baseline="30000" dirty="0">
                <a:latin typeface="Cambria" panose="02040503050406030204" pitchFamily="18" charset="0"/>
                <a:ea typeface="Cambria" panose="02040503050406030204" pitchFamily="18" charset="0"/>
              </a:rPr>
              <a:t> </a:t>
            </a:r>
            <a:endParaRPr lang="en-IN" sz="2000" dirty="0">
              <a:latin typeface="Cambria" panose="02040503050406030204" pitchFamily="18" charset="0"/>
              <a:ea typeface="Cambria" panose="02040503050406030204" pitchFamily="18" charset="0"/>
            </a:endParaRPr>
          </a:p>
        </p:txBody>
      </p:sp>
      <p:sp>
        <p:nvSpPr>
          <p:cNvPr id="5" name="Rectangle 4"/>
          <p:cNvSpPr/>
          <p:nvPr/>
        </p:nvSpPr>
        <p:spPr>
          <a:xfrm>
            <a:off x="205945" y="2777498"/>
            <a:ext cx="11269362" cy="2503249"/>
          </a:xfrm>
          <a:prstGeom prst="rect">
            <a:avLst/>
          </a:prstGeom>
        </p:spPr>
        <p:txBody>
          <a:bodyPr wrap="square">
            <a:spAutoFit/>
          </a:bodyPr>
          <a:lstStyle/>
          <a:p>
            <a:pPr algn="just">
              <a:lnSpc>
                <a:spcPct val="150000"/>
              </a:lnSpc>
              <a:spcBef>
                <a:spcPts val="480"/>
              </a:spcBef>
              <a:spcAft>
                <a:spcPts val="800"/>
              </a:spcAft>
              <a:tabLst>
                <a:tab pos="342900" algn="l"/>
                <a:tab pos="571500" algn="l"/>
              </a:tabLst>
            </a:pPr>
            <a:r>
              <a:rPr lang="en-US" sz="2000" b="1" dirty="0" smtClean="0">
                <a:latin typeface="Cambria" panose="02040503050406030204" pitchFamily="18" charset="0"/>
                <a:ea typeface="Cambria" panose="02040503050406030204" pitchFamily="18" charset="0"/>
                <a:cs typeface="Arial" panose="020B0604020202020204" pitchFamily="34" charset="0"/>
              </a:rPr>
              <a:t>Vapor-phase </a:t>
            </a:r>
            <a:r>
              <a:rPr lang="en-US" sz="2000" b="1" dirty="0">
                <a:latin typeface="Cambria" panose="02040503050406030204" pitchFamily="18" charset="0"/>
                <a:ea typeface="Cambria" panose="02040503050406030204" pitchFamily="18" charset="0"/>
                <a:cs typeface="Arial" panose="020B0604020202020204" pitchFamily="34" charset="0"/>
              </a:rPr>
              <a:t>synthesis</a:t>
            </a:r>
            <a:endParaRPr lang="en-IN" sz="2000" dirty="0">
              <a:latin typeface="Cambria" panose="02040503050406030204" pitchFamily="18" charset="0"/>
              <a:ea typeface="Cambria" panose="02040503050406030204" pitchFamily="18" charset="0"/>
              <a:cs typeface="Arial" panose="020B0604020202020204" pitchFamily="34" charset="0"/>
            </a:endParaRPr>
          </a:p>
          <a:p>
            <a:pPr marL="342900" indent="-342900" algn="just">
              <a:buFont typeface="Wingdings" panose="05000000000000000000" pitchFamily="2" charset="2"/>
              <a:buChar char="Ø"/>
            </a:pPr>
            <a:r>
              <a:rPr lang="en-US" sz="2000" dirty="0">
                <a:latin typeface="Cambria" panose="02040503050406030204" pitchFamily="18" charset="0"/>
                <a:ea typeface="Cambria" panose="02040503050406030204" pitchFamily="18" charset="0"/>
              </a:rPr>
              <a:t>In vapor-phase synthesis of nanoparticles, the formation of nanoparticles takes place in gas phase. In this synthesis technique the condensation of atoms and molecules is carried out. </a:t>
            </a:r>
            <a:endParaRPr lang="en-US" sz="2000" dirty="0" smtClean="0">
              <a:latin typeface="Cambria" panose="02040503050406030204" pitchFamily="18" charset="0"/>
              <a:ea typeface="Cambria" panose="02040503050406030204" pitchFamily="18" charset="0"/>
            </a:endParaRP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vapor phase synthesis is not new and many multinational companies have been using flame reactors for decades for producing large quantities of nanoparticles</a:t>
            </a:r>
            <a:r>
              <a:rPr lang="en-US" sz="2000" dirty="0" smtClean="0">
                <a:latin typeface="Cambria" panose="02040503050406030204" pitchFamily="18" charset="0"/>
                <a:ea typeface="Cambria" panose="02040503050406030204" pitchFamily="18" charset="0"/>
              </a:rPr>
              <a:t>.</a:t>
            </a:r>
          </a:p>
          <a:p>
            <a:pPr marL="342900" indent="-34290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flame reactors were used for forming various nanoparticles such as carbon black and titanium dioxide</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7035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276" y="190124"/>
            <a:ext cx="11664778" cy="5747727"/>
          </a:xfrm>
          <a:prstGeom prst="rect">
            <a:avLst/>
          </a:prstGeom>
        </p:spPr>
        <p:txBody>
          <a:bodyPr wrap="square">
            <a:spAutoFit/>
          </a:bodyPr>
          <a:lstStyle/>
          <a:p>
            <a:pPr algn="just">
              <a:lnSpc>
                <a:spcPct val="150000"/>
              </a:lnSpc>
              <a:spcBef>
                <a:spcPts val="480"/>
              </a:spcBef>
              <a:spcAft>
                <a:spcPts val="800"/>
              </a:spcAft>
            </a:pPr>
            <a:r>
              <a:rPr lang="en-US" sz="2000" b="1" dirty="0">
                <a:latin typeface="Cambria" panose="02040503050406030204" pitchFamily="18" charset="0"/>
                <a:ea typeface="Cambria" panose="02040503050406030204" pitchFamily="18" charset="0"/>
                <a:cs typeface="Arial" panose="020B0604020202020204" pitchFamily="34" charset="0"/>
              </a:rPr>
              <a:t>Hydrothermal </a:t>
            </a:r>
            <a:r>
              <a:rPr lang="en-US" sz="2000" b="1" dirty="0" smtClean="0">
                <a:latin typeface="Cambria" panose="02040503050406030204" pitchFamily="18" charset="0"/>
                <a:ea typeface="Cambria" panose="02040503050406030204" pitchFamily="18" charset="0"/>
                <a:cs typeface="Arial" panose="020B0604020202020204" pitchFamily="34" charset="0"/>
              </a:rPr>
              <a:t>synthesis</a:t>
            </a:r>
          </a:p>
          <a:p>
            <a:pPr marL="342900" indent="-342900" algn="just">
              <a:spcBef>
                <a:spcPts val="480"/>
              </a:spcBef>
              <a:spcAft>
                <a:spcPts val="800"/>
              </a:spcAf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Hydrothermal </a:t>
            </a:r>
            <a:r>
              <a:rPr lang="en-US" sz="2000" dirty="0">
                <a:latin typeface="Cambria" panose="02040503050406030204" pitchFamily="18" charset="0"/>
                <a:ea typeface="Cambria" panose="02040503050406030204" pitchFamily="18" charset="0"/>
              </a:rPr>
              <a:t>synthesis can be defined as a method of synthesis of single crystals which depends on the solubility of minerals in hot water under high pressure. </a:t>
            </a:r>
          </a:p>
          <a:p>
            <a:pPr marL="171450" indent="-1714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crystal growth is performed in an apparatus consisting of a steel pressure vessel called autoclave, in which a nutrient is supplied along with water. A gradient of temperature is maintained at the opposite ends of the growth chamber so that the hotter end dissolves the nutrient and the cooler end causes seeds to take additional growth. </a:t>
            </a:r>
            <a:endParaRPr lang="en-US" sz="2000" dirty="0" smtClean="0">
              <a:latin typeface="Cambria" panose="02040503050406030204" pitchFamily="18" charset="0"/>
              <a:ea typeface="Cambria" panose="02040503050406030204" pitchFamily="18" charset="0"/>
            </a:endParaRPr>
          </a:p>
          <a:p>
            <a:pPr marL="171450" indent="-1714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Possible </a:t>
            </a:r>
            <a:r>
              <a:rPr lang="en-US" sz="2000" dirty="0">
                <a:latin typeface="Cambria" panose="02040503050406030204" pitchFamily="18" charset="0"/>
                <a:ea typeface="Cambria" panose="02040503050406030204" pitchFamily="18" charset="0"/>
              </a:rPr>
              <a:t>advantages of the hydrothermal method over the other types of crystal growth include the ability to create crystalline phases which are not stable at the melting point</a:t>
            </a:r>
            <a:r>
              <a:rPr lang="en-US" sz="2000" dirty="0" smtClean="0">
                <a:latin typeface="Cambria" panose="02040503050406030204" pitchFamily="18" charset="0"/>
                <a:ea typeface="Cambria" panose="02040503050406030204" pitchFamily="18" charset="0"/>
              </a:rPr>
              <a:t>.</a:t>
            </a:r>
          </a:p>
          <a:p>
            <a:pPr marL="171450" indent="-1714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Also</a:t>
            </a:r>
            <a:r>
              <a:rPr lang="en-US" sz="2000" dirty="0">
                <a:latin typeface="Cambria" panose="02040503050406030204" pitchFamily="18" charset="0"/>
                <a:ea typeface="Cambria" panose="02040503050406030204" pitchFamily="18" charset="0"/>
              </a:rPr>
              <a:t>, materials which have a high </a:t>
            </a:r>
            <a:r>
              <a:rPr lang="en-US" sz="2000" dirty="0" err="1">
                <a:latin typeface="Cambria" panose="02040503050406030204" pitchFamily="18" charset="0"/>
                <a:ea typeface="Cambria" panose="02040503050406030204" pitchFamily="18" charset="0"/>
              </a:rPr>
              <a:t>vapour</a:t>
            </a:r>
            <a:r>
              <a:rPr lang="en-US" sz="2000" dirty="0">
                <a:latin typeface="Cambria" panose="02040503050406030204" pitchFamily="18" charset="0"/>
                <a:ea typeface="Cambria" panose="02040503050406030204" pitchFamily="18" charset="0"/>
              </a:rPr>
              <a:t> pressure near their melting points can also be grown by the hydrothermal method. The method is also particularly suitable for the growth of large good-quality crystals while maintaining good control over their composition. </a:t>
            </a:r>
            <a:endParaRPr lang="en-US" sz="2000" dirty="0" smtClean="0">
              <a:latin typeface="Cambria" panose="02040503050406030204" pitchFamily="18" charset="0"/>
              <a:ea typeface="Cambria" panose="02040503050406030204" pitchFamily="18" charset="0"/>
            </a:endParaRPr>
          </a:p>
          <a:p>
            <a:pPr marL="171450" indent="-1714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Chemical </a:t>
            </a:r>
            <a:r>
              <a:rPr lang="en-US" sz="2000" dirty="0">
                <a:latin typeface="Cambria" panose="02040503050406030204" pitchFamily="18" charset="0"/>
                <a:ea typeface="Cambria" panose="02040503050406030204" pitchFamily="18" charset="0"/>
              </a:rPr>
              <a:t>Precipitation Certain soluble inorganic materials can be removed by the addition of suitable reagents to convert the soluble impurities into insoluble precipitates. These precipitates can be flocculated and removed by sedimentation. </a:t>
            </a:r>
            <a:endParaRPr lang="en-US" sz="2000" dirty="0" smtClean="0">
              <a:latin typeface="Cambria" panose="02040503050406030204" pitchFamily="18" charset="0"/>
              <a:ea typeface="Cambria" panose="02040503050406030204" pitchFamily="18" charset="0"/>
            </a:endParaRPr>
          </a:p>
          <a:p>
            <a:pPr marL="171450" indent="-171450" algn="just">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 </a:t>
            </a:r>
            <a:r>
              <a:rPr lang="en-US" sz="2000" dirty="0">
                <a:latin typeface="Cambria" panose="02040503050406030204" pitchFamily="18" charset="0"/>
                <a:ea typeface="Cambria" panose="02040503050406030204" pitchFamily="18" charset="0"/>
              </a:rPr>
              <a:t>extent of removal depends on the solubility of the product and this is usually controlled by factors such as pH and temperature. Chemicals precipitation can be used in industrial wastewater treatment</a:t>
            </a:r>
            <a:r>
              <a:rPr lang="en-US" sz="2000" baseline="30000" dirty="0">
                <a:latin typeface="Cambria" panose="02040503050406030204" pitchFamily="18" charset="0"/>
                <a:ea typeface="Cambria" panose="02040503050406030204" pitchFamily="18" charset="0"/>
              </a:rPr>
              <a:t>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68210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183" y="314998"/>
            <a:ext cx="11524735" cy="3801041"/>
          </a:xfrm>
          <a:prstGeom prst="rect">
            <a:avLst/>
          </a:prstGeom>
        </p:spPr>
        <p:txBody>
          <a:bodyPr wrap="square">
            <a:spAutoFit/>
          </a:bodyPr>
          <a:lstStyle/>
          <a:p>
            <a:pPr marL="285750" indent="-285750" algn="just">
              <a:lnSpc>
                <a:spcPct val="150000"/>
              </a:lnSpc>
              <a:spcAft>
                <a:spcPts val="1000"/>
              </a:spcAft>
              <a:buFont typeface="Wingdings" panose="05000000000000000000" pitchFamily="2" charset="2"/>
              <a:buChar char="Ø"/>
            </a:pPr>
            <a:r>
              <a:rPr lang="en-US" dirty="0">
                <a:latin typeface="Times New Roman" panose="02020603050405020304" pitchFamily="18" charset="0"/>
                <a:ea typeface="Calibri" panose="020F0502020204030204" pitchFamily="34" charset="0"/>
                <a:cs typeface="Arial" panose="020B0604020202020204" pitchFamily="34" charset="0"/>
              </a:rPr>
              <a:t>The solid-state process is the more common and widely used method for production of micron-sized particles</a:t>
            </a:r>
            <a:r>
              <a:rPr lang="en-US" dirty="0" smtClean="0">
                <a:latin typeface="Times New Roman" panose="02020603050405020304" pitchFamily="18" charset="0"/>
                <a:ea typeface="Calibri" panose="020F0502020204030204" pitchFamily="34" charset="0"/>
                <a:cs typeface="Arial" panose="020B0604020202020204" pitchFamily="34" charset="0"/>
              </a:rPr>
              <a:t>.</a:t>
            </a:r>
          </a:p>
          <a:p>
            <a:pPr marL="285750" indent="-285750" algn="just">
              <a:lnSpc>
                <a:spcPct val="15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a:latin typeface="Times New Roman" panose="02020603050405020304" pitchFamily="18" charset="0"/>
                <a:ea typeface="Calibri" panose="020F0502020204030204" pitchFamily="34" charset="0"/>
                <a:cs typeface="Arial" panose="020B0604020202020204" pitchFamily="34" charset="0"/>
              </a:rPr>
              <a:t>In solid state synthesis of nanoparticles generally heat treatment followed by milling is carried out to get an average particle size of 100nm or less. </a:t>
            </a:r>
          </a:p>
          <a:p>
            <a:pPr marL="285750" indent="-285750" algn="just">
              <a:lnSpc>
                <a:spcPct val="15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Arial" panose="020B0604020202020204" pitchFamily="34" charset="0"/>
              </a:rPr>
              <a:t>Mechanical </a:t>
            </a:r>
            <a:r>
              <a:rPr lang="en-US" dirty="0">
                <a:latin typeface="Times New Roman" panose="02020603050405020304" pitchFamily="18" charset="0"/>
                <a:ea typeface="Calibri" panose="020F0502020204030204" pitchFamily="34" charset="0"/>
                <a:cs typeface="Arial" panose="020B0604020202020204" pitchFamily="34" charset="0"/>
              </a:rPr>
              <a:t>milling is one of the most preferred and earliest techniques to produce metallic microcrystalline powder. People claims to get a nanoparticle of very small size of up to 30nm particle size by using media milling of very small size of 200 micro meters. </a:t>
            </a:r>
            <a:endParaRPr lang="en-US" dirty="0" smtClean="0">
              <a:latin typeface="Times New Roman" panose="02020603050405020304" pitchFamily="18" charset="0"/>
              <a:ea typeface="Calibri" panose="020F0502020204030204" pitchFamily="34" charset="0"/>
              <a:cs typeface="Arial" panose="020B0604020202020204" pitchFamily="34" charset="0"/>
            </a:endParaRPr>
          </a:p>
          <a:p>
            <a:pPr marL="285750" indent="-285750" algn="just">
              <a:lnSpc>
                <a:spcPct val="15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Arial" panose="020B0604020202020204" pitchFamily="34" charset="0"/>
              </a:rPr>
              <a:t>There </a:t>
            </a:r>
            <a:r>
              <a:rPr lang="en-US" dirty="0">
                <a:latin typeface="Times New Roman" panose="02020603050405020304" pitchFamily="18" charset="0"/>
                <a:ea typeface="Calibri" panose="020F0502020204030204" pitchFamily="34" charset="0"/>
                <a:cs typeface="Arial" panose="020B0604020202020204" pitchFamily="34" charset="0"/>
              </a:rPr>
              <a:t>are other commonly preferred milling methods used by different researchers includes dry milling and ball milling techniques.  </a:t>
            </a:r>
            <a:endParaRPr lang="en-IN"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15954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1232" y="172278"/>
            <a:ext cx="11804822" cy="5596404"/>
          </a:xfrm>
          <a:prstGeom prst="rect">
            <a:avLst/>
          </a:prstGeom>
        </p:spPr>
        <p:txBody>
          <a:bodyPr wrap="square">
            <a:spAutoFit/>
          </a:bodyPr>
          <a:lstStyle/>
          <a:p>
            <a:pPr algn="just">
              <a:lnSpc>
                <a:spcPct val="150000"/>
              </a:lnSpc>
              <a:spcBef>
                <a:spcPts val="480"/>
              </a:spcBef>
              <a:spcAft>
                <a:spcPts val="800"/>
              </a:spcAft>
            </a:pPr>
            <a:r>
              <a:rPr lang="en-US" b="1" dirty="0">
                <a:latin typeface="Cambria" panose="02040503050406030204" pitchFamily="18" charset="0"/>
                <a:ea typeface="Cambria" panose="02040503050406030204" pitchFamily="18" charset="0"/>
                <a:cs typeface="Arial" panose="020B0604020202020204" pitchFamily="34" charset="0"/>
              </a:rPr>
              <a:t>Micro emulsion Technique</a:t>
            </a:r>
            <a:endParaRPr lang="en-IN" dirty="0">
              <a:latin typeface="Cambria" panose="02040503050406030204" pitchFamily="18" charset="0"/>
              <a:ea typeface="Cambria" panose="02040503050406030204" pitchFamily="18" charset="0"/>
              <a:cs typeface="Arial" panose="020B0604020202020204" pitchFamily="34" charset="0"/>
            </a:endParaRPr>
          </a:p>
          <a:p>
            <a:pPr marL="285750" indent="-285750" algn="just">
              <a:lnSpc>
                <a:spcPct val="150000"/>
              </a:lnSpc>
              <a:buFont typeface="Wingdings" panose="05000000000000000000" pitchFamily="2" charset="2"/>
              <a:buChar char="Ø"/>
            </a:pPr>
            <a:r>
              <a:rPr lang="en-US" dirty="0">
                <a:latin typeface="Cambria" panose="02040503050406030204" pitchFamily="18" charset="0"/>
                <a:ea typeface="Cambria" panose="02040503050406030204" pitchFamily="18" charset="0"/>
              </a:rPr>
              <a:t>This is a new technique, which allows preparation of ultrafine metal particles within the size range 5 nm&lt;particle </a:t>
            </a:r>
            <a:r>
              <a:rPr lang="en-US" dirty="0" smtClean="0">
                <a:latin typeface="Cambria" panose="02040503050406030204" pitchFamily="18" charset="0"/>
                <a:ea typeface="Cambria" panose="02040503050406030204" pitchFamily="18" charset="0"/>
              </a:rPr>
              <a:t>diameter &lt;</a:t>
            </a:r>
            <a:r>
              <a:rPr lang="en-US" dirty="0">
                <a:latin typeface="Cambria" panose="02040503050406030204" pitchFamily="18" charset="0"/>
                <a:ea typeface="Cambria" panose="02040503050406030204" pitchFamily="18" charset="0"/>
              </a:rPr>
              <a:t>50 nm. </a:t>
            </a:r>
            <a:endParaRPr lang="en-US"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rate of particle nucleation is a function of the percolation degree of micro emulsion droplets. Besides a short introduction into some aspects of the micro emulsion types and formation, we mainly focus on the kinetics of metallic particle formation. </a:t>
            </a:r>
            <a:endParaRPr lang="en-US"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Effects </a:t>
            </a:r>
            <a:r>
              <a:rPr lang="en-US" dirty="0">
                <a:latin typeface="Cambria" panose="02040503050406030204" pitchFamily="18" charset="0"/>
                <a:ea typeface="Cambria" panose="02040503050406030204" pitchFamily="18" charset="0"/>
              </a:rPr>
              <a:t>of stabilizer (emulsifier) type and concentration and the type of continuous phase, reducing agent and additive on the particle formation are summarized and evaluated. </a:t>
            </a:r>
            <a:endParaRPr lang="en-US"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The </a:t>
            </a:r>
            <a:r>
              <a:rPr lang="en-US" dirty="0">
                <a:latin typeface="Cambria" panose="02040503050406030204" pitchFamily="18" charset="0"/>
                <a:ea typeface="Cambria" panose="02040503050406030204" pitchFamily="18" charset="0"/>
              </a:rPr>
              <a:t>influence of several other parameters such as temperature, the incident light, the nature of metal salts and reaction conditions are also reviewed. </a:t>
            </a:r>
            <a:endParaRPr lang="en-US" dirty="0" smtClean="0">
              <a:latin typeface="Cambria" panose="02040503050406030204" pitchFamily="18" charset="0"/>
              <a:ea typeface="Cambria" panose="02040503050406030204" pitchFamily="18" charset="0"/>
            </a:endParaRPr>
          </a:p>
          <a:p>
            <a:pPr marL="285750" indent="-285750" algn="just">
              <a:lnSpc>
                <a:spcPct val="150000"/>
              </a:lnSpc>
              <a:buFont typeface="Wingdings" panose="05000000000000000000" pitchFamily="2" charset="2"/>
              <a:buChar char="Ø"/>
            </a:pPr>
            <a:r>
              <a:rPr lang="en-US" dirty="0" smtClean="0">
                <a:latin typeface="Cambria" panose="02040503050406030204" pitchFamily="18" charset="0"/>
                <a:ea typeface="Cambria" panose="02040503050406030204" pitchFamily="18" charset="0"/>
              </a:rPr>
              <a:t>These </a:t>
            </a:r>
            <a:r>
              <a:rPr lang="en-US" dirty="0">
                <a:latin typeface="Cambria" panose="02040503050406030204" pitchFamily="18" charset="0"/>
                <a:ea typeface="Cambria" panose="02040503050406030204" pitchFamily="18" charset="0"/>
              </a:rPr>
              <a:t>results indicate that the nature of the stabilizer emulsifier, the surface activity of additives and the colloidal stability of micro emulsion droplets play decisive role on the particle size and distribution during the preparation of metal particles</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973551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416" y="255002"/>
            <a:ext cx="11384692" cy="1869679"/>
          </a:xfrm>
          <a:prstGeom prst="rect">
            <a:avLst/>
          </a:prstGeom>
        </p:spPr>
        <p:txBody>
          <a:bodyPr wrap="square">
            <a:spAutoFit/>
          </a:bodyPr>
          <a:lstStyle/>
          <a:p>
            <a:pPr algn="just">
              <a:lnSpc>
                <a:spcPct val="150000"/>
              </a:lnSpc>
              <a:spcBef>
                <a:spcPts val="480"/>
              </a:spcBef>
              <a:spcAft>
                <a:spcPts val="800"/>
              </a:spcAft>
            </a:pPr>
            <a:r>
              <a:rPr lang="en-US" b="1" dirty="0" err="1">
                <a:latin typeface="Cambria" panose="02040503050406030204" pitchFamily="18" charset="0"/>
                <a:ea typeface="Cambria" panose="02040503050406030204" pitchFamily="18" charset="0"/>
                <a:cs typeface="Arial" panose="020B0604020202020204" pitchFamily="34" charset="0"/>
              </a:rPr>
              <a:t>Sonochemical</a:t>
            </a:r>
            <a:r>
              <a:rPr lang="en-US" b="1" dirty="0">
                <a:latin typeface="Cambria" panose="02040503050406030204" pitchFamily="18" charset="0"/>
                <a:ea typeface="Cambria" panose="02040503050406030204" pitchFamily="18" charset="0"/>
                <a:cs typeface="Arial" panose="020B0604020202020204" pitchFamily="34" charset="0"/>
              </a:rPr>
              <a:t> </a:t>
            </a:r>
            <a:r>
              <a:rPr lang="en-US" b="1" dirty="0" smtClean="0">
                <a:latin typeface="Cambria" panose="02040503050406030204" pitchFamily="18" charset="0"/>
                <a:ea typeface="Cambria" panose="02040503050406030204" pitchFamily="18" charset="0"/>
                <a:cs typeface="Arial" panose="020B0604020202020204" pitchFamily="34" charset="0"/>
              </a:rPr>
              <a:t>Technique</a:t>
            </a:r>
            <a:endParaRPr lang="en-IN" dirty="0" smtClean="0">
              <a:latin typeface="Cambria" panose="02040503050406030204" pitchFamily="18" charset="0"/>
              <a:ea typeface="Cambria" panose="02040503050406030204" pitchFamily="18" charset="0"/>
              <a:cs typeface="Arial" panose="020B0604020202020204" pitchFamily="34" charset="0"/>
            </a:endParaRPr>
          </a:p>
          <a:p>
            <a:pPr algn="just">
              <a:lnSpc>
                <a:spcPct val="150000"/>
              </a:lnSpc>
              <a:spcBef>
                <a:spcPts val="480"/>
              </a:spcBef>
              <a:spcAft>
                <a:spcPts val="800"/>
              </a:spcAft>
            </a:pPr>
            <a:r>
              <a:rPr lang="en-US" dirty="0" smtClean="0">
                <a:latin typeface="Cambria" panose="02040503050406030204" pitchFamily="18" charset="0"/>
                <a:ea typeface="Cambria" panose="02040503050406030204" pitchFamily="18" charset="0"/>
                <a:cs typeface="Arial" panose="020B0604020202020204" pitchFamily="34" charset="0"/>
              </a:rPr>
              <a:t>In </a:t>
            </a:r>
            <a:r>
              <a:rPr lang="en-US" dirty="0">
                <a:latin typeface="Cambria" panose="02040503050406030204" pitchFamily="18" charset="0"/>
                <a:ea typeface="Cambria" panose="02040503050406030204" pitchFamily="18" charset="0"/>
                <a:cs typeface="Arial" panose="020B0604020202020204" pitchFamily="34" charset="0"/>
              </a:rPr>
              <a:t>this technique, nanoparticles are prepared by irradiating the aqueous or organic dispersion of precursor materials using an ultrasonic probe at room temperature. The size of the particles obtained in this method mainly depends on the solution concentration and the time of sonication.  </a:t>
            </a:r>
            <a:endParaRPr lang="en-IN" dirty="0">
              <a:effectLst/>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6972947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61190" y="2967335"/>
            <a:ext cx="306962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249839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949</Words>
  <Application>Microsoft Office PowerPoint</Application>
  <PresentationFormat>Widescreen</PresentationFormat>
  <Paragraphs>47</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Calibri Light</vt:lpstr>
      <vt:lpstr>Cambria</vt:lpstr>
      <vt:lpstr>Latha</vt:lpstr>
      <vt:lpstr>Times New Roman</vt:lpstr>
      <vt:lpstr>Wingdings</vt:lpstr>
      <vt:lpstr>Office Theme</vt:lpstr>
      <vt:lpstr>Synthesis of Nanomaterials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cp:revision>
  <dcterms:created xsi:type="dcterms:W3CDTF">2024-11-14T05:10:57Z</dcterms:created>
  <dcterms:modified xsi:type="dcterms:W3CDTF">2024-11-14T05:13:05Z</dcterms:modified>
</cp:coreProperties>
</file>