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7" r:id="rId3"/>
    <p:sldId id="258" r:id="rId4"/>
    <p:sldId id="259" r:id="rId5"/>
    <p:sldId id="260"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21425D0-B2FA-4EDF-AABA-B53C5D5F7152}"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75119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21425D0-B2FA-4EDF-AABA-B53C5D5F7152}"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7275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1425D0-B2FA-4EDF-AABA-B53C5D5F7152}"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2411245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21425D0-B2FA-4EDF-AABA-B53C5D5F7152}"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3808139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21425D0-B2FA-4EDF-AABA-B53C5D5F7152}" type="datetimeFigureOut">
              <a:rPr lang="en-IN" smtClean="0"/>
              <a:t>11-11-2024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2812097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21425D0-B2FA-4EDF-AABA-B53C5D5F7152}" type="datetimeFigureOut">
              <a:rPr lang="en-IN" smtClean="0"/>
              <a:t>11-11-2024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775783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1425D0-B2FA-4EDF-AABA-B53C5D5F7152}" type="datetimeFigureOut">
              <a:rPr lang="en-IN" smtClean="0"/>
              <a:t>11-11-2024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787486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1425D0-B2FA-4EDF-AABA-B53C5D5F7152}"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1760511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1425D0-B2FA-4EDF-AABA-B53C5D5F7152}"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1443684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21425D0-B2FA-4EDF-AABA-B53C5D5F7152}"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300414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21425D0-B2FA-4EDF-AABA-B53C5D5F7152}"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B47FC86-7565-4098-AF10-69B7EF0588A8}" type="slidenum">
              <a:rPr lang="en-IN" smtClean="0"/>
              <a:t>‹#›</a:t>
            </a:fld>
            <a:endParaRPr lang="en-IN"/>
          </a:p>
        </p:txBody>
      </p:sp>
    </p:spTree>
    <p:extLst>
      <p:ext uri="{BB962C8B-B14F-4D97-AF65-F5344CB8AC3E}">
        <p14:creationId xmlns:p14="http://schemas.microsoft.com/office/powerpoint/2010/main" val="2416797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1425D0-B2FA-4EDF-AABA-B53C5D5F7152}" type="datetimeFigureOut">
              <a:rPr lang="en-IN" smtClean="0"/>
              <a:t>11-11-2024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7FC86-7565-4098-AF10-69B7EF0588A8}" type="slidenum">
              <a:rPr lang="en-IN" smtClean="0"/>
              <a:t>‹#›</a:t>
            </a:fld>
            <a:endParaRPr lang="en-IN"/>
          </a:p>
        </p:txBody>
      </p:sp>
    </p:spTree>
    <p:extLst>
      <p:ext uri="{BB962C8B-B14F-4D97-AF65-F5344CB8AC3E}">
        <p14:creationId xmlns:p14="http://schemas.microsoft.com/office/powerpoint/2010/main" val="12822736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6735" y="1337094"/>
            <a:ext cx="10659762" cy="1200329"/>
          </a:xfrm>
          <a:prstGeom prst="rect">
            <a:avLst/>
          </a:prstGeom>
        </p:spPr>
        <p:txBody>
          <a:bodyPr wrap="square">
            <a:spAutoFit/>
          </a:bodyPr>
          <a:lstStyle/>
          <a:p>
            <a:r>
              <a:rPr lang="en-US" sz="3600" b="1" dirty="0" smtClean="0">
                <a:latin typeface="Cambria" panose="02040503050406030204" pitchFamily="18" charset="0"/>
                <a:ea typeface="Cambria" panose="02040503050406030204" pitchFamily="18" charset="0"/>
              </a:rPr>
              <a:t>State variables  and Thermodynamic Processes</a:t>
            </a:r>
          </a:p>
          <a:p>
            <a:r>
              <a:rPr lang="en-US" sz="3600" b="1" u="sng" dirty="0" smtClean="0">
                <a:latin typeface="Cambria" panose="02040503050406030204" pitchFamily="18" charset="0"/>
                <a:ea typeface="Cambria" panose="02040503050406030204" pitchFamily="18" charset="0"/>
              </a:rPr>
              <a:t> </a:t>
            </a:r>
            <a:endParaRPr lang="en-US" sz="3600" b="1" u="sng" dirty="0" smtClean="0">
              <a:latin typeface="Cambria" panose="02040503050406030204" pitchFamily="18" charset="0"/>
              <a:ea typeface="Cambria" panose="02040503050406030204" pitchFamily="18" charset="0"/>
            </a:endParaRPr>
          </a:p>
        </p:txBody>
      </p:sp>
      <p:sp>
        <p:nvSpPr>
          <p:cNvPr id="2" name="Subtitle 1"/>
          <p:cNvSpPr>
            <a:spLocks noGrp="1"/>
          </p:cNvSpPr>
          <p:nvPr>
            <p:ph type="subTitle" idx="1"/>
          </p:nvPr>
        </p:nvSpPr>
        <p:spPr/>
        <p:txBody>
          <a:bodyPr>
            <a:normAutofit lnSpcReduction="10000"/>
          </a:bodyPr>
          <a:lstStyle/>
          <a:p>
            <a:r>
              <a:rPr lang="en-US" dirty="0">
                <a:latin typeface="Cambria" panose="02040503050406030204" pitchFamily="18" charset="0"/>
                <a:ea typeface="Cambria" panose="02040503050406030204" pitchFamily="18" charset="0"/>
              </a:rPr>
              <a:t>Dr. B. </a:t>
            </a:r>
            <a:r>
              <a:rPr lang="en-US" dirty="0" err="1">
                <a:latin typeface="Cambria" panose="02040503050406030204" pitchFamily="18" charset="0"/>
                <a:ea typeface="Cambria" panose="02040503050406030204" pitchFamily="18" charset="0"/>
              </a:rPr>
              <a:t>Kavitha</a:t>
            </a:r>
            <a:endParaRPr lang="en-US" dirty="0">
              <a:latin typeface="Cambria" panose="02040503050406030204" pitchFamily="18" charset="0"/>
              <a:ea typeface="Cambria" panose="02040503050406030204" pitchFamily="18" charset="0"/>
            </a:endParaRPr>
          </a:p>
          <a:p>
            <a:r>
              <a:rPr lang="en-US" dirty="0">
                <a:latin typeface="Cambria" panose="02040503050406030204" pitchFamily="18" charset="0"/>
                <a:ea typeface="Cambria" panose="02040503050406030204" pitchFamily="18" charset="0"/>
              </a:rPr>
              <a:t>Assistant Professor</a:t>
            </a:r>
          </a:p>
          <a:p>
            <a:r>
              <a:rPr lang="en-US" dirty="0">
                <a:latin typeface="Cambria" panose="02040503050406030204" pitchFamily="18" charset="0"/>
                <a:ea typeface="Cambria" panose="02040503050406030204" pitchFamily="18" charset="0"/>
              </a:rPr>
              <a:t>PG and Research Department of Chemistry</a:t>
            </a:r>
          </a:p>
          <a:p>
            <a:r>
              <a:rPr lang="en-US" dirty="0">
                <a:latin typeface="Cambria" panose="02040503050406030204" pitchFamily="18" charset="0"/>
                <a:ea typeface="Cambria" panose="02040503050406030204" pitchFamily="18" charset="0"/>
              </a:rPr>
              <a:t>C.P.A. College, </a:t>
            </a:r>
            <a:r>
              <a:rPr lang="en-US" dirty="0" err="1">
                <a:latin typeface="Cambria" panose="02040503050406030204" pitchFamily="18" charset="0"/>
                <a:ea typeface="Cambria" panose="02040503050406030204" pitchFamily="18" charset="0"/>
              </a:rPr>
              <a:t>Bodinayakanur</a:t>
            </a:r>
            <a:endParaRPr lang="en-IN" dirty="0">
              <a:latin typeface="Cambria" panose="02040503050406030204" pitchFamily="18" charset="0"/>
              <a:ea typeface="Cambria" panose="02040503050406030204" pitchFamily="18" charset="0"/>
            </a:endParaRPr>
          </a:p>
          <a:p>
            <a:endParaRPr lang="en-IN" dirty="0"/>
          </a:p>
        </p:txBody>
      </p:sp>
    </p:spTree>
    <p:extLst>
      <p:ext uri="{BB962C8B-B14F-4D97-AF65-F5344CB8AC3E}">
        <p14:creationId xmlns:p14="http://schemas.microsoft.com/office/powerpoint/2010/main" val="431876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2422" y="370703"/>
            <a:ext cx="11747156" cy="6278642"/>
          </a:xfrm>
          <a:prstGeom prst="rect">
            <a:avLst/>
          </a:prstGeom>
          <a:noFill/>
        </p:spPr>
        <p:txBody>
          <a:bodyPr wrap="square" rtlCol="0">
            <a:spAutoFit/>
          </a:bodyPr>
          <a:lstStyle/>
          <a:p>
            <a:r>
              <a:rPr lang="en-US" sz="2800" b="1" u="sng" dirty="0" smtClean="0">
                <a:latin typeface="Cambria" panose="02040503050406030204" pitchFamily="18" charset="0"/>
                <a:ea typeface="Cambria" panose="02040503050406030204" pitchFamily="18" charset="0"/>
              </a:rPr>
              <a:t>State variables </a:t>
            </a:r>
          </a:p>
          <a:p>
            <a:pPr marL="342900" indent="-342900" algn="just">
              <a:buFont typeface="Wingdings" panose="05000000000000000000" pitchFamily="2" charset="2"/>
              <a:buChar char="Ø"/>
            </a:pPr>
            <a:r>
              <a:rPr lang="en-US" sz="2200" b="1" dirty="0" smtClean="0">
                <a:latin typeface="Cambria" panose="02040503050406030204" pitchFamily="18" charset="0"/>
                <a:ea typeface="Cambria" panose="02040503050406030204" pitchFamily="18" charset="0"/>
              </a:rPr>
              <a:t>A thermodynamic system is said to be in a certain state when all its properties are fixed.</a:t>
            </a:r>
          </a:p>
          <a:p>
            <a:pPr marL="342900" indent="-342900" algn="just">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The fundamental properties which determine the state of a system are pressure (P), temperature (T), volume (V), mass and composition. </a:t>
            </a:r>
          </a:p>
          <a:p>
            <a:pPr marL="342900" indent="-342900" algn="just">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Since a change in the magnitude of such properties alters the state of the system, these are referred to as </a:t>
            </a:r>
            <a:r>
              <a:rPr lang="en-US" sz="2200" b="1" dirty="0" smtClean="0">
                <a:latin typeface="Cambria" panose="02040503050406030204" pitchFamily="18" charset="0"/>
                <a:ea typeface="Cambria" panose="02040503050406030204" pitchFamily="18" charset="0"/>
              </a:rPr>
              <a:t>State variables or state functions or Thermodynamic parameters</a:t>
            </a:r>
            <a:r>
              <a:rPr lang="en-US" sz="2200" dirty="0" smtClean="0">
                <a:latin typeface="Cambria" panose="02040503050406030204" pitchFamily="18" charset="0"/>
                <a:ea typeface="Cambria" panose="02040503050406030204" pitchFamily="18" charset="0"/>
              </a:rPr>
              <a:t>. </a:t>
            </a:r>
          </a:p>
          <a:p>
            <a:pPr marL="342900" indent="-342900" algn="just">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It also stands to reason that a change of system from the initial state to the final state will be accompanied by change in the state variables.</a:t>
            </a:r>
          </a:p>
          <a:p>
            <a:pPr marL="342900" indent="-342900" algn="just">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It is not necessary to state all the properties (state variable) to define a system completely. For a pure gas, the composition is fixed automatically, as it is cent per cent. The remaining state variables P, V, T are interrelated in the form of an algebraic relationship called </a:t>
            </a:r>
            <a:r>
              <a:rPr lang="en-US" sz="2200" b="1" dirty="0" smtClean="0">
                <a:latin typeface="Cambria" panose="02040503050406030204" pitchFamily="18" charset="0"/>
                <a:ea typeface="Cambria" panose="02040503050406030204" pitchFamily="18" charset="0"/>
              </a:rPr>
              <a:t>equation of State.</a:t>
            </a:r>
          </a:p>
          <a:p>
            <a:pPr algn="just"/>
            <a:r>
              <a:rPr lang="en-US" sz="2200" dirty="0" smtClean="0">
                <a:latin typeface="Cambria" panose="02040503050406030204" pitchFamily="18" charset="0"/>
                <a:ea typeface="Cambria" panose="02040503050406030204" pitchFamily="18" charset="0"/>
              </a:rPr>
              <a:t>	Thus for one mole of a pure gas, the equation of state is:</a:t>
            </a:r>
          </a:p>
          <a:p>
            <a:pPr algn="just"/>
            <a:r>
              <a:rPr lang="en-US" sz="2200" dirty="0">
                <a:latin typeface="Cambria" panose="02040503050406030204" pitchFamily="18" charset="0"/>
                <a:ea typeface="Cambria" panose="02040503050406030204" pitchFamily="18" charset="0"/>
              </a:rPr>
              <a:t>	</a:t>
            </a:r>
            <a:r>
              <a:rPr lang="en-US" sz="2200" dirty="0" smtClean="0">
                <a:latin typeface="Cambria" panose="02040503050406030204" pitchFamily="18" charset="0"/>
                <a:ea typeface="Cambria" panose="02040503050406030204" pitchFamily="18" charset="0"/>
              </a:rPr>
              <a:t>			PV = RT</a:t>
            </a:r>
          </a:p>
          <a:p>
            <a:pPr algn="just"/>
            <a:r>
              <a:rPr lang="en-US" sz="2200" dirty="0" smtClean="0">
                <a:latin typeface="Cambria" panose="02040503050406030204" pitchFamily="18" charset="0"/>
                <a:ea typeface="Cambria" panose="02040503050406030204" pitchFamily="18" charset="0"/>
              </a:rPr>
              <a:t>Where R is gas constant. If of the three state variables (P,V,T), P and T are specified, the value of third (V) is fixed automatically and can be calculated from the equation of state. </a:t>
            </a:r>
          </a:p>
          <a:p>
            <a:pPr marL="342900" indent="-342900" algn="just">
              <a:buFont typeface="Wingdings" panose="05000000000000000000" pitchFamily="2" charset="2"/>
              <a:buChar char="Ø"/>
            </a:pPr>
            <a:endParaRPr lang="en-US" sz="2400" b="1" dirty="0" smtClean="0">
              <a:latin typeface="Cambria" panose="02040503050406030204" pitchFamily="18" charset="0"/>
              <a:ea typeface="Cambria" panose="02040503050406030204" pitchFamily="18" charset="0"/>
            </a:endParaRPr>
          </a:p>
          <a:p>
            <a:endParaRPr lang="en-US" sz="2000" b="1" dirty="0" smtClean="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878829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p:cNvSpPr txBox="1"/>
              <p:nvPr/>
            </p:nvSpPr>
            <p:spPr>
              <a:xfrm>
                <a:off x="214184" y="247135"/>
                <a:ext cx="11821297" cy="4703403"/>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The variables (P and T) which must be necessarily specified to define the state of a system, are designated as Independent state variables. The remaining state variable (V) which depends on the value of P and T, is called Dependent sate variable.</a:t>
                </a:r>
              </a:p>
              <a:p>
                <a:pPr marL="285750" indent="-285750" algn="just">
                  <a:lnSpc>
                    <a:spcPct val="150000"/>
                  </a:lnSpc>
                  <a:buFont typeface="Wingdings" panose="05000000000000000000" pitchFamily="2" charset="2"/>
                  <a:buChar char="Ø"/>
                </a:pPr>
                <a:r>
                  <a:rPr lang="en-US" sz="2200" dirty="0" smtClean="0">
                    <a:latin typeface="Cambria" panose="02040503050406030204" pitchFamily="18" charset="0"/>
                    <a:ea typeface="Cambria" panose="02040503050406030204" pitchFamily="18" charset="0"/>
                  </a:rPr>
                  <a:t>An important characteristic of a state variable (or state function) is that when the state of a system is altered, the change in the variable depends on the initial and final states of the system. For example, if we heat a sample of water from 0° C to 25 °C, the change in temperature is equal to difference between the initial and final temperatures.</a:t>
                </a:r>
              </a:p>
              <a:p>
                <a:pPr algn="just">
                  <a:lnSpc>
                    <a:spcPct val="150000"/>
                  </a:lnSpc>
                </a:pPr>
                <a:r>
                  <a:rPr lang="en-US" sz="2200" dirty="0">
                    <a:latin typeface="Cambria" panose="02040503050406030204" pitchFamily="18" charset="0"/>
                    <a:ea typeface="Cambria" panose="02040503050406030204" pitchFamily="18" charset="0"/>
                  </a:rPr>
                  <a:t>	</a:t>
                </a:r>
                <a:r>
                  <a:rPr lang="en-US" sz="2200" dirty="0" smtClean="0">
                    <a:latin typeface="Cambria" panose="02040503050406030204" pitchFamily="18" charset="0"/>
                    <a:ea typeface="Cambria" panose="02040503050406030204" pitchFamily="18" charset="0"/>
                  </a:rPr>
                  <a:t>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𝑇</m:t>
                    </m:r>
                    <m:r>
                      <a:rPr lang="en-US" sz="2200" b="0" i="1" smtClean="0">
                        <a:latin typeface="Cambria Math" panose="02040503050406030204" pitchFamily="18" charset="0"/>
                        <a:ea typeface="Cambria Math" panose="02040503050406030204" pitchFamily="18" charset="0"/>
                      </a:rPr>
                      <m:t>= </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𝑇</m:t>
                        </m:r>
                      </m:e>
                      <m:sub>
                        <m:r>
                          <a:rPr lang="en-US" sz="2200" b="0" i="1" smtClean="0">
                            <a:latin typeface="Cambria Math" panose="02040503050406030204" pitchFamily="18" charset="0"/>
                            <a:ea typeface="Cambria Math" panose="02040503050406030204" pitchFamily="18" charset="0"/>
                          </a:rPr>
                          <m:t>𝑓𝑖𝑛𝑎𝑙</m:t>
                        </m:r>
                        <m:r>
                          <a:rPr lang="en-US" sz="2200" b="0" i="1" smtClean="0">
                            <a:latin typeface="Cambria Math" panose="02040503050406030204" pitchFamily="18" charset="0"/>
                            <a:ea typeface="Cambria Math" panose="02040503050406030204" pitchFamily="18" charset="0"/>
                          </a:rPr>
                          <m:t> − </m:t>
                        </m:r>
                      </m:sub>
                    </m:sSub>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𝑇</m:t>
                        </m:r>
                      </m:e>
                      <m:sub>
                        <m:r>
                          <a:rPr lang="en-US" sz="2200" b="0" i="1" smtClean="0">
                            <a:latin typeface="Cambria Math" panose="02040503050406030204" pitchFamily="18" charset="0"/>
                            <a:ea typeface="Cambria Math" panose="02040503050406030204" pitchFamily="18" charset="0"/>
                          </a:rPr>
                          <m:t>𝑖𝑛𝑖𝑡𝑖𝑎𝑙</m:t>
                        </m:r>
                        <m:r>
                          <a:rPr lang="en-US" sz="2200" b="0" i="1" smtClean="0">
                            <a:latin typeface="Cambria Math" panose="02040503050406030204" pitchFamily="18" charset="0"/>
                            <a:ea typeface="Cambria Math" panose="02040503050406030204" pitchFamily="18" charset="0"/>
                          </a:rPr>
                          <m:t> </m:t>
                        </m:r>
                      </m:sub>
                    </m:sSub>
                  </m:oMath>
                </a14:m>
                <a:r>
                  <a:rPr lang="en-IN" sz="2200" dirty="0" smtClean="0">
                    <a:latin typeface="Cambria" panose="02040503050406030204" pitchFamily="18" charset="0"/>
                    <a:ea typeface="Cambria" panose="02040503050406030204" pitchFamily="18" charset="0"/>
                  </a:rPr>
                  <a:t>= 25 °C</a:t>
                </a:r>
              </a:p>
              <a:p>
                <a:pPr algn="just">
                  <a:lnSpc>
                    <a:spcPct val="150000"/>
                  </a:lnSpc>
                </a:pPr>
                <a:r>
                  <a:rPr lang="en-US" sz="2200" dirty="0" smtClean="0">
                    <a:latin typeface="Cambria" panose="02040503050406030204" pitchFamily="18" charset="0"/>
                    <a:ea typeface="Cambria" panose="02040503050406030204" pitchFamily="18" charset="0"/>
                  </a:rPr>
                  <a:t>The way in which the temperature change is brought about has no effect on the result.</a:t>
                </a:r>
                <a:endParaRPr lang="en-IN" sz="2200" dirty="0">
                  <a:latin typeface="Cambria" panose="02040503050406030204" pitchFamily="18" charset="0"/>
                  <a:ea typeface="Cambria" panose="02040503050406030204" pitchFamily="18" charset="0"/>
                </a:endParaRPr>
              </a:p>
            </p:txBody>
          </p:sp>
        </mc:Choice>
        <mc:Fallback>
          <p:sp>
            <p:nvSpPr>
              <p:cNvPr id="4" name="TextBox 3"/>
              <p:cNvSpPr txBox="1">
                <a:spLocks noRot="1" noChangeAspect="1" noMove="1" noResize="1" noEditPoints="1" noAdjustHandles="1" noChangeArrowheads="1" noChangeShapeType="1" noTextEdit="1"/>
              </p:cNvSpPr>
              <p:nvPr/>
            </p:nvSpPr>
            <p:spPr>
              <a:xfrm>
                <a:off x="214184" y="247135"/>
                <a:ext cx="11821297" cy="4703403"/>
              </a:xfrm>
              <a:prstGeom prst="rect">
                <a:avLst/>
              </a:prstGeom>
              <a:blipFill rotWithShape="0">
                <a:blip r:embed="rId2"/>
                <a:stretch>
                  <a:fillRect l="-670" r="-670" b="-259"/>
                </a:stretch>
              </a:blipFill>
            </p:spPr>
            <p:txBody>
              <a:bodyPr/>
              <a:lstStyle/>
              <a:p>
                <a:r>
                  <a:rPr lang="en-IN">
                    <a:noFill/>
                  </a:rPr>
                  <a:t> </a:t>
                </a:r>
              </a:p>
            </p:txBody>
          </p:sp>
        </mc:Fallback>
      </mc:AlternateContent>
    </p:spTree>
    <p:extLst>
      <p:ext uri="{BB962C8B-B14F-4D97-AF65-F5344CB8AC3E}">
        <p14:creationId xmlns:p14="http://schemas.microsoft.com/office/powerpoint/2010/main" val="22475847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044" y="172995"/>
            <a:ext cx="12051956" cy="6617196"/>
          </a:xfrm>
          <a:prstGeom prst="rect">
            <a:avLst/>
          </a:prstGeom>
          <a:noFill/>
        </p:spPr>
        <p:txBody>
          <a:bodyPr wrap="square" rtlCol="0">
            <a:spAutoFit/>
          </a:bodyPr>
          <a:lstStyle/>
          <a:p>
            <a:r>
              <a:rPr lang="en-US" sz="2400" b="1" dirty="0" smtClean="0">
                <a:latin typeface="Cambria" panose="02040503050406030204" pitchFamily="18" charset="0"/>
                <a:ea typeface="Cambria" panose="02040503050406030204" pitchFamily="18" charset="0"/>
              </a:rPr>
              <a:t>Thermodynamic Processes</a:t>
            </a:r>
          </a:p>
          <a:p>
            <a:pPr marL="342900" indent="-342900">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When a thermodynamic system changes from one state to another, the operation is called a process</a:t>
            </a:r>
          </a:p>
          <a:p>
            <a:pPr marL="342900" indent="-342900">
              <a:buFont typeface="Wingdings" panose="05000000000000000000" pitchFamily="2" charset="2"/>
              <a:buChar char="Ø"/>
            </a:pPr>
            <a:r>
              <a:rPr lang="en-US" sz="2000" dirty="0" smtClean="0">
                <a:latin typeface="Cambria" panose="02040503050406030204" pitchFamily="18" charset="0"/>
                <a:ea typeface="Cambria" panose="02040503050406030204" pitchFamily="18" charset="0"/>
              </a:rPr>
              <a:t>These process involve the change of conditions (temperature, pressure and volume)</a:t>
            </a:r>
          </a:p>
          <a:p>
            <a:r>
              <a:rPr lang="en-US" sz="2000" dirty="0" smtClean="0">
                <a:latin typeface="Cambria" panose="02040503050406030204" pitchFamily="18" charset="0"/>
                <a:ea typeface="Cambria" panose="02040503050406030204" pitchFamily="18" charset="0"/>
              </a:rPr>
              <a:t>The various types of thermodynamic processes are:</a:t>
            </a:r>
          </a:p>
          <a:p>
            <a:pPr marL="457200" indent="-457200">
              <a:buFont typeface="+mj-lt"/>
              <a:buAutoNum type="arabicPeriod"/>
            </a:pPr>
            <a:r>
              <a:rPr lang="en-US" sz="2000" b="1" u="sng" dirty="0" smtClean="0">
                <a:latin typeface="Cambria" panose="02040503050406030204" pitchFamily="18" charset="0"/>
                <a:ea typeface="Cambria" panose="02040503050406030204" pitchFamily="18" charset="0"/>
              </a:rPr>
              <a:t>Isothermal Processes</a:t>
            </a:r>
          </a:p>
          <a:p>
            <a:pPr algn="just"/>
            <a:r>
              <a:rPr lang="en-US" sz="2000" dirty="0">
                <a:latin typeface="Cambria" panose="02040503050406030204" pitchFamily="18" charset="0"/>
                <a:ea typeface="Cambria" panose="02040503050406030204" pitchFamily="18" charset="0"/>
              </a:rPr>
              <a:t>Those processes in which the temperature remains fixed, are termed isothermal processes. This is often achieved by placing the system in a thermostat (constant temperature path</a:t>
            </a:r>
            <a:r>
              <a:rPr lang="en-US" sz="2000" dirty="0" smtClean="0">
                <a:latin typeface="Cambria" panose="02040503050406030204" pitchFamily="18" charset="0"/>
                <a:ea typeface="Cambria" panose="02040503050406030204" pitchFamily="18" charset="0"/>
              </a:rPr>
              <a:t>).</a:t>
            </a:r>
          </a:p>
          <a:p>
            <a:pPr algn="just"/>
            <a:r>
              <a:rPr lang="en-US" sz="2000" dirty="0">
                <a:latin typeface="Cambria" panose="02040503050406030204" pitchFamily="18" charset="0"/>
                <a:ea typeface="Cambria" panose="02040503050406030204" pitchFamily="18" charset="0"/>
              </a:rPr>
              <a:t>	</a:t>
            </a:r>
            <a:r>
              <a:rPr lang="en-US" sz="2000" dirty="0" smtClean="0">
                <a:latin typeface="Cambria" panose="02040503050406030204" pitchFamily="18" charset="0"/>
                <a:ea typeface="Cambria" panose="02040503050406030204" pitchFamily="18" charset="0"/>
              </a:rPr>
              <a:t>For an isothermal process </a:t>
            </a:r>
            <a:r>
              <a:rPr lang="en-US" sz="2000" dirty="0" err="1" smtClean="0">
                <a:latin typeface="Cambria" panose="02040503050406030204" pitchFamily="18" charset="0"/>
                <a:ea typeface="Cambria" panose="02040503050406030204" pitchFamily="18" charset="0"/>
              </a:rPr>
              <a:t>dT</a:t>
            </a:r>
            <a:r>
              <a:rPr lang="en-US" sz="2000" dirty="0" smtClean="0">
                <a:latin typeface="Cambria" panose="02040503050406030204" pitchFamily="18" charset="0"/>
                <a:ea typeface="Cambria" panose="02040503050406030204" pitchFamily="18" charset="0"/>
              </a:rPr>
              <a:t> = 0</a:t>
            </a:r>
          </a:p>
          <a:p>
            <a:pPr algn="just"/>
            <a:r>
              <a:rPr lang="en-US" sz="2000" b="1" u="sng" dirty="0" smtClean="0">
                <a:latin typeface="Cambria" panose="02040503050406030204" pitchFamily="18" charset="0"/>
                <a:ea typeface="Cambria" panose="02040503050406030204" pitchFamily="18" charset="0"/>
              </a:rPr>
              <a:t>2. Adiabatic Processes</a:t>
            </a:r>
          </a:p>
          <a:p>
            <a:pPr algn="just"/>
            <a:r>
              <a:rPr lang="en-US" sz="2000" dirty="0" smtClean="0">
                <a:latin typeface="Cambria" panose="02040503050406030204" pitchFamily="18" charset="0"/>
                <a:ea typeface="Cambria" panose="02040503050406030204" pitchFamily="18" charset="0"/>
              </a:rPr>
              <a:t>	Those processes in which no heat can flow into or out of the system are called adiabatic processes. Adiabatic conditions can be approached by carrying the process in an insulated container such as ‘thermos’ bottle. High vacuum and highly polished surfaces help to achieve thermal insulation</a:t>
            </a:r>
          </a:p>
          <a:p>
            <a:pPr algn="just"/>
            <a:r>
              <a:rPr lang="en-US" sz="2000" dirty="0" smtClean="0">
                <a:latin typeface="Cambria" panose="02040503050406030204" pitchFamily="18" charset="0"/>
                <a:ea typeface="Cambria" panose="02040503050406030204" pitchFamily="18" charset="0"/>
              </a:rPr>
              <a:t>	For </a:t>
            </a:r>
            <a:r>
              <a:rPr lang="en-US" sz="2000" dirty="0">
                <a:latin typeface="Cambria" panose="02040503050406030204" pitchFamily="18" charset="0"/>
                <a:ea typeface="Cambria" panose="02040503050406030204" pitchFamily="18" charset="0"/>
              </a:rPr>
              <a:t>an </a:t>
            </a:r>
            <a:r>
              <a:rPr lang="en-US" sz="2000" dirty="0" smtClean="0">
                <a:latin typeface="Cambria" panose="02040503050406030204" pitchFamily="18" charset="0"/>
                <a:ea typeface="Cambria" panose="02040503050406030204" pitchFamily="18" charset="0"/>
              </a:rPr>
              <a:t>adiabatic </a:t>
            </a:r>
            <a:r>
              <a:rPr lang="en-US" sz="2000" dirty="0">
                <a:latin typeface="Cambria" panose="02040503050406030204" pitchFamily="18" charset="0"/>
                <a:ea typeface="Cambria" panose="02040503050406030204" pitchFamily="18" charset="0"/>
              </a:rPr>
              <a:t>process </a:t>
            </a:r>
            <a:r>
              <a:rPr lang="en-US" sz="2000" dirty="0" err="1" smtClean="0">
                <a:latin typeface="Cambria" panose="02040503050406030204" pitchFamily="18" charset="0"/>
                <a:ea typeface="Cambria" panose="02040503050406030204" pitchFamily="18" charset="0"/>
              </a:rPr>
              <a:t>dq</a:t>
            </a:r>
            <a:r>
              <a:rPr lang="en-US" sz="2000" dirty="0" smtClean="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 0</a:t>
            </a:r>
          </a:p>
          <a:p>
            <a:pPr algn="just"/>
            <a:r>
              <a:rPr lang="en-US" sz="2000" b="1" u="sng" dirty="0" smtClean="0">
                <a:latin typeface="Cambria" panose="02040503050406030204" pitchFamily="18" charset="0"/>
                <a:ea typeface="Cambria" panose="02040503050406030204" pitchFamily="18" charset="0"/>
              </a:rPr>
              <a:t>3. Isobaric Processes</a:t>
            </a:r>
          </a:p>
          <a:p>
            <a:pPr algn="just"/>
            <a:r>
              <a:rPr lang="en-US" sz="2000" dirty="0">
                <a:latin typeface="Cambria" panose="02040503050406030204" pitchFamily="18" charset="0"/>
                <a:ea typeface="Cambria" panose="02040503050406030204" pitchFamily="18" charset="0"/>
              </a:rPr>
              <a:t>	</a:t>
            </a:r>
            <a:r>
              <a:rPr lang="en-US" sz="2000" dirty="0" smtClean="0">
                <a:latin typeface="Cambria" panose="02040503050406030204" pitchFamily="18" charset="0"/>
                <a:ea typeface="Cambria" panose="02040503050406030204" pitchFamily="18" charset="0"/>
              </a:rPr>
              <a:t>Those processes which take place at constant pressure are called isobaric processes. For example, heating of water to its boiling point and its vaporization take place at the same atmospheric pressure. These changes are, therefore, designated as isobaric processes and are said to take place </a:t>
            </a:r>
            <a:r>
              <a:rPr lang="en-US" sz="2000" dirty="0" err="1" smtClean="0">
                <a:latin typeface="Cambria" panose="02040503050406030204" pitchFamily="18" charset="0"/>
                <a:ea typeface="Cambria" panose="02040503050406030204" pitchFamily="18" charset="0"/>
              </a:rPr>
              <a:t>isobarically</a:t>
            </a:r>
            <a:r>
              <a:rPr lang="en-US" sz="2000" dirty="0" smtClean="0">
                <a:latin typeface="Cambria" panose="02040503050406030204" pitchFamily="18" charset="0"/>
                <a:ea typeface="Cambria" panose="02040503050406030204" pitchFamily="18" charset="0"/>
              </a:rPr>
              <a:t>.</a:t>
            </a:r>
          </a:p>
          <a:p>
            <a:pPr algn="just"/>
            <a:r>
              <a:rPr lang="en-US" sz="2000" dirty="0">
                <a:latin typeface="Cambria" panose="02040503050406030204" pitchFamily="18" charset="0"/>
                <a:ea typeface="Cambria" panose="02040503050406030204" pitchFamily="18" charset="0"/>
              </a:rPr>
              <a:t>	</a:t>
            </a:r>
            <a:r>
              <a:rPr lang="en-US" sz="2000" dirty="0" smtClean="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For an isobaric</a:t>
            </a:r>
            <a:r>
              <a:rPr lang="en-US" sz="2000" dirty="0" smtClean="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process </a:t>
            </a:r>
            <a:r>
              <a:rPr lang="en-US" sz="2000" dirty="0" err="1" smtClean="0">
                <a:latin typeface="Cambria" panose="02040503050406030204" pitchFamily="18" charset="0"/>
                <a:ea typeface="Cambria" panose="02040503050406030204" pitchFamily="18" charset="0"/>
              </a:rPr>
              <a:t>dp</a:t>
            </a:r>
            <a:r>
              <a:rPr lang="en-US" sz="2000" dirty="0" smtClean="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 0</a:t>
            </a:r>
          </a:p>
          <a:p>
            <a:pPr algn="just"/>
            <a:endParaRPr lang="en-US" sz="2000" dirty="0" smtClean="0">
              <a:latin typeface="Cambria" panose="02040503050406030204" pitchFamily="18" charset="0"/>
              <a:ea typeface="Cambria" panose="02040503050406030204" pitchFamily="18" charset="0"/>
            </a:endParaRPr>
          </a:p>
          <a:p>
            <a:pPr algn="just"/>
            <a:endParaRPr lang="en-US" sz="2000" dirty="0">
              <a:latin typeface="Cambria" panose="02040503050406030204" pitchFamily="18" charset="0"/>
              <a:ea typeface="Cambria" panose="02040503050406030204" pitchFamily="18" charset="0"/>
            </a:endParaRPr>
          </a:p>
          <a:p>
            <a:pPr algn="just"/>
            <a:r>
              <a:rPr lang="en-US" sz="2000" dirty="0">
                <a:latin typeface="Cambria" panose="02040503050406030204" pitchFamily="18" charset="0"/>
                <a:ea typeface="Cambria" panose="02040503050406030204" pitchFamily="18" charset="0"/>
              </a:rPr>
              <a:t>	</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3886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281" y="0"/>
            <a:ext cx="11846011" cy="2862322"/>
          </a:xfrm>
          <a:prstGeom prst="rect">
            <a:avLst/>
          </a:prstGeom>
          <a:noFill/>
        </p:spPr>
        <p:txBody>
          <a:bodyPr wrap="square" rtlCol="0">
            <a:spAutoFit/>
          </a:bodyPr>
          <a:lstStyle/>
          <a:p>
            <a:r>
              <a:rPr lang="en-US" sz="2000" b="1" u="sng" dirty="0" smtClean="0">
                <a:latin typeface="Cambria" panose="02040503050406030204" pitchFamily="18" charset="0"/>
                <a:ea typeface="Cambria" panose="02040503050406030204" pitchFamily="18" charset="0"/>
              </a:rPr>
              <a:t>4. Isochoric Processes</a:t>
            </a:r>
          </a:p>
          <a:p>
            <a:r>
              <a:rPr lang="en-US" sz="2000" dirty="0" smtClean="0">
                <a:latin typeface="Cambria" panose="02040503050406030204" pitchFamily="18" charset="0"/>
                <a:ea typeface="Cambria" panose="02040503050406030204" pitchFamily="18" charset="0"/>
              </a:rPr>
              <a:t>Those processes in which the volume remains constant are known as isochoric processes. The heating of a substance in non-expanding chamber is an example of isochoric process.</a:t>
            </a:r>
          </a:p>
          <a:p>
            <a:r>
              <a:rPr lang="en-US" sz="2000" dirty="0">
                <a:latin typeface="Cambria" panose="02040503050406030204" pitchFamily="18" charset="0"/>
                <a:ea typeface="Cambria" panose="02040503050406030204" pitchFamily="18" charset="0"/>
              </a:rPr>
              <a:t>	</a:t>
            </a:r>
            <a:r>
              <a:rPr lang="en-US" sz="2000" dirty="0" smtClean="0">
                <a:latin typeface="Cambria" panose="02040503050406030204" pitchFamily="18" charset="0"/>
                <a:ea typeface="Cambria" panose="02040503050406030204" pitchFamily="18" charset="0"/>
              </a:rPr>
              <a:t>	For isochoric processes </a:t>
            </a:r>
            <a:r>
              <a:rPr lang="en-US" sz="2000" dirty="0" err="1" smtClean="0">
                <a:latin typeface="Cambria" panose="02040503050406030204" pitchFamily="18" charset="0"/>
                <a:ea typeface="Cambria" panose="02040503050406030204" pitchFamily="18" charset="0"/>
              </a:rPr>
              <a:t>dV</a:t>
            </a:r>
            <a:r>
              <a:rPr lang="en-US" sz="2000" dirty="0" smtClean="0">
                <a:latin typeface="Cambria" panose="02040503050406030204" pitchFamily="18" charset="0"/>
                <a:ea typeface="Cambria" panose="02040503050406030204" pitchFamily="18" charset="0"/>
              </a:rPr>
              <a:t> = 0</a:t>
            </a:r>
          </a:p>
          <a:p>
            <a:r>
              <a:rPr lang="en-US" sz="2000" b="1" u="sng" dirty="0" smtClean="0">
                <a:latin typeface="Cambria" panose="02040503050406030204" pitchFamily="18" charset="0"/>
                <a:ea typeface="Cambria" panose="02040503050406030204" pitchFamily="18" charset="0"/>
              </a:rPr>
              <a:t>5. Cyclic Process</a:t>
            </a:r>
          </a:p>
          <a:p>
            <a:r>
              <a:rPr lang="en-US" sz="2000" dirty="0" smtClean="0">
                <a:latin typeface="Cambria" panose="02040503050406030204" pitchFamily="18" charset="0"/>
                <a:ea typeface="Cambria" panose="02040503050406030204" pitchFamily="18" charset="0"/>
              </a:rPr>
              <a:t>	When a system in a given state goes through a number of different processes and finally returns to its initial state, the overall process is called a cycle or cyclic process.</a:t>
            </a:r>
          </a:p>
          <a:p>
            <a:r>
              <a:rPr lang="en-US" sz="2000" dirty="0">
                <a:latin typeface="Cambria" panose="02040503050406030204" pitchFamily="18" charset="0"/>
                <a:ea typeface="Cambria" panose="02040503050406030204" pitchFamily="18" charset="0"/>
              </a:rPr>
              <a:t>	</a:t>
            </a:r>
            <a:r>
              <a:rPr lang="en-US" sz="2000" dirty="0" smtClean="0">
                <a:latin typeface="Cambria" panose="02040503050406030204" pitchFamily="18" charset="0"/>
                <a:ea typeface="Cambria" panose="02040503050406030204" pitchFamily="18" charset="0"/>
              </a:rPr>
              <a:t>	For a cyclic process </a:t>
            </a:r>
            <a:r>
              <a:rPr lang="en-US" sz="2000" dirty="0" err="1" smtClean="0">
                <a:latin typeface="Cambria" panose="02040503050406030204" pitchFamily="18" charset="0"/>
                <a:ea typeface="Cambria" panose="02040503050406030204" pitchFamily="18" charset="0"/>
              </a:rPr>
              <a:t>dE</a:t>
            </a:r>
            <a:r>
              <a:rPr lang="en-US" sz="2000" dirty="0" smtClean="0">
                <a:latin typeface="Cambria" panose="02040503050406030204" pitchFamily="18" charset="0"/>
                <a:ea typeface="Cambria" panose="02040503050406030204" pitchFamily="18" charset="0"/>
              </a:rPr>
              <a:t> = 0, </a:t>
            </a:r>
            <a:r>
              <a:rPr lang="en-US" sz="2000" dirty="0" err="1" smtClean="0">
                <a:latin typeface="Cambria" panose="02040503050406030204" pitchFamily="18" charset="0"/>
                <a:ea typeface="Cambria" panose="02040503050406030204" pitchFamily="18" charset="0"/>
              </a:rPr>
              <a:t>dH</a:t>
            </a:r>
            <a:r>
              <a:rPr lang="en-US" sz="2000" dirty="0" smtClean="0">
                <a:latin typeface="Cambria" panose="02040503050406030204" pitchFamily="18" charset="0"/>
                <a:ea typeface="Cambria" panose="02040503050406030204" pitchFamily="18" charset="0"/>
              </a:rPr>
              <a:t> = 0</a:t>
            </a:r>
          </a:p>
          <a:p>
            <a:endParaRPr lang="en-IN" sz="2000" dirty="0">
              <a:latin typeface="Cambria" panose="02040503050406030204" pitchFamily="18" charset="0"/>
              <a:ea typeface="Cambria" panose="02040503050406030204" pitchFamily="18" charset="0"/>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8198" t="11592" r="14325" b="19490"/>
          <a:stretch/>
        </p:blipFill>
        <p:spPr>
          <a:xfrm>
            <a:off x="2018270" y="2496064"/>
            <a:ext cx="7084542" cy="4127158"/>
          </a:xfrm>
          <a:prstGeom prst="rect">
            <a:avLst/>
          </a:prstGeom>
        </p:spPr>
      </p:pic>
    </p:spTree>
    <p:extLst>
      <p:ext uri="{BB962C8B-B14F-4D97-AF65-F5344CB8AC3E}">
        <p14:creationId xmlns:p14="http://schemas.microsoft.com/office/powerpoint/2010/main" val="2971964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51411" y="2967335"/>
            <a:ext cx="308917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167731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420</Words>
  <Application>Microsoft Office PowerPoint</Application>
  <PresentationFormat>Widescreen</PresentationFormat>
  <Paragraphs>42</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Calibri Light</vt:lpstr>
      <vt:lpstr>Cambria</vt:lpstr>
      <vt:lpstr>Cambria Math</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cp:revision>
  <dcterms:created xsi:type="dcterms:W3CDTF">2024-11-11T09:07:09Z</dcterms:created>
  <dcterms:modified xsi:type="dcterms:W3CDTF">2024-11-11T09:07:33Z</dcterms:modified>
</cp:coreProperties>
</file>