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26"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D594389-1864-4997-9AC1-996160ED519C}" type="datetimeFigureOut">
              <a:rPr lang="en-US" smtClean="0"/>
              <a:pPr/>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A8F78-7EF0-4C93-A5C3-3A777F3B1BD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594389-1864-4997-9AC1-996160ED519C}" type="datetimeFigureOut">
              <a:rPr lang="en-US" smtClean="0"/>
              <a:pPr/>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A8F78-7EF0-4C93-A5C3-3A777F3B1BD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594389-1864-4997-9AC1-996160ED519C}" type="datetimeFigureOut">
              <a:rPr lang="en-US" smtClean="0"/>
              <a:pPr/>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A8F78-7EF0-4C93-A5C3-3A777F3B1BD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D594389-1864-4997-9AC1-996160ED519C}" type="datetimeFigureOut">
              <a:rPr lang="en-US" smtClean="0"/>
              <a:pPr/>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FA8F78-7EF0-4C93-A5C3-3A777F3B1BD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594389-1864-4997-9AC1-996160ED519C}" type="datetimeFigureOut">
              <a:rPr lang="en-US" smtClean="0"/>
              <a:pPr/>
              <a:t>11/15/2024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FA8F78-7EF0-4C93-A5C3-3A777F3B1BD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594389-1864-4997-9AC1-996160ED519C}" type="datetimeFigureOut">
              <a:rPr lang="en-US" smtClean="0"/>
              <a:pPr/>
              <a:t>11/15/2024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FA8F78-7EF0-4C93-A5C3-3A777F3B1BD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594389-1864-4997-9AC1-996160ED519C}" type="datetimeFigureOut">
              <a:rPr lang="en-US" smtClean="0"/>
              <a:pPr/>
              <a:t>11/15/2024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FA8F78-7EF0-4C93-A5C3-3A777F3B1BD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594389-1864-4997-9AC1-996160ED519C}" type="datetimeFigureOut">
              <a:rPr lang="en-US" smtClean="0"/>
              <a:pPr/>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FA8F78-7EF0-4C93-A5C3-3A777F3B1BD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594389-1864-4997-9AC1-996160ED519C}" type="datetimeFigureOut">
              <a:rPr lang="en-US" smtClean="0"/>
              <a:pPr/>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FA8F78-7EF0-4C93-A5C3-3A777F3B1BD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594389-1864-4997-9AC1-996160ED519C}" type="datetimeFigureOut">
              <a:rPr lang="en-US" smtClean="0"/>
              <a:pPr/>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A8F78-7EF0-4C93-A5C3-3A777F3B1BD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594389-1864-4997-9AC1-996160ED519C}" type="datetimeFigureOut">
              <a:rPr lang="en-US" smtClean="0"/>
              <a:pPr/>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A8F78-7EF0-4C93-A5C3-3A777F3B1BD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594389-1864-4997-9AC1-996160ED519C}" type="datetimeFigureOut">
              <a:rPr lang="en-US" smtClean="0"/>
              <a:pPr/>
              <a:t>11/15/2024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FA8F78-7EF0-4C93-A5C3-3A777F3B1BD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finra.org/investors/learn-to-invest/types-investments/bonds" TargetMode="External"/><Relationship Id="rId7" Type="http://schemas.openxmlformats.org/officeDocument/2006/relationships/hyperlink" Target="https://www.finra.org/investors/learn-to-invest/types-investments/annuities" TargetMode="External"/><Relationship Id="rId2" Type="http://schemas.openxmlformats.org/officeDocument/2006/relationships/hyperlink" Target="https://www.finra.org/investors/learn-to-invest/types-investments/stocks" TargetMode="External"/><Relationship Id="rId1" Type="http://schemas.openxmlformats.org/officeDocument/2006/relationships/slideLayout" Target="../slideLayouts/slideLayout2.xml"/><Relationship Id="rId6" Type="http://schemas.openxmlformats.org/officeDocument/2006/relationships/hyperlink" Target="https://www.finra.org/investors/learn-to-invest/types-investments/options" TargetMode="External"/><Relationship Id="rId5" Type="http://schemas.openxmlformats.org/officeDocument/2006/relationships/hyperlink" Target="https://www.finra.org/investors/learn-to-invest/types-investments/bank-products" TargetMode="External"/><Relationship Id="rId4" Type="http://schemas.openxmlformats.org/officeDocument/2006/relationships/hyperlink" Target="https://www.finra.org/investors/learn-to-invest/types-investments/investment-funds"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finra.org/investors/learn-to-invest/types-investments/saving-for-education" TargetMode="External"/><Relationship Id="rId7" Type="http://schemas.openxmlformats.org/officeDocument/2006/relationships/hyperlink" Target="https://www.finra.org/investors/learn-to-invest/types-investments/insurance" TargetMode="External"/><Relationship Id="rId2" Type="http://schemas.openxmlformats.org/officeDocument/2006/relationships/hyperlink" Target="https://www.finra.org/investors/learn-to-invest/types-investments/retirement" TargetMode="External"/><Relationship Id="rId1" Type="http://schemas.openxmlformats.org/officeDocument/2006/relationships/slideLayout" Target="../slideLayouts/slideLayout2.xml"/><Relationship Id="rId6" Type="http://schemas.openxmlformats.org/officeDocument/2006/relationships/hyperlink" Target="https://www.finra.org/investors/learn-to-invest/types-investments/security-futures" TargetMode="External"/><Relationship Id="rId5" Type="http://schemas.openxmlformats.org/officeDocument/2006/relationships/hyperlink" Target="https://www.finra.org/investors/learn-to-invest/types-investments/commodity-futures" TargetMode="External"/><Relationship Id="rId4" Type="http://schemas.openxmlformats.org/officeDocument/2006/relationships/hyperlink" Target="https://www.finra.org/investors/learn-to-invest/types-investments/alternative-and-complex-product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
            <a:ext cx="7772400" cy="1470025"/>
          </a:xfrm>
        </p:spPr>
        <p:txBody>
          <a:bodyPr/>
          <a:lstStyle/>
          <a:p>
            <a:r>
              <a:rPr lang="en-US" dirty="0" smtClean="0">
                <a:solidFill>
                  <a:srgbClr val="C00000"/>
                </a:solidFill>
              </a:rPr>
              <a:t>INVESTMENT</a:t>
            </a:r>
            <a:endParaRPr lang="en-US" dirty="0">
              <a:solidFill>
                <a:srgbClr val="C00000"/>
              </a:solidFill>
            </a:endParaRPr>
          </a:p>
        </p:txBody>
      </p:sp>
      <p:sp>
        <p:nvSpPr>
          <p:cNvPr id="5" name="Title 1"/>
          <p:cNvSpPr txBox="1">
            <a:spLocks/>
          </p:cNvSpPr>
          <p:nvPr/>
        </p:nvSpPr>
        <p:spPr>
          <a:xfrm>
            <a:off x="4364040" y="4365104"/>
            <a:ext cx="4752528" cy="1143000"/>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b="1" dirty="0" smtClean="0">
                <a:solidFill>
                  <a:srgbClr val="00B0F0"/>
                </a:solidFill>
              </a:rPr>
              <a:t>Dr. G. Thangadurai</a:t>
            </a:r>
          </a:p>
          <a:p>
            <a:pPr algn="l"/>
            <a:r>
              <a:rPr lang="en-US" sz="3000" b="1" dirty="0" smtClean="0">
                <a:solidFill>
                  <a:srgbClr val="00B0F0"/>
                </a:solidFill>
              </a:rPr>
              <a:t>Assistant Professor</a:t>
            </a:r>
          </a:p>
          <a:p>
            <a:pPr algn="l"/>
            <a:r>
              <a:rPr lang="en-US" sz="3000" b="1" dirty="0" smtClean="0">
                <a:solidFill>
                  <a:srgbClr val="00B0F0"/>
                </a:solidFill>
              </a:rPr>
              <a:t>PG &amp; Research Department of Commerce</a:t>
            </a:r>
          </a:p>
          <a:p>
            <a:pPr algn="l"/>
            <a:r>
              <a:rPr lang="en-US" sz="3000" b="1" dirty="0" smtClean="0">
                <a:solidFill>
                  <a:srgbClr val="00B0F0"/>
                </a:solidFill>
              </a:rPr>
              <a:t>CPA College, </a:t>
            </a:r>
            <a:r>
              <a:rPr lang="en-US" sz="3000" b="1" dirty="0" err="1" smtClean="0">
                <a:solidFill>
                  <a:srgbClr val="00B0F0"/>
                </a:solidFill>
              </a:rPr>
              <a:t>Bodinayakanur</a:t>
            </a:r>
            <a:endParaRPr lang="en-IN" sz="3000" dirty="0">
              <a:solidFill>
                <a:srgbClr val="00B0F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
            <a:ext cx="7772400" cy="1470025"/>
          </a:xfrm>
        </p:spPr>
        <p:txBody>
          <a:bodyPr/>
          <a:lstStyle/>
          <a:p>
            <a:r>
              <a:rPr lang="en-US" dirty="0" smtClean="0">
                <a:solidFill>
                  <a:srgbClr val="C00000"/>
                </a:solidFill>
              </a:rPr>
              <a:t>investment</a:t>
            </a:r>
            <a:endParaRPr lang="en-US" dirty="0">
              <a:solidFill>
                <a:srgbClr val="C00000"/>
              </a:solidFill>
            </a:endParaRPr>
          </a:p>
        </p:txBody>
      </p:sp>
      <p:sp>
        <p:nvSpPr>
          <p:cNvPr id="3" name="Subtitle 2"/>
          <p:cNvSpPr>
            <a:spLocks noGrp="1"/>
          </p:cNvSpPr>
          <p:nvPr>
            <p:ph type="subTitle" idx="1"/>
          </p:nvPr>
        </p:nvSpPr>
        <p:spPr>
          <a:xfrm>
            <a:off x="228600" y="1447800"/>
            <a:ext cx="8610600" cy="5029200"/>
          </a:xfrm>
        </p:spPr>
        <p:txBody>
          <a:bodyPr/>
          <a:lstStyle/>
          <a:p>
            <a:pPr algn="just"/>
            <a:r>
              <a:rPr lang="en-US" dirty="0">
                <a:solidFill>
                  <a:srgbClr val="FF0000"/>
                </a:solidFill>
              </a:rPr>
              <a:t>The word “investment” can be defined in many ways according to different theories and principles. It is a term that can be used in a number of contexts. </a:t>
            </a:r>
            <a:endParaRPr lang="en-US" dirty="0" smtClean="0">
              <a:solidFill>
                <a:srgbClr val="FF0000"/>
              </a:solidFill>
            </a:endParaRPr>
          </a:p>
          <a:p>
            <a:pPr algn="just"/>
            <a:r>
              <a:rPr lang="en-US" dirty="0" smtClean="0">
                <a:solidFill>
                  <a:srgbClr val="FF0000"/>
                </a:solidFill>
              </a:rPr>
              <a:t>Generally</a:t>
            </a:r>
            <a:r>
              <a:rPr lang="en-US" dirty="0">
                <a:solidFill>
                  <a:srgbClr val="FF0000"/>
                </a:solidFill>
              </a:rPr>
              <a:t>, investment is the application of money for earning more money. </a:t>
            </a:r>
            <a:endParaRPr lang="en-US" dirty="0" smtClean="0">
              <a:solidFill>
                <a:srgbClr val="FF0000"/>
              </a:solidFill>
            </a:endParaRPr>
          </a:p>
          <a:p>
            <a:pPr algn="just"/>
            <a:endParaRPr lang="en-US" dirty="0"/>
          </a:p>
        </p:txBody>
      </p:sp>
    </p:spTree>
    <p:extLst>
      <p:ext uri="{BB962C8B-B14F-4D97-AF65-F5344CB8AC3E}">
        <p14:creationId xmlns:p14="http://schemas.microsoft.com/office/powerpoint/2010/main" val="10708270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Economist</a:t>
            </a:r>
            <a:endParaRPr lang="en-US" dirty="0"/>
          </a:p>
        </p:txBody>
      </p:sp>
      <p:sp>
        <p:nvSpPr>
          <p:cNvPr id="3" name="Content Placeholder 2"/>
          <p:cNvSpPr>
            <a:spLocks noGrp="1"/>
          </p:cNvSpPr>
          <p:nvPr>
            <p:ph idx="1"/>
          </p:nvPr>
        </p:nvSpPr>
        <p:spPr/>
        <p:txBody>
          <a:bodyPr>
            <a:normAutofit/>
          </a:bodyPr>
          <a:lstStyle/>
          <a:p>
            <a:r>
              <a:rPr lang="en-US" sz="4500" dirty="0"/>
              <a:t>According to economics, investment is the utilization of resources in order to increase income or production output in the future.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a:t>An amount deposited into a bank or machinery that is purchased in anticipation of earning income in the long run is both examples of investments. </a:t>
            </a:r>
            <a:endParaRPr lang="en-US" dirty="0" smtClean="0"/>
          </a:p>
          <a:p>
            <a:r>
              <a:rPr lang="en-US" dirty="0" smtClean="0"/>
              <a:t>Although </a:t>
            </a:r>
            <a:r>
              <a:rPr lang="en-US" dirty="0"/>
              <a:t>there is a general broad definition to the term investment, it carries slightly different meanings to different industrial sectors.</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Finance</a:t>
            </a:r>
            <a:endParaRPr lang="en-US" dirty="0"/>
          </a:p>
        </p:txBody>
      </p:sp>
      <p:sp>
        <p:nvSpPr>
          <p:cNvPr id="3" name="Content Placeholder 2"/>
          <p:cNvSpPr>
            <a:spLocks noGrp="1"/>
          </p:cNvSpPr>
          <p:nvPr>
            <p:ph idx="1"/>
          </p:nvPr>
        </p:nvSpPr>
        <p:spPr/>
        <p:txBody>
          <a:bodyPr/>
          <a:lstStyle/>
          <a:p>
            <a:r>
              <a:rPr lang="en-US" dirty="0"/>
              <a:t>According to finance, the practice of investment refers to the buying of a financial product or any valued item with anticipation that positive returns will be received in the future. The most important feature of financial investments is that they carry high market liquidity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a:t>
            </a:r>
            <a:endParaRPr lang="en-US" dirty="0"/>
          </a:p>
        </p:txBody>
      </p:sp>
      <p:sp>
        <p:nvSpPr>
          <p:cNvPr id="3" name="Content Placeholder 2"/>
          <p:cNvSpPr>
            <a:spLocks noGrp="1"/>
          </p:cNvSpPr>
          <p:nvPr>
            <p:ph idx="1"/>
          </p:nvPr>
        </p:nvSpPr>
        <p:spPr/>
        <p:txBody>
          <a:bodyPr/>
          <a:lstStyle/>
          <a:p>
            <a:r>
              <a:rPr lang="en-US" dirty="0"/>
              <a:t>According to business theories, investment is that activity in which a manufacturer buys a physical asset, for example, stock or production equipment, in expectation that this will help the business to prosper in the long run.</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Types of Investments</a:t>
            </a:r>
            <a:br>
              <a:rPr lang="en-US" dirty="0"/>
            </a:br>
            <a:endParaRPr lang="en-US" dirty="0"/>
          </a:p>
        </p:txBody>
      </p:sp>
      <p:sp>
        <p:nvSpPr>
          <p:cNvPr id="3" name="Content Placeholder 2"/>
          <p:cNvSpPr>
            <a:spLocks noGrp="1"/>
          </p:cNvSpPr>
          <p:nvPr>
            <p:ph idx="1"/>
          </p:nvPr>
        </p:nvSpPr>
        <p:spPr/>
        <p:txBody>
          <a:bodyPr>
            <a:normAutofit/>
          </a:bodyPr>
          <a:lstStyle/>
          <a:p>
            <a:r>
              <a:rPr lang="en-US" dirty="0">
                <a:hlinkClick r:id="rId2"/>
              </a:rPr>
              <a:t>Stocks</a:t>
            </a:r>
            <a:endParaRPr lang="en-US" dirty="0"/>
          </a:p>
          <a:p>
            <a:r>
              <a:rPr lang="en-US" dirty="0">
                <a:hlinkClick r:id="rId3"/>
              </a:rPr>
              <a:t>Bonds</a:t>
            </a:r>
            <a:endParaRPr lang="en-US" dirty="0"/>
          </a:p>
          <a:p>
            <a:r>
              <a:rPr lang="en-US" dirty="0">
                <a:hlinkClick r:id="rId4"/>
              </a:rPr>
              <a:t>Investment Funds</a:t>
            </a:r>
            <a:endParaRPr lang="en-US" dirty="0"/>
          </a:p>
          <a:p>
            <a:r>
              <a:rPr lang="en-US" dirty="0">
                <a:hlinkClick r:id="rId5"/>
              </a:rPr>
              <a:t>Bank Products</a:t>
            </a:r>
            <a:endParaRPr lang="en-US" dirty="0"/>
          </a:p>
          <a:p>
            <a:r>
              <a:rPr lang="en-US" dirty="0">
                <a:hlinkClick r:id="rId6"/>
              </a:rPr>
              <a:t>Options</a:t>
            </a:r>
            <a:endParaRPr lang="en-US" dirty="0"/>
          </a:p>
          <a:p>
            <a:r>
              <a:rPr lang="en-US" dirty="0">
                <a:hlinkClick r:id="rId7"/>
              </a:rPr>
              <a:t>Annuities</a:t>
            </a:r>
            <a:endParaRPr lang="en-US" dirty="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hlinkClick r:id="rId2"/>
              </a:rPr>
              <a:t>Retirement</a:t>
            </a:r>
            <a:endParaRPr lang="en-US" dirty="0" smtClean="0"/>
          </a:p>
          <a:p>
            <a:r>
              <a:rPr lang="en-US" dirty="0" smtClean="0">
                <a:hlinkClick r:id="rId3"/>
              </a:rPr>
              <a:t>Saving for Education</a:t>
            </a:r>
            <a:endParaRPr lang="en-US" dirty="0" smtClean="0"/>
          </a:p>
          <a:p>
            <a:r>
              <a:rPr lang="en-US" dirty="0" smtClean="0">
                <a:hlinkClick r:id="rId4"/>
              </a:rPr>
              <a:t>Alternative and Complex Products</a:t>
            </a:r>
            <a:endParaRPr lang="en-US" dirty="0" smtClean="0"/>
          </a:p>
          <a:p>
            <a:r>
              <a:rPr lang="en-US" dirty="0" smtClean="0">
                <a:hlinkClick r:id="rId5"/>
              </a:rPr>
              <a:t>Commodity Futures</a:t>
            </a:r>
            <a:endParaRPr lang="en-US" dirty="0" smtClean="0"/>
          </a:p>
          <a:p>
            <a:r>
              <a:rPr lang="en-US" dirty="0" smtClean="0">
                <a:hlinkClick r:id="rId6"/>
              </a:rPr>
              <a:t>Security Futures</a:t>
            </a:r>
            <a:endParaRPr lang="en-US" dirty="0" smtClean="0"/>
          </a:p>
          <a:p>
            <a:r>
              <a:rPr lang="en-US" dirty="0" smtClean="0">
                <a:hlinkClick r:id="rId7"/>
              </a:rPr>
              <a:t>Insurance</a:t>
            </a:r>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Elements / Nature of investment</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lvl="0"/>
            <a:r>
              <a:rPr lang="en-US" b="1" dirty="0" smtClean="0"/>
              <a:t>1.Return</a:t>
            </a:r>
            <a:endParaRPr lang="en-US" dirty="0"/>
          </a:p>
          <a:p>
            <a:r>
              <a:rPr lang="en-US" b="1" dirty="0"/>
              <a:t>2. Risk</a:t>
            </a:r>
            <a:endParaRPr lang="en-US" dirty="0"/>
          </a:p>
          <a:p>
            <a:r>
              <a:rPr lang="en-US" b="1" dirty="0"/>
              <a:t>3. </a:t>
            </a:r>
            <a:r>
              <a:rPr lang="en-US" b="1" dirty="0" smtClean="0"/>
              <a:t>Safety</a:t>
            </a:r>
            <a:endParaRPr lang="en-US" dirty="0"/>
          </a:p>
          <a:p>
            <a:r>
              <a:rPr lang="en-US" b="1" dirty="0"/>
              <a:t>4. </a:t>
            </a:r>
            <a:r>
              <a:rPr lang="en-US" b="1" dirty="0" smtClean="0"/>
              <a:t>Liquidity</a:t>
            </a:r>
          </a:p>
          <a:p>
            <a:r>
              <a:rPr lang="en-US" b="1" dirty="0" smtClean="0"/>
              <a:t>5. Time</a:t>
            </a:r>
            <a:endParaRPr lang="en-US" dirty="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Main objectives</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b="1" dirty="0" smtClean="0"/>
              <a:t>Capital </a:t>
            </a:r>
            <a:r>
              <a:rPr lang="en-US" b="1" dirty="0"/>
              <a:t>Appreciation</a:t>
            </a:r>
            <a:endParaRPr lang="en-US" dirty="0"/>
          </a:p>
          <a:p>
            <a:r>
              <a:rPr lang="en-US" b="1" dirty="0"/>
              <a:t>Current Income</a:t>
            </a:r>
            <a:endParaRPr lang="en-US" dirty="0"/>
          </a:p>
          <a:p>
            <a:r>
              <a:rPr lang="en-US" b="1" dirty="0"/>
              <a:t>Capital Preservation</a:t>
            </a:r>
            <a:endParaRPr lang="en-US" dirty="0"/>
          </a:p>
          <a:p>
            <a:r>
              <a:rPr lang="en-US" b="1" dirty="0"/>
              <a:t>Speculation</a:t>
            </a:r>
            <a:endParaRPr lang="en-US" dirty="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Secondary objectives</a:t>
            </a:r>
            <a:br>
              <a:rPr lang="en-US" dirty="0" smtClean="0"/>
            </a:br>
            <a:endParaRPr lang="en-US" dirty="0"/>
          </a:p>
        </p:txBody>
      </p:sp>
      <p:sp>
        <p:nvSpPr>
          <p:cNvPr id="3" name="Content Placeholder 2"/>
          <p:cNvSpPr>
            <a:spLocks noGrp="1"/>
          </p:cNvSpPr>
          <p:nvPr>
            <p:ph idx="1"/>
          </p:nvPr>
        </p:nvSpPr>
        <p:spPr/>
        <p:txBody>
          <a:bodyPr/>
          <a:lstStyle/>
          <a:p>
            <a:endParaRPr lang="en-US" dirty="0"/>
          </a:p>
          <a:p>
            <a:r>
              <a:rPr lang="en-US" b="1" dirty="0"/>
              <a:t>Tax Minimization:</a:t>
            </a:r>
            <a:endParaRPr lang="en-US" dirty="0"/>
          </a:p>
          <a:p>
            <a:r>
              <a:rPr lang="en-US" b="1" dirty="0"/>
              <a:t>Marketability/Liquidity:</a:t>
            </a:r>
            <a:endParaRPr lang="en-US" dirty="0"/>
          </a:p>
          <a:p>
            <a:pPr>
              <a:buNone/>
            </a:pPr>
            <a:r>
              <a:rPr lang="en-US" dirty="0"/>
              <a:t>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Factors </a:t>
            </a:r>
            <a:r>
              <a:rPr lang="en-US" b="1" dirty="0" err="1" smtClean="0"/>
              <a:t>Favourable</a:t>
            </a:r>
            <a:r>
              <a:rPr lang="en-US" b="1" dirty="0" smtClean="0"/>
              <a:t> for Investment:</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b="1" dirty="0" err="1" smtClean="0"/>
              <a:t>i</a:t>
            </a:r>
            <a:r>
              <a:rPr lang="en-US" b="1" dirty="0" smtClean="0"/>
              <a:t>. Legal Safeguards:</a:t>
            </a:r>
            <a:endParaRPr lang="en-US" dirty="0" smtClean="0"/>
          </a:p>
          <a:p>
            <a:r>
              <a:rPr lang="en-US" b="1" dirty="0" smtClean="0"/>
              <a:t>ii. A Stable Currency:</a:t>
            </a:r>
            <a:endParaRPr lang="en-US" dirty="0" smtClean="0"/>
          </a:p>
          <a:p>
            <a:r>
              <a:rPr lang="en-US" b="1" dirty="0" smtClean="0"/>
              <a:t>iii. Existence of Financial Institutions and Services:</a:t>
            </a:r>
            <a:endParaRPr lang="en-US" dirty="0" smtClean="0"/>
          </a:p>
          <a:p>
            <a:r>
              <a:rPr lang="en-US" b="1" dirty="0" smtClean="0"/>
              <a:t>iv. Form of Business Organization:</a:t>
            </a:r>
            <a:endParaRPr lang="en-US" dirty="0" smtClean="0"/>
          </a:p>
          <a:p>
            <a:r>
              <a:rPr lang="en-US" b="1" dirty="0" smtClean="0"/>
              <a:t>v. Choice of Investment:</a:t>
            </a:r>
            <a:endParaRPr lang="en-US" dirty="0" smtClean="0"/>
          </a:p>
          <a:p>
            <a:r>
              <a:rPr lang="en-US" b="1" dirty="0" smtClean="0"/>
              <a:t>vi. Risk-Less Vs. Risky Investments:</a:t>
            </a:r>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kova\Desktop\clip_image002_thumb20.jpg"/>
          <p:cNvPicPr>
            <a:picLocks noChangeAspect="1" noChangeArrowheads="1"/>
          </p:cNvPicPr>
          <p:nvPr/>
        </p:nvPicPr>
        <p:blipFill>
          <a:blip r:embed="rId2"/>
          <a:srcRect/>
          <a:stretch>
            <a:fillRect/>
          </a:stretch>
        </p:blipFill>
        <p:spPr bwMode="auto">
          <a:xfrm>
            <a:off x="375785" y="1143000"/>
            <a:ext cx="8768215" cy="40386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kova\Desktop\Organizational-Structure-Indian-Capital-Market.jpg"/>
          <p:cNvPicPr>
            <a:picLocks noChangeAspect="1" noChangeArrowheads="1"/>
          </p:cNvPicPr>
          <p:nvPr/>
        </p:nvPicPr>
        <p:blipFill>
          <a:blip r:embed="rId2"/>
          <a:srcRect/>
          <a:stretch>
            <a:fillRect/>
          </a:stretch>
        </p:blipFill>
        <p:spPr bwMode="auto">
          <a:xfrm>
            <a:off x="0" y="1143000"/>
            <a:ext cx="8703212" cy="44196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329</Words>
  <Application>Microsoft Office PowerPoint</Application>
  <PresentationFormat>On-screen Show (4:3)</PresentationFormat>
  <Paragraphs>53</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INVESTMENT</vt:lpstr>
      <vt:lpstr>investment</vt:lpstr>
      <vt:lpstr>Economist</vt:lpstr>
      <vt:lpstr>Example</vt:lpstr>
      <vt:lpstr>Finance</vt:lpstr>
      <vt:lpstr>Business</vt:lpstr>
      <vt:lpstr>Types of Investments </vt:lpstr>
      <vt:lpstr>PowerPoint Presentation</vt:lpstr>
      <vt:lpstr>Elements / Nature of investment </vt:lpstr>
      <vt:lpstr>Main objectives </vt:lpstr>
      <vt:lpstr>Secondary objectives </vt:lpstr>
      <vt:lpstr>Factors Favourable for Investment: </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dc:title>
  <dc:creator>kova</dc:creator>
  <cp:lastModifiedBy>Microsoft account</cp:lastModifiedBy>
  <cp:revision>7</cp:revision>
  <dcterms:created xsi:type="dcterms:W3CDTF">2020-08-13T06:28:53Z</dcterms:created>
  <dcterms:modified xsi:type="dcterms:W3CDTF">2024-11-14T19:02:39Z</dcterms:modified>
</cp:coreProperties>
</file>