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5" r:id="rId10"/>
    <p:sldId id="266"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8934" autoAdjust="0"/>
    <p:restoredTop sz="94660"/>
  </p:normalViewPr>
  <p:slideViewPr>
    <p:cSldViewPr snapToGrid="0">
      <p:cViewPr varScale="1">
        <p:scale>
          <a:sx n="116" d="100"/>
          <a:sy n="116" d="100"/>
        </p:scale>
        <p:origin x="738"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IN"/>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IN"/>
          </a:p>
        </p:txBody>
      </p:sp>
      <p:sp>
        <p:nvSpPr>
          <p:cNvPr id="4" name="Date Placeholder 3"/>
          <p:cNvSpPr>
            <a:spLocks noGrp="1"/>
          </p:cNvSpPr>
          <p:nvPr>
            <p:ph type="dt" sz="half" idx="10"/>
          </p:nvPr>
        </p:nvSpPr>
        <p:spPr/>
        <p:txBody>
          <a:bodyPr/>
          <a:lstStyle/>
          <a:p>
            <a:fld id="{D9136316-B64B-4EF9-91BB-34B00FCDA350}" type="datetimeFigureOut">
              <a:rPr lang="en-IN" smtClean="0"/>
              <a:t>11-11-2024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DD3EC904-EDBF-4318-B78D-EBC60DEC4E91}" type="slidenum">
              <a:rPr lang="en-IN" smtClean="0"/>
              <a:t>‹#›</a:t>
            </a:fld>
            <a:endParaRPr lang="en-IN"/>
          </a:p>
        </p:txBody>
      </p:sp>
    </p:spTree>
    <p:extLst>
      <p:ext uri="{BB962C8B-B14F-4D97-AF65-F5344CB8AC3E}">
        <p14:creationId xmlns:p14="http://schemas.microsoft.com/office/powerpoint/2010/main" val="25896293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D9136316-B64B-4EF9-91BB-34B00FCDA350}" type="datetimeFigureOut">
              <a:rPr lang="en-IN" smtClean="0"/>
              <a:t>11-11-2024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DD3EC904-EDBF-4318-B78D-EBC60DEC4E91}" type="slidenum">
              <a:rPr lang="en-IN" smtClean="0"/>
              <a:t>‹#›</a:t>
            </a:fld>
            <a:endParaRPr lang="en-IN"/>
          </a:p>
        </p:txBody>
      </p:sp>
    </p:spTree>
    <p:extLst>
      <p:ext uri="{BB962C8B-B14F-4D97-AF65-F5344CB8AC3E}">
        <p14:creationId xmlns:p14="http://schemas.microsoft.com/office/powerpoint/2010/main" val="31717492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IN"/>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9136316-B64B-4EF9-91BB-34B00FCDA350}" type="datetimeFigureOut">
              <a:rPr lang="en-IN" smtClean="0"/>
              <a:t>11-11-2024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DD3EC904-EDBF-4318-B78D-EBC60DEC4E91}" type="slidenum">
              <a:rPr lang="en-IN" smtClean="0"/>
              <a:t>‹#›</a:t>
            </a:fld>
            <a:endParaRPr lang="en-IN"/>
          </a:p>
        </p:txBody>
      </p:sp>
    </p:spTree>
    <p:extLst>
      <p:ext uri="{BB962C8B-B14F-4D97-AF65-F5344CB8AC3E}">
        <p14:creationId xmlns:p14="http://schemas.microsoft.com/office/powerpoint/2010/main" val="25963706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Date Placeholder 4"/>
          <p:cNvSpPr>
            <a:spLocks noGrp="1"/>
          </p:cNvSpPr>
          <p:nvPr>
            <p:ph type="dt" sz="half" idx="10"/>
          </p:nvPr>
        </p:nvSpPr>
        <p:spPr/>
        <p:txBody>
          <a:bodyPr/>
          <a:lstStyle/>
          <a:p>
            <a:fld id="{D9136316-B64B-4EF9-91BB-34B00FCDA350}" type="datetimeFigureOut">
              <a:rPr lang="en-IN" smtClean="0"/>
              <a:t>11-11-2024</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DD3EC904-EDBF-4318-B78D-EBC60DEC4E91}" type="slidenum">
              <a:rPr lang="en-IN" smtClean="0"/>
              <a:t>‹#›</a:t>
            </a:fld>
            <a:endParaRPr lang="en-IN"/>
          </a:p>
        </p:txBody>
      </p:sp>
    </p:spTree>
    <p:extLst>
      <p:ext uri="{BB962C8B-B14F-4D97-AF65-F5344CB8AC3E}">
        <p14:creationId xmlns:p14="http://schemas.microsoft.com/office/powerpoint/2010/main" val="20638893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IN"/>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7" name="Date Placeholder 6"/>
          <p:cNvSpPr>
            <a:spLocks noGrp="1"/>
          </p:cNvSpPr>
          <p:nvPr>
            <p:ph type="dt" sz="half" idx="10"/>
          </p:nvPr>
        </p:nvSpPr>
        <p:spPr/>
        <p:txBody>
          <a:bodyPr/>
          <a:lstStyle/>
          <a:p>
            <a:fld id="{D9136316-B64B-4EF9-91BB-34B00FCDA350}" type="datetimeFigureOut">
              <a:rPr lang="en-IN" smtClean="0"/>
              <a:t>11-11-2024</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DD3EC904-EDBF-4318-B78D-EBC60DEC4E91}" type="slidenum">
              <a:rPr lang="en-IN" smtClean="0"/>
              <a:t>‹#›</a:t>
            </a:fld>
            <a:endParaRPr lang="en-IN"/>
          </a:p>
        </p:txBody>
      </p:sp>
    </p:spTree>
    <p:extLst>
      <p:ext uri="{BB962C8B-B14F-4D97-AF65-F5344CB8AC3E}">
        <p14:creationId xmlns:p14="http://schemas.microsoft.com/office/powerpoint/2010/main" val="22394983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Date Placeholder 2"/>
          <p:cNvSpPr>
            <a:spLocks noGrp="1"/>
          </p:cNvSpPr>
          <p:nvPr>
            <p:ph type="dt" sz="half" idx="10"/>
          </p:nvPr>
        </p:nvSpPr>
        <p:spPr/>
        <p:txBody>
          <a:bodyPr/>
          <a:lstStyle/>
          <a:p>
            <a:fld id="{D9136316-B64B-4EF9-91BB-34B00FCDA350}" type="datetimeFigureOut">
              <a:rPr lang="en-IN" smtClean="0"/>
              <a:t>11-11-2024</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DD3EC904-EDBF-4318-B78D-EBC60DEC4E91}" type="slidenum">
              <a:rPr lang="en-IN" smtClean="0"/>
              <a:t>‹#›</a:t>
            </a:fld>
            <a:endParaRPr lang="en-IN"/>
          </a:p>
        </p:txBody>
      </p:sp>
    </p:spTree>
    <p:extLst>
      <p:ext uri="{BB962C8B-B14F-4D97-AF65-F5344CB8AC3E}">
        <p14:creationId xmlns:p14="http://schemas.microsoft.com/office/powerpoint/2010/main" val="10064678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9136316-B64B-4EF9-91BB-34B00FCDA350}" type="datetimeFigureOut">
              <a:rPr lang="en-IN" smtClean="0"/>
              <a:t>11-11-2024</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DD3EC904-EDBF-4318-B78D-EBC60DEC4E91}" type="slidenum">
              <a:rPr lang="en-IN" smtClean="0"/>
              <a:t>‹#›</a:t>
            </a:fld>
            <a:endParaRPr lang="en-IN"/>
          </a:p>
        </p:txBody>
      </p:sp>
    </p:spTree>
    <p:extLst>
      <p:ext uri="{BB962C8B-B14F-4D97-AF65-F5344CB8AC3E}">
        <p14:creationId xmlns:p14="http://schemas.microsoft.com/office/powerpoint/2010/main" val="34862434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IN"/>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9136316-B64B-4EF9-91BB-34B00FCDA350}" type="datetimeFigureOut">
              <a:rPr lang="en-IN" smtClean="0"/>
              <a:t>11-11-2024</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DD3EC904-EDBF-4318-B78D-EBC60DEC4E91}" type="slidenum">
              <a:rPr lang="en-IN" smtClean="0"/>
              <a:t>‹#›</a:t>
            </a:fld>
            <a:endParaRPr lang="en-IN"/>
          </a:p>
        </p:txBody>
      </p:sp>
    </p:spTree>
    <p:extLst>
      <p:ext uri="{BB962C8B-B14F-4D97-AF65-F5344CB8AC3E}">
        <p14:creationId xmlns:p14="http://schemas.microsoft.com/office/powerpoint/2010/main" val="15512588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IN"/>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9136316-B64B-4EF9-91BB-34B00FCDA350}" type="datetimeFigureOut">
              <a:rPr lang="en-IN" smtClean="0"/>
              <a:t>11-11-2024</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DD3EC904-EDBF-4318-B78D-EBC60DEC4E91}" type="slidenum">
              <a:rPr lang="en-IN" smtClean="0"/>
              <a:t>‹#›</a:t>
            </a:fld>
            <a:endParaRPr lang="en-IN"/>
          </a:p>
        </p:txBody>
      </p:sp>
    </p:spTree>
    <p:extLst>
      <p:ext uri="{BB962C8B-B14F-4D97-AF65-F5344CB8AC3E}">
        <p14:creationId xmlns:p14="http://schemas.microsoft.com/office/powerpoint/2010/main" val="24713133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D9136316-B64B-4EF9-91BB-34B00FCDA350}" type="datetimeFigureOut">
              <a:rPr lang="en-IN" smtClean="0"/>
              <a:t>11-11-2024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DD3EC904-EDBF-4318-B78D-EBC60DEC4E91}" type="slidenum">
              <a:rPr lang="en-IN" smtClean="0"/>
              <a:t>‹#›</a:t>
            </a:fld>
            <a:endParaRPr lang="en-IN"/>
          </a:p>
        </p:txBody>
      </p:sp>
    </p:spTree>
    <p:extLst>
      <p:ext uri="{BB962C8B-B14F-4D97-AF65-F5344CB8AC3E}">
        <p14:creationId xmlns:p14="http://schemas.microsoft.com/office/powerpoint/2010/main" val="27454795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IN"/>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D9136316-B64B-4EF9-91BB-34B00FCDA350}" type="datetimeFigureOut">
              <a:rPr lang="en-IN" smtClean="0"/>
              <a:t>11-11-2024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DD3EC904-EDBF-4318-B78D-EBC60DEC4E91}" type="slidenum">
              <a:rPr lang="en-IN" smtClean="0"/>
              <a:t>‹#›</a:t>
            </a:fld>
            <a:endParaRPr lang="en-IN"/>
          </a:p>
        </p:txBody>
      </p:sp>
    </p:spTree>
    <p:extLst>
      <p:ext uri="{BB962C8B-B14F-4D97-AF65-F5344CB8AC3E}">
        <p14:creationId xmlns:p14="http://schemas.microsoft.com/office/powerpoint/2010/main" val="535176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IN"/>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136316-B64B-4EF9-91BB-34B00FCDA350}" type="datetimeFigureOut">
              <a:rPr lang="en-IN" smtClean="0"/>
              <a:t>11-11-2024</a:t>
            </a:fld>
            <a:endParaRPr lang="en-IN"/>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D3EC904-EDBF-4318-B78D-EBC60DEC4E91}" type="slidenum">
              <a:rPr lang="en-IN" smtClean="0"/>
              <a:t>‹#›</a:t>
            </a:fld>
            <a:endParaRPr lang="en-IN"/>
          </a:p>
        </p:txBody>
      </p:sp>
    </p:spTree>
    <p:extLst>
      <p:ext uri="{BB962C8B-B14F-4D97-AF65-F5344CB8AC3E}">
        <p14:creationId xmlns:p14="http://schemas.microsoft.com/office/powerpoint/2010/main" val="179371887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856735" y="1337094"/>
            <a:ext cx="10659762" cy="1200329"/>
          </a:xfrm>
          <a:prstGeom prst="rect">
            <a:avLst/>
          </a:prstGeom>
        </p:spPr>
        <p:txBody>
          <a:bodyPr wrap="square">
            <a:spAutoFit/>
          </a:bodyPr>
          <a:lstStyle/>
          <a:p>
            <a:pPr algn="ctr"/>
            <a:r>
              <a:rPr lang="en-US" sz="3600" b="1" dirty="0" smtClean="0">
                <a:latin typeface="Cambria" panose="02040503050406030204" pitchFamily="18" charset="0"/>
                <a:ea typeface="Cambria" panose="02040503050406030204" pitchFamily="18" charset="0"/>
              </a:rPr>
              <a:t>SECOND </a:t>
            </a:r>
            <a:r>
              <a:rPr lang="en-US" sz="3600" b="1" dirty="0">
                <a:latin typeface="Cambria" panose="02040503050406030204" pitchFamily="18" charset="0"/>
                <a:ea typeface="Cambria" panose="02040503050406030204" pitchFamily="18" charset="0"/>
              </a:rPr>
              <a:t>LAW OF THERMODYNAMICS AND ITS APPLICATIONS </a:t>
            </a:r>
          </a:p>
        </p:txBody>
      </p:sp>
      <p:sp>
        <p:nvSpPr>
          <p:cNvPr id="2" name="Subtitle 1"/>
          <p:cNvSpPr>
            <a:spLocks noGrp="1"/>
          </p:cNvSpPr>
          <p:nvPr>
            <p:ph type="subTitle" idx="1"/>
          </p:nvPr>
        </p:nvSpPr>
        <p:spPr/>
        <p:txBody>
          <a:bodyPr>
            <a:normAutofit lnSpcReduction="10000"/>
          </a:bodyPr>
          <a:lstStyle/>
          <a:p>
            <a:r>
              <a:rPr lang="en-US" dirty="0">
                <a:latin typeface="Cambria" panose="02040503050406030204" pitchFamily="18" charset="0"/>
                <a:ea typeface="Cambria" panose="02040503050406030204" pitchFamily="18" charset="0"/>
              </a:rPr>
              <a:t>Dr. B. </a:t>
            </a:r>
            <a:r>
              <a:rPr lang="en-US" dirty="0" err="1">
                <a:latin typeface="Cambria" panose="02040503050406030204" pitchFamily="18" charset="0"/>
                <a:ea typeface="Cambria" panose="02040503050406030204" pitchFamily="18" charset="0"/>
              </a:rPr>
              <a:t>Kavitha</a:t>
            </a:r>
            <a:endParaRPr lang="en-US" dirty="0">
              <a:latin typeface="Cambria" panose="02040503050406030204" pitchFamily="18" charset="0"/>
              <a:ea typeface="Cambria" panose="02040503050406030204" pitchFamily="18" charset="0"/>
            </a:endParaRPr>
          </a:p>
          <a:p>
            <a:r>
              <a:rPr lang="en-US" dirty="0">
                <a:latin typeface="Cambria" panose="02040503050406030204" pitchFamily="18" charset="0"/>
                <a:ea typeface="Cambria" panose="02040503050406030204" pitchFamily="18" charset="0"/>
              </a:rPr>
              <a:t>Assistant Professor</a:t>
            </a:r>
          </a:p>
          <a:p>
            <a:r>
              <a:rPr lang="en-US" dirty="0">
                <a:latin typeface="Cambria" panose="02040503050406030204" pitchFamily="18" charset="0"/>
                <a:ea typeface="Cambria" panose="02040503050406030204" pitchFamily="18" charset="0"/>
              </a:rPr>
              <a:t>PG and Research Department of Chemistry</a:t>
            </a:r>
          </a:p>
          <a:p>
            <a:r>
              <a:rPr lang="en-US" dirty="0">
                <a:latin typeface="Cambria" panose="02040503050406030204" pitchFamily="18" charset="0"/>
                <a:ea typeface="Cambria" panose="02040503050406030204" pitchFamily="18" charset="0"/>
              </a:rPr>
              <a:t>C.P.A. College, </a:t>
            </a:r>
            <a:r>
              <a:rPr lang="en-US" dirty="0" err="1">
                <a:latin typeface="Cambria" panose="02040503050406030204" pitchFamily="18" charset="0"/>
                <a:ea typeface="Cambria" panose="02040503050406030204" pitchFamily="18" charset="0"/>
              </a:rPr>
              <a:t>Bodinayakanur</a:t>
            </a:r>
            <a:endParaRPr lang="en-IN" dirty="0">
              <a:latin typeface="Cambria" panose="02040503050406030204" pitchFamily="18" charset="0"/>
              <a:ea typeface="Cambria" panose="02040503050406030204" pitchFamily="18" charset="0"/>
            </a:endParaRPr>
          </a:p>
          <a:p>
            <a:endParaRPr lang="en-IN" dirty="0"/>
          </a:p>
        </p:txBody>
      </p:sp>
    </p:spTree>
    <p:extLst>
      <p:ext uri="{BB962C8B-B14F-4D97-AF65-F5344CB8AC3E}">
        <p14:creationId xmlns:p14="http://schemas.microsoft.com/office/powerpoint/2010/main" val="41019683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72179" y="241462"/>
            <a:ext cx="7594067" cy="480837"/>
          </a:xfrm>
          <a:prstGeom prst="rect">
            <a:avLst/>
          </a:prstGeom>
        </p:spPr>
        <p:txBody>
          <a:bodyPr wrap="none">
            <a:spAutoFit/>
          </a:bodyPr>
          <a:lstStyle/>
          <a:p>
            <a:pPr>
              <a:lnSpc>
                <a:spcPct val="115000"/>
              </a:lnSpc>
              <a:spcAft>
                <a:spcPts val="1000"/>
              </a:spcAft>
            </a:pPr>
            <a:r>
              <a:rPr lang="en-US" sz="2400" b="1" dirty="0" smtClean="0">
                <a:effectLst/>
                <a:latin typeface="Cambria" panose="02040503050406030204" pitchFamily="18" charset="0"/>
                <a:ea typeface="Cambria" panose="02040503050406030204" pitchFamily="18" charset="0"/>
                <a:cs typeface="Latha"/>
              </a:rPr>
              <a:t>a) Limitation of first law and the need for second law</a:t>
            </a:r>
            <a:endParaRPr lang="en-IN" sz="2400" b="1" dirty="0">
              <a:effectLst/>
              <a:latin typeface="Cambria" panose="02040503050406030204" pitchFamily="18" charset="0"/>
              <a:ea typeface="Cambria" panose="02040503050406030204" pitchFamily="18" charset="0"/>
              <a:cs typeface="Latha"/>
            </a:endParaRPr>
          </a:p>
        </p:txBody>
      </p:sp>
      <p:sp>
        <p:nvSpPr>
          <p:cNvPr id="3" name="Rectangle 2"/>
          <p:cNvSpPr/>
          <p:nvPr/>
        </p:nvSpPr>
        <p:spPr>
          <a:xfrm>
            <a:off x="304799" y="890219"/>
            <a:ext cx="11458833" cy="5334794"/>
          </a:xfrm>
          <a:prstGeom prst="rect">
            <a:avLst/>
          </a:prstGeom>
        </p:spPr>
        <p:txBody>
          <a:bodyPr wrap="square">
            <a:spAutoFit/>
          </a:bodyPr>
          <a:lstStyle/>
          <a:p>
            <a:pPr algn="just">
              <a:lnSpc>
                <a:spcPct val="150000"/>
              </a:lnSpc>
              <a:spcAft>
                <a:spcPts val="1000"/>
              </a:spcAft>
            </a:pPr>
            <a:r>
              <a:rPr lang="en-US" sz="2400" dirty="0" smtClean="0">
                <a:effectLst/>
                <a:latin typeface="Cambria" panose="02040503050406030204" pitchFamily="18" charset="0"/>
                <a:ea typeface="Cambria" panose="02040503050406030204" pitchFamily="18" charset="0"/>
                <a:cs typeface="Latha"/>
              </a:rPr>
              <a:t>1)The  </a:t>
            </a:r>
            <a:r>
              <a:rPr lang="en-US" sz="2400" dirty="0" err="1" smtClean="0">
                <a:effectLst/>
                <a:latin typeface="Cambria" panose="02040503050406030204" pitchFamily="18" charset="0"/>
                <a:ea typeface="Cambria" panose="02040503050406030204" pitchFamily="18" charset="0"/>
                <a:cs typeface="Latha"/>
              </a:rPr>
              <a:t>I</a:t>
            </a:r>
            <a:r>
              <a:rPr lang="en-US" sz="2400" baseline="30000" dirty="0" err="1" smtClean="0">
                <a:effectLst/>
                <a:latin typeface="Cambria" panose="02040503050406030204" pitchFamily="18" charset="0"/>
                <a:ea typeface="Cambria" panose="02040503050406030204" pitchFamily="18" charset="0"/>
                <a:cs typeface="Latha"/>
              </a:rPr>
              <a:t>st</a:t>
            </a:r>
            <a:r>
              <a:rPr lang="en-US" sz="2400" baseline="30000" dirty="0" smtClean="0">
                <a:effectLst/>
                <a:latin typeface="Cambria" panose="02040503050406030204" pitchFamily="18" charset="0"/>
                <a:ea typeface="Cambria" panose="02040503050406030204" pitchFamily="18" charset="0"/>
                <a:cs typeface="Latha"/>
              </a:rPr>
              <a:t>    </a:t>
            </a:r>
            <a:r>
              <a:rPr lang="en-US" sz="2400" dirty="0" smtClean="0">
                <a:effectLst/>
                <a:latin typeface="Cambria" panose="02040503050406030204" pitchFamily="18" charset="0"/>
                <a:ea typeface="Cambria" panose="02040503050406030204" pitchFamily="18" charset="0"/>
                <a:cs typeface="Latha"/>
              </a:rPr>
              <a:t>  law establishes definite relationship  between the heat absorbed  and the work performed by a system in a given  process, but it puts no restriction on the direction of  flow of heat.</a:t>
            </a:r>
            <a:endParaRPr lang="en-IN" sz="2400" dirty="0" smtClean="0">
              <a:effectLst/>
              <a:latin typeface="Cambria" panose="02040503050406030204" pitchFamily="18" charset="0"/>
              <a:ea typeface="Cambria" panose="02040503050406030204" pitchFamily="18" charset="0"/>
              <a:cs typeface="Latha"/>
            </a:endParaRPr>
          </a:p>
          <a:p>
            <a:pPr algn="just">
              <a:lnSpc>
                <a:spcPct val="150000"/>
              </a:lnSpc>
              <a:spcAft>
                <a:spcPts val="1000"/>
              </a:spcAft>
            </a:pPr>
            <a:r>
              <a:rPr lang="en-US" sz="2400" dirty="0" smtClean="0">
                <a:effectLst/>
                <a:latin typeface="Cambria" panose="02040503050406030204" pitchFamily="18" charset="0"/>
                <a:ea typeface="Cambria" panose="02040503050406030204" pitchFamily="18" charset="0"/>
                <a:cs typeface="Latha"/>
              </a:rPr>
              <a:t>2)Accordingly to  </a:t>
            </a:r>
            <a:r>
              <a:rPr lang="en-US" sz="2400" dirty="0" err="1" smtClean="0">
                <a:effectLst/>
                <a:latin typeface="Cambria" panose="02040503050406030204" pitchFamily="18" charset="0"/>
                <a:ea typeface="Cambria" panose="02040503050406030204" pitchFamily="18" charset="0"/>
                <a:cs typeface="Latha"/>
              </a:rPr>
              <a:t>I</a:t>
            </a:r>
            <a:r>
              <a:rPr lang="en-US" sz="2400" baseline="30000" dirty="0" err="1" smtClean="0">
                <a:effectLst/>
                <a:latin typeface="Cambria" panose="02040503050406030204" pitchFamily="18" charset="0"/>
                <a:ea typeface="Cambria" panose="02040503050406030204" pitchFamily="18" charset="0"/>
                <a:cs typeface="Latha"/>
              </a:rPr>
              <a:t>st</a:t>
            </a:r>
            <a:r>
              <a:rPr lang="en-US" sz="2400" dirty="0" smtClean="0">
                <a:effectLst/>
                <a:latin typeface="Cambria" panose="02040503050406030204" pitchFamily="18" charset="0"/>
                <a:ea typeface="Cambria" panose="02040503050406030204" pitchFamily="18" charset="0"/>
                <a:cs typeface="Latha"/>
              </a:rPr>
              <a:t>   law, the energy  of an isolated system remains constant  during  a specified change of state, But it does not  tell  whether a  specified change  can occur  spontaneously   the whether it is feasible.</a:t>
            </a:r>
            <a:endParaRPr lang="en-IN" sz="2400" dirty="0" smtClean="0">
              <a:effectLst/>
              <a:latin typeface="Cambria" panose="02040503050406030204" pitchFamily="18" charset="0"/>
              <a:ea typeface="Cambria" panose="02040503050406030204" pitchFamily="18" charset="0"/>
              <a:cs typeface="Latha"/>
            </a:endParaRPr>
          </a:p>
          <a:p>
            <a:pPr algn="just">
              <a:lnSpc>
                <a:spcPct val="150000"/>
              </a:lnSpc>
              <a:spcAft>
                <a:spcPts val="1000"/>
              </a:spcAft>
            </a:pPr>
            <a:r>
              <a:rPr lang="en-US" sz="2400" dirty="0" smtClean="0">
                <a:effectLst/>
                <a:latin typeface="Cambria" panose="02040503050406030204" pitchFamily="18" charset="0"/>
                <a:ea typeface="Cambria" panose="02040503050406030204" pitchFamily="18" charset="0"/>
                <a:cs typeface="Latha"/>
              </a:rPr>
              <a:t>3) The  first law states that energy of one form can be converted into an  equivalent amount of energy of another from. But it does not that heat energy cannot be completely concerted into an   equivalent and of work.</a:t>
            </a:r>
            <a:endParaRPr lang="en-IN" sz="2400" dirty="0">
              <a:effectLst/>
              <a:latin typeface="Cambria" panose="02040503050406030204" pitchFamily="18" charset="0"/>
              <a:ea typeface="Cambria" panose="02040503050406030204" pitchFamily="18" charset="0"/>
              <a:cs typeface="Latha"/>
            </a:endParaRPr>
          </a:p>
        </p:txBody>
      </p:sp>
    </p:spTree>
    <p:extLst>
      <p:ext uri="{BB962C8B-B14F-4D97-AF65-F5344CB8AC3E}">
        <p14:creationId xmlns:p14="http://schemas.microsoft.com/office/powerpoint/2010/main" val="36399168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14185" y="81804"/>
            <a:ext cx="11228172" cy="6494085"/>
          </a:xfrm>
          <a:prstGeom prst="rect">
            <a:avLst/>
          </a:prstGeom>
        </p:spPr>
        <p:txBody>
          <a:bodyPr wrap="square">
            <a:spAutoFit/>
          </a:bodyPr>
          <a:lstStyle/>
          <a:p>
            <a:pPr>
              <a:lnSpc>
                <a:spcPct val="150000"/>
              </a:lnSpc>
              <a:spcAft>
                <a:spcPts val="1000"/>
              </a:spcAft>
            </a:pPr>
            <a:r>
              <a:rPr lang="en-US" sz="2800" b="1" dirty="0" smtClean="0">
                <a:effectLst/>
                <a:latin typeface="Cambria" panose="02040503050406030204" pitchFamily="18" charset="0"/>
                <a:ea typeface="Cambria" panose="02040503050406030204" pitchFamily="18" charset="0"/>
                <a:cs typeface="Latha"/>
              </a:rPr>
              <a:t>Various states of the second law of T.D</a:t>
            </a:r>
            <a:endParaRPr lang="en-IN" sz="2800" b="1" dirty="0" smtClean="0">
              <a:effectLst/>
              <a:latin typeface="Cambria" panose="02040503050406030204" pitchFamily="18" charset="0"/>
              <a:ea typeface="Cambria" panose="02040503050406030204" pitchFamily="18" charset="0"/>
              <a:cs typeface="Latha"/>
            </a:endParaRPr>
          </a:p>
          <a:p>
            <a:pPr>
              <a:lnSpc>
                <a:spcPct val="150000"/>
              </a:lnSpc>
              <a:spcAft>
                <a:spcPts val="1000"/>
              </a:spcAft>
            </a:pPr>
            <a:r>
              <a:rPr lang="en-US" sz="2400" b="1" dirty="0" smtClean="0">
                <a:effectLst/>
                <a:latin typeface="Cambria" panose="02040503050406030204" pitchFamily="18" charset="0"/>
                <a:ea typeface="Cambria" panose="02040503050406030204" pitchFamily="18" charset="0"/>
                <a:cs typeface="Latha"/>
              </a:rPr>
              <a:t>1) Kelvin statement</a:t>
            </a:r>
            <a:endParaRPr lang="en-IN" sz="2400" b="1" dirty="0" smtClean="0">
              <a:effectLst/>
              <a:latin typeface="Cambria" panose="02040503050406030204" pitchFamily="18" charset="0"/>
              <a:ea typeface="Cambria" panose="02040503050406030204" pitchFamily="18" charset="0"/>
              <a:cs typeface="Latha"/>
            </a:endParaRPr>
          </a:p>
          <a:p>
            <a:pPr>
              <a:lnSpc>
                <a:spcPct val="150000"/>
              </a:lnSpc>
              <a:spcAft>
                <a:spcPts val="1000"/>
              </a:spcAft>
            </a:pPr>
            <a:r>
              <a:rPr lang="en-US" sz="2400" dirty="0" smtClean="0">
                <a:effectLst/>
                <a:latin typeface="Cambria" panose="02040503050406030204" pitchFamily="18" charset="0"/>
                <a:ea typeface="Cambria" panose="02040503050406030204" pitchFamily="18" charset="0"/>
                <a:cs typeface="Latha"/>
              </a:rPr>
              <a:t>         It is impossible to take heat from   hotter  reservoir  and convert it completely into work by a cyclic process without transferring a part of heat to a cooler reservoir.</a:t>
            </a:r>
            <a:endParaRPr lang="en-IN" sz="2400" dirty="0" smtClean="0">
              <a:effectLst/>
              <a:latin typeface="Cambria" panose="02040503050406030204" pitchFamily="18" charset="0"/>
              <a:ea typeface="Cambria" panose="02040503050406030204" pitchFamily="18" charset="0"/>
              <a:cs typeface="Latha"/>
            </a:endParaRPr>
          </a:p>
          <a:p>
            <a:pPr>
              <a:lnSpc>
                <a:spcPct val="150000"/>
              </a:lnSpc>
              <a:spcAft>
                <a:spcPts val="1000"/>
              </a:spcAft>
            </a:pPr>
            <a:r>
              <a:rPr lang="en-US" sz="2400" b="1" dirty="0" smtClean="0">
                <a:effectLst/>
                <a:latin typeface="Cambria" panose="02040503050406030204" pitchFamily="18" charset="0"/>
                <a:ea typeface="Cambria" panose="02040503050406030204" pitchFamily="18" charset="0"/>
                <a:cs typeface="Latha"/>
              </a:rPr>
              <a:t>2)  </a:t>
            </a:r>
            <a:r>
              <a:rPr lang="en-US" sz="2400" b="1" dirty="0" err="1" smtClean="0">
                <a:effectLst/>
                <a:latin typeface="Cambria" panose="02040503050406030204" pitchFamily="18" charset="0"/>
                <a:ea typeface="Cambria" panose="02040503050406030204" pitchFamily="18" charset="0"/>
                <a:cs typeface="Latha"/>
              </a:rPr>
              <a:t>Clausius</a:t>
            </a:r>
            <a:r>
              <a:rPr lang="en-US" sz="2400" b="1" dirty="0" smtClean="0">
                <a:effectLst/>
                <a:latin typeface="Cambria" panose="02040503050406030204" pitchFamily="18" charset="0"/>
                <a:ea typeface="Cambria" panose="02040503050406030204" pitchFamily="18" charset="0"/>
                <a:cs typeface="Latha"/>
              </a:rPr>
              <a:t>   Statement </a:t>
            </a:r>
            <a:endParaRPr lang="en-IN" sz="2400" b="1" dirty="0" smtClean="0">
              <a:effectLst/>
              <a:latin typeface="Cambria" panose="02040503050406030204" pitchFamily="18" charset="0"/>
              <a:ea typeface="Cambria" panose="02040503050406030204" pitchFamily="18" charset="0"/>
              <a:cs typeface="Latha"/>
            </a:endParaRPr>
          </a:p>
          <a:p>
            <a:pPr>
              <a:lnSpc>
                <a:spcPct val="150000"/>
              </a:lnSpc>
              <a:spcAft>
                <a:spcPts val="1000"/>
              </a:spcAft>
            </a:pPr>
            <a:r>
              <a:rPr lang="en-US" sz="2400" dirty="0" smtClean="0">
                <a:effectLst/>
                <a:latin typeface="Cambria" panose="02040503050406030204" pitchFamily="18" charset="0"/>
                <a:ea typeface="Cambria" panose="02040503050406030204" pitchFamily="18" charset="0"/>
                <a:cs typeface="Latha"/>
              </a:rPr>
              <a:t>          It is  impossible for self acting machine  unaided  by any extend agency to transfer heat from colder to  hotter  body.</a:t>
            </a:r>
            <a:endParaRPr lang="en-IN" sz="2400" dirty="0" smtClean="0">
              <a:effectLst/>
              <a:latin typeface="Cambria" panose="02040503050406030204" pitchFamily="18" charset="0"/>
              <a:ea typeface="Cambria" panose="02040503050406030204" pitchFamily="18" charset="0"/>
              <a:cs typeface="Latha"/>
            </a:endParaRPr>
          </a:p>
          <a:p>
            <a:pPr>
              <a:lnSpc>
                <a:spcPct val="150000"/>
              </a:lnSpc>
              <a:spcAft>
                <a:spcPts val="1000"/>
              </a:spcAft>
            </a:pPr>
            <a:r>
              <a:rPr lang="en-US" sz="2400" b="1" dirty="0" smtClean="0">
                <a:effectLst/>
                <a:latin typeface="Cambria" panose="02040503050406030204" pitchFamily="18" charset="0"/>
                <a:ea typeface="Cambria" panose="02040503050406030204" pitchFamily="18" charset="0"/>
                <a:cs typeface="Latha"/>
              </a:rPr>
              <a:t>3) Entropy statement</a:t>
            </a:r>
            <a:endParaRPr lang="en-IN" sz="2400" b="1" dirty="0" smtClean="0">
              <a:effectLst/>
              <a:latin typeface="Cambria" panose="02040503050406030204" pitchFamily="18" charset="0"/>
              <a:ea typeface="Cambria" panose="02040503050406030204" pitchFamily="18" charset="0"/>
              <a:cs typeface="Latha"/>
            </a:endParaRPr>
          </a:p>
          <a:p>
            <a:pPr>
              <a:lnSpc>
                <a:spcPct val="150000"/>
              </a:lnSpc>
              <a:spcAft>
                <a:spcPts val="1000"/>
              </a:spcAft>
            </a:pPr>
            <a:r>
              <a:rPr lang="en-US" sz="2400" dirty="0" smtClean="0">
                <a:effectLst/>
                <a:latin typeface="Cambria" panose="02040503050406030204" pitchFamily="18" charset="0"/>
                <a:ea typeface="Cambria" panose="02040503050406030204" pitchFamily="18" charset="0"/>
                <a:cs typeface="Latha"/>
              </a:rPr>
              <a:t>      The  entropy of the  universe remains constant in a  reversible process but it tends to increase in a  spontaneous process.</a:t>
            </a:r>
            <a:endParaRPr lang="en-IN" sz="2400" dirty="0">
              <a:effectLst/>
              <a:latin typeface="Cambria" panose="02040503050406030204" pitchFamily="18" charset="0"/>
              <a:ea typeface="Cambria" panose="02040503050406030204" pitchFamily="18" charset="0"/>
              <a:cs typeface="Latha"/>
            </a:endParaRPr>
          </a:p>
        </p:txBody>
      </p:sp>
    </p:spTree>
    <p:extLst>
      <p:ext uri="{BB962C8B-B14F-4D97-AF65-F5344CB8AC3E}">
        <p14:creationId xmlns:p14="http://schemas.microsoft.com/office/powerpoint/2010/main" val="32915936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7804" y="93182"/>
            <a:ext cx="8166595" cy="547586"/>
          </a:xfrm>
          <a:prstGeom prst="rect">
            <a:avLst/>
          </a:prstGeom>
        </p:spPr>
        <p:txBody>
          <a:bodyPr wrap="none">
            <a:spAutoFit/>
          </a:bodyPr>
          <a:lstStyle/>
          <a:p>
            <a:pPr>
              <a:lnSpc>
                <a:spcPct val="115000"/>
              </a:lnSpc>
              <a:spcAft>
                <a:spcPts val="1000"/>
              </a:spcAft>
            </a:pPr>
            <a:r>
              <a:rPr lang="en-US" sz="2800" b="1" dirty="0" smtClean="0">
                <a:effectLst/>
                <a:latin typeface="Cambria" panose="02040503050406030204" pitchFamily="18" charset="0"/>
                <a:ea typeface="Cambria" panose="02040503050406030204" pitchFamily="18" charset="0"/>
                <a:cs typeface="Latha"/>
              </a:rPr>
              <a:t>The   Carnot  Cycle - </a:t>
            </a:r>
            <a:r>
              <a:rPr lang="en-US" sz="2800" b="1" dirty="0" smtClean="0">
                <a:effectLst/>
                <a:latin typeface="Times New Roman" panose="02020603050405020304" pitchFamily="18" charset="0"/>
                <a:ea typeface="Calibri" panose="020F0502020204030204" pitchFamily="34" charset="0"/>
                <a:cs typeface="Latha"/>
              </a:rPr>
              <a:t>(Conversion of heat into work)</a:t>
            </a:r>
            <a:endParaRPr lang="en-IN" sz="2800" b="1" dirty="0">
              <a:effectLst/>
              <a:latin typeface="Cambria" panose="02040503050406030204" pitchFamily="18" charset="0"/>
              <a:ea typeface="Cambria" panose="02040503050406030204" pitchFamily="18" charset="0"/>
              <a:cs typeface="Latha"/>
            </a:endParaRPr>
          </a:p>
        </p:txBody>
      </p:sp>
      <p:sp>
        <p:nvSpPr>
          <p:cNvPr id="4" name="Rectangle 3"/>
          <p:cNvSpPr/>
          <p:nvPr/>
        </p:nvSpPr>
        <p:spPr>
          <a:xfrm>
            <a:off x="137187" y="805953"/>
            <a:ext cx="11906531" cy="5981125"/>
          </a:xfrm>
          <a:prstGeom prst="rect">
            <a:avLst/>
          </a:prstGeom>
        </p:spPr>
        <p:txBody>
          <a:bodyPr wrap="square">
            <a:spAutoFit/>
          </a:bodyPr>
          <a:lstStyle/>
          <a:p>
            <a:pPr>
              <a:lnSpc>
                <a:spcPct val="115000"/>
              </a:lnSpc>
              <a:spcAft>
                <a:spcPts val="1000"/>
              </a:spcAft>
            </a:pPr>
            <a:r>
              <a:rPr lang="en-US" sz="2000" dirty="0" smtClean="0">
                <a:effectLst/>
                <a:latin typeface="Cambria" panose="02040503050406030204" pitchFamily="18" charset="0"/>
                <a:ea typeface="Cambria" panose="02040503050406030204" pitchFamily="18" charset="0"/>
                <a:cs typeface="Latha"/>
              </a:rPr>
              <a:t>Any   device that can convert  heat into work is called a ‘heat engine’. In  1824, </a:t>
            </a:r>
            <a:r>
              <a:rPr lang="en-US" sz="2000" dirty="0" err="1" smtClean="0">
                <a:latin typeface="Cambria" panose="02040503050406030204" pitchFamily="18" charset="0"/>
                <a:ea typeface="Cambria" panose="02040503050406030204" pitchFamily="18" charset="0"/>
                <a:cs typeface="Latha"/>
              </a:rPr>
              <a:t>S</a:t>
            </a:r>
            <a:r>
              <a:rPr lang="en-US" sz="2000" dirty="0" err="1" smtClean="0">
                <a:effectLst/>
                <a:latin typeface="Cambria" panose="02040503050406030204" pitchFamily="18" charset="0"/>
                <a:ea typeface="Cambria" panose="02040503050406030204" pitchFamily="18" charset="0"/>
                <a:cs typeface="Latha"/>
              </a:rPr>
              <a:t>.Carnot</a:t>
            </a:r>
            <a:r>
              <a:rPr lang="en-US" sz="2000" dirty="0" smtClean="0">
                <a:effectLst/>
                <a:latin typeface="Cambria" panose="02040503050406030204" pitchFamily="18" charset="0"/>
                <a:ea typeface="Cambria" panose="02040503050406030204" pitchFamily="18" charset="0"/>
                <a:cs typeface="Latha"/>
              </a:rPr>
              <a:t>  devised a heat engine using an ideal gas as the working substance. The   gas   is subjected to a cyclic change which involves 4 steps .</a:t>
            </a:r>
            <a:endParaRPr lang="en-IN" sz="2000" dirty="0" smtClean="0">
              <a:effectLst/>
              <a:latin typeface="Cambria" panose="02040503050406030204" pitchFamily="18" charset="0"/>
              <a:ea typeface="Cambria" panose="02040503050406030204" pitchFamily="18" charset="0"/>
              <a:cs typeface="Latha"/>
            </a:endParaRPr>
          </a:p>
          <a:p>
            <a:pPr>
              <a:lnSpc>
                <a:spcPct val="115000"/>
              </a:lnSpc>
              <a:spcAft>
                <a:spcPts val="1000"/>
              </a:spcAft>
            </a:pPr>
            <a:r>
              <a:rPr lang="en-US" sz="2000" dirty="0" smtClean="0">
                <a:effectLst/>
                <a:latin typeface="Cambria" panose="02040503050406030204" pitchFamily="18" charset="0"/>
                <a:ea typeface="Cambria" panose="02040503050406030204" pitchFamily="18" charset="0"/>
                <a:cs typeface="Latha"/>
              </a:rPr>
              <a:t> 1) Isothermal  reversible expansion</a:t>
            </a:r>
            <a:endParaRPr lang="en-IN" sz="2000" dirty="0" smtClean="0">
              <a:effectLst/>
              <a:latin typeface="Cambria" panose="02040503050406030204" pitchFamily="18" charset="0"/>
              <a:ea typeface="Cambria" panose="02040503050406030204" pitchFamily="18" charset="0"/>
              <a:cs typeface="Latha"/>
            </a:endParaRPr>
          </a:p>
          <a:p>
            <a:pPr>
              <a:lnSpc>
                <a:spcPct val="115000"/>
              </a:lnSpc>
              <a:spcAft>
                <a:spcPts val="1000"/>
              </a:spcAft>
            </a:pPr>
            <a:r>
              <a:rPr lang="en-US" sz="2000" dirty="0" smtClean="0">
                <a:effectLst/>
                <a:latin typeface="Cambria" panose="02040503050406030204" pitchFamily="18" charset="0"/>
                <a:ea typeface="Cambria" panose="02040503050406030204" pitchFamily="18" charset="0"/>
                <a:cs typeface="Latha"/>
              </a:rPr>
              <a:t>2) Adiabatic   reversible expansion</a:t>
            </a:r>
            <a:endParaRPr lang="en-IN" sz="2000" dirty="0" smtClean="0">
              <a:effectLst/>
              <a:latin typeface="Cambria" panose="02040503050406030204" pitchFamily="18" charset="0"/>
              <a:ea typeface="Cambria" panose="02040503050406030204" pitchFamily="18" charset="0"/>
              <a:cs typeface="Latha"/>
            </a:endParaRPr>
          </a:p>
          <a:p>
            <a:pPr>
              <a:lnSpc>
                <a:spcPct val="115000"/>
              </a:lnSpc>
              <a:spcAft>
                <a:spcPts val="1000"/>
              </a:spcAft>
            </a:pPr>
            <a:r>
              <a:rPr lang="en-US" sz="2000" dirty="0" smtClean="0">
                <a:effectLst/>
                <a:latin typeface="Cambria" panose="02040503050406030204" pitchFamily="18" charset="0"/>
                <a:ea typeface="Cambria" panose="02040503050406030204" pitchFamily="18" charset="0"/>
                <a:cs typeface="Latha"/>
              </a:rPr>
              <a:t>3) Isothermal   reversible compression</a:t>
            </a:r>
            <a:endParaRPr lang="en-IN" sz="2000" dirty="0" smtClean="0">
              <a:effectLst/>
              <a:latin typeface="Cambria" panose="02040503050406030204" pitchFamily="18" charset="0"/>
              <a:ea typeface="Cambria" panose="02040503050406030204" pitchFamily="18" charset="0"/>
              <a:cs typeface="Latha"/>
            </a:endParaRPr>
          </a:p>
          <a:p>
            <a:pPr>
              <a:lnSpc>
                <a:spcPct val="115000"/>
              </a:lnSpc>
              <a:spcAft>
                <a:spcPts val="1000"/>
              </a:spcAft>
            </a:pPr>
            <a:r>
              <a:rPr lang="en-US" sz="2000" dirty="0" smtClean="0">
                <a:effectLst/>
                <a:latin typeface="Cambria" panose="02040503050406030204" pitchFamily="18" charset="0"/>
                <a:ea typeface="Cambria" panose="02040503050406030204" pitchFamily="18" charset="0"/>
                <a:cs typeface="Latha"/>
              </a:rPr>
              <a:t>4) Adiabatic  reversible compression</a:t>
            </a:r>
          </a:p>
          <a:p>
            <a:pPr algn="just">
              <a:lnSpc>
                <a:spcPct val="150000"/>
              </a:lnSpc>
            </a:pPr>
            <a:r>
              <a:rPr lang="en-US" sz="2000" b="1" u="sng" dirty="0" smtClean="0">
                <a:latin typeface="Cambria" panose="02040503050406030204" pitchFamily="18" charset="0"/>
                <a:ea typeface="Cambria" panose="02040503050406030204" pitchFamily="18" charset="0"/>
              </a:rPr>
              <a:t>1</a:t>
            </a:r>
            <a:r>
              <a:rPr lang="en-US" sz="2000" b="1" u="sng" dirty="0">
                <a:latin typeface="Cambria" panose="02040503050406030204" pitchFamily="18" charset="0"/>
                <a:ea typeface="Cambria" panose="02040503050406030204" pitchFamily="18" charset="0"/>
              </a:rPr>
              <a:t>)  Isothermal   reversible  expansion</a:t>
            </a:r>
            <a:endParaRPr lang="en-IN" sz="2000" b="1" u="sng" dirty="0">
              <a:latin typeface="Cambria" panose="02040503050406030204" pitchFamily="18" charset="0"/>
              <a:ea typeface="Cambria" panose="02040503050406030204" pitchFamily="18" charset="0"/>
            </a:endParaRPr>
          </a:p>
          <a:p>
            <a:pPr algn="just">
              <a:lnSpc>
                <a:spcPct val="150000"/>
              </a:lnSpc>
            </a:pPr>
            <a:r>
              <a:rPr lang="en-US" sz="2000" dirty="0">
                <a:latin typeface="Cambria" panose="02040503050406030204" pitchFamily="18" charset="0"/>
                <a:ea typeface="Cambria" panose="02040503050406030204" pitchFamily="18" charset="0"/>
              </a:rPr>
              <a:t>           The  cylinder  containing into of the  ideal  gas, occupying a volume  V</a:t>
            </a:r>
            <a:r>
              <a:rPr lang="en-US" sz="2000" baseline="-25000" dirty="0">
                <a:latin typeface="Cambria" panose="02040503050406030204" pitchFamily="18" charset="0"/>
                <a:ea typeface="Cambria" panose="02040503050406030204" pitchFamily="18" charset="0"/>
              </a:rPr>
              <a:t>1  </a:t>
            </a:r>
            <a:r>
              <a:rPr lang="en-US" sz="2000" dirty="0">
                <a:latin typeface="Cambria" panose="02040503050406030204" pitchFamily="18" charset="0"/>
                <a:ea typeface="Cambria" panose="02040503050406030204" pitchFamily="18" charset="0"/>
              </a:rPr>
              <a:t> is  placed  inconstant with the  heat  reservoir (source) at temp T</a:t>
            </a:r>
            <a:r>
              <a:rPr lang="en-US" sz="2000" baseline="-25000" dirty="0">
                <a:latin typeface="Cambria" panose="02040503050406030204" pitchFamily="18" charset="0"/>
                <a:ea typeface="Cambria" panose="02040503050406030204" pitchFamily="18" charset="0"/>
              </a:rPr>
              <a:t>2</a:t>
            </a:r>
            <a:r>
              <a:rPr lang="en-US" sz="2000" dirty="0">
                <a:latin typeface="Cambria" panose="02040503050406030204" pitchFamily="18" charset="0"/>
                <a:ea typeface="Cambria" panose="02040503050406030204" pitchFamily="18" charset="0"/>
              </a:rPr>
              <a:t>.</a:t>
            </a:r>
            <a:endParaRPr lang="en-IN" sz="2000" dirty="0">
              <a:latin typeface="Cambria" panose="02040503050406030204" pitchFamily="18" charset="0"/>
              <a:ea typeface="Cambria" panose="02040503050406030204" pitchFamily="18" charset="0"/>
            </a:endParaRPr>
          </a:p>
          <a:p>
            <a:pPr algn="just">
              <a:lnSpc>
                <a:spcPct val="150000"/>
              </a:lnSpc>
            </a:pPr>
            <a:r>
              <a:rPr lang="en-US" sz="2000" dirty="0">
                <a:latin typeface="Cambria" panose="02040503050406030204" pitchFamily="18" charset="0"/>
                <a:ea typeface="Cambria" panose="02040503050406030204" pitchFamily="18" charset="0"/>
              </a:rPr>
              <a:t>The  gas absorbs  heat q</a:t>
            </a:r>
            <a:r>
              <a:rPr lang="en-US" sz="2000" baseline="-25000" dirty="0">
                <a:latin typeface="Cambria" panose="02040503050406030204" pitchFamily="18" charset="0"/>
                <a:ea typeface="Cambria" panose="02040503050406030204" pitchFamily="18" charset="0"/>
              </a:rPr>
              <a:t>2</a:t>
            </a:r>
            <a:r>
              <a:rPr lang="en-US" sz="2000" dirty="0">
                <a:latin typeface="Cambria" panose="02040503050406030204" pitchFamily="18" charset="0"/>
                <a:ea typeface="Cambria" panose="02040503050406030204" pitchFamily="18" charset="0"/>
              </a:rPr>
              <a:t>  from   the  source and expands isothermally and reversibly  till its volume  has  increased to V</a:t>
            </a:r>
            <a:r>
              <a:rPr lang="en-US" sz="2000" baseline="-25000" dirty="0">
                <a:latin typeface="Cambria" panose="02040503050406030204" pitchFamily="18" charset="0"/>
                <a:ea typeface="Cambria" panose="02040503050406030204" pitchFamily="18" charset="0"/>
              </a:rPr>
              <a:t>2</a:t>
            </a:r>
            <a:r>
              <a:rPr lang="en-US" sz="2000" dirty="0">
                <a:latin typeface="Cambria" panose="02040503050406030204" pitchFamily="18" charset="0"/>
                <a:ea typeface="Cambria" panose="02040503050406030204" pitchFamily="18" charset="0"/>
              </a:rPr>
              <a:t>. Since the gas  is  ideal  ,the words done W</a:t>
            </a:r>
            <a:r>
              <a:rPr lang="en-US" sz="2000" baseline="-25000" dirty="0">
                <a:latin typeface="Cambria" panose="02040503050406030204" pitchFamily="18" charset="0"/>
                <a:ea typeface="Cambria" panose="02040503050406030204" pitchFamily="18" charset="0"/>
              </a:rPr>
              <a:t>1</a:t>
            </a:r>
            <a:r>
              <a:rPr lang="en-US" sz="2000" dirty="0">
                <a:latin typeface="Cambria" panose="02040503050406030204" pitchFamily="18" charset="0"/>
                <a:ea typeface="Cambria" panose="02040503050406030204" pitchFamily="18" charset="0"/>
              </a:rPr>
              <a:t> by  1 mole of the  ideal gas will  be </a:t>
            </a:r>
            <a:endParaRPr lang="en-IN" sz="2000" dirty="0">
              <a:latin typeface="Cambria" panose="02040503050406030204" pitchFamily="18" charset="0"/>
              <a:ea typeface="Cambria" panose="02040503050406030204" pitchFamily="18" charset="0"/>
            </a:endParaRPr>
          </a:p>
          <a:p>
            <a:pPr algn="just">
              <a:lnSpc>
                <a:spcPct val="150000"/>
              </a:lnSpc>
            </a:pPr>
            <a:r>
              <a:rPr lang="en-US" sz="2000" dirty="0">
                <a:latin typeface="Cambria" panose="02040503050406030204" pitchFamily="18" charset="0"/>
                <a:ea typeface="Cambria" panose="02040503050406030204" pitchFamily="18" charset="0"/>
              </a:rPr>
              <a:t>      </a:t>
            </a:r>
            <a:endParaRPr lang="en-IN" sz="2000" dirty="0">
              <a:effectLst/>
              <a:latin typeface="Cambria" panose="02040503050406030204" pitchFamily="18" charset="0"/>
              <a:ea typeface="Cambria" panose="02040503050406030204" pitchFamily="18" charset="0"/>
              <a:cs typeface="Latha"/>
            </a:endParaRPr>
          </a:p>
        </p:txBody>
      </p:sp>
      <p:pic>
        <p:nvPicPr>
          <p:cNvPr id="18" name="Picture 2" descr="Basics of Mechanical Engineering: Carnot Cycle"/>
          <p:cNvPicPr>
            <a:picLocks noChangeAspect="1" noChangeArrowheads="1"/>
          </p:cNvPicPr>
          <p:nvPr/>
        </p:nvPicPr>
        <p:blipFill rotWithShape="1">
          <a:blip r:embed="rId2">
            <a:extLst>
              <a:ext uri="{28A0092B-C50C-407E-A947-70E740481C1C}">
                <a14:useLocalDpi xmlns:a14="http://schemas.microsoft.com/office/drawing/2010/main" val="0"/>
              </a:ext>
            </a:extLst>
          </a:blip>
          <a:srcRect r="46669"/>
          <a:stretch/>
        </p:blipFill>
        <p:spPr bwMode="auto">
          <a:xfrm>
            <a:off x="6424569" y="1799153"/>
            <a:ext cx="3048943" cy="2591615"/>
          </a:xfrm>
          <a:prstGeom prst="rect">
            <a:avLst/>
          </a:prstGeom>
          <a:noFill/>
          <a:extLst>
            <a:ext uri="{909E8E84-426E-40DD-AFC4-6F175D3DCCD1}">
              <a14:hiddenFill xmlns:a14="http://schemas.microsoft.com/office/drawing/2010/main">
                <a:solidFill>
                  <a:srgbClr val="FFFFFF"/>
                </a:solidFill>
              </a14:hiddenFill>
            </a:ext>
          </a:extLst>
        </p:spPr>
      </p:pic>
      <p:sp>
        <p:nvSpPr>
          <p:cNvPr id="17" name="TextBox 16"/>
          <p:cNvSpPr txBox="1"/>
          <p:nvPr/>
        </p:nvSpPr>
        <p:spPr>
          <a:xfrm>
            <a:off x="7627764" y="2441705"/>
            <a:ext cx="428841" cy="276999"/>
          </a:xfrm>
          <a:prstGeom prst="rect">
            <a:avLst/>
          </a:prstGeom>
          <a:noFill/>
        </p:spPr>
        <p:txBody>
          <a:bodyPr wrap="square" rtlCol="0">
            <a:spAutoFit/>
          </a:bodyPr>
          <a:lstStyle/>
          <a:p>
            <a:r>
              <a:rPr lang="en-IN" sz="1200" b="1" dirty="0" smtClean="0">
                <a:latin typeface="Cambria" panose="02040503050406030204" pitchFamily="18" charset="0"/>
                <a:ea typeface="Cambria" panose="02040503050406030204" pitchFamily="18" charset="0"/>
              </a:rPr>
              <a:t>T</a:t>
            </a:r>
            <a:r>
              <a:rPr lang="en-IN" sz="1200" b="1" baseline="-25000" dirty="0" smtClean="0">
                <a:latin typeface="Cambria" panose="02040503050406030204" pitchFamily="18" charset="0"/>
                <a:ea typeface="Cambria" panose="02040503050406030204" pitchFamily="18" charset="0"/>
              </a:rPr>
              <a:t>2</a:t>
            </a:r>
            <a:endParaRPr lang="en-IN" sz="1200" b="1" baseline="-25000" dirty="0">
              <a:latin typeface="Cambria" panose="02040503050406030204" pitchFamily="18" charset="0"/>
              <a:ea typeface="Cambria" panose="02040503050406030204" pitchFamily="18" charset="0"/>
            </a:endParaRPr>
          </a:p>
        </p:txBody>
      </p:sp>
      <p:sp>
        <p:nvSpPr>
          <p:cNvPr id="20" name="TextBox 19"/>
          <p:cNvSpPr txBox="1"/>
          <p:nvPr/>
        </p:nvSpPr>
        <p:spPr>
          <a:xfrm>
            <a:off x="7092541" y="2164706"/>
            <a:ext cx="428841" cy="276999"/>
          </a:xfrm>
          <a:prstGeom prst="rect">
            <a:avLst/>
          </a:prstGeom>
          <a:noFill/>
        </p:spPr>
        <p:txBody>
          <a:bodyPr wrap="square" rtlCol="0">
            <a:spAutoFit/>
          </a:bodyPr>
          <a:lstStyle/>
          <a:p>
            <a:r>
              <a:rPr lang="en-IN" sz="1200" b="1" dirty="0" smtClean="0">
                <a:latin typeface="Cambria" panose="02040503050406030204" pitchFamily="18" charset="0"/>
                <a:ea typeface="Cambria" panose="02040503050406030204" pitchFamily="18" charset="0"/>
              </a:rPr>
              <a:t>v</a:t>
            </a:r>
            <a:r>
              <a:rPr lang="en-IN" sz="1200" b="1" baseline="-25000" dirty="0" smtClean="0">
                <a:latin typeface="Cambria" panose="02040503050406030204" pitchFamily="18" charset="0"/>
                <a:ea typeface="Cambria" panose="02040503050406030204" pitchFamily="18" charset="0"/>
              </a:rPr>
              <a:t>1</a:t>
            </a:r>
            <a:endParaRPr lang="en-IN" sz="1200" b="1" baseline="-25000" dirty="0">
              <a:latin typeface="Cambria" panose="02040503050406030204" pitchFamily="18" charset="0"/>
              <a:ea typeface="Cambria" panose="02040503050406030204" pitchFamily="18" charset="0"/>
            </a:endParaRPr>
          </a:p>
        </p:txBody>
      </p:sp>
      <p:sp>
        <p:nvSpPr>
          <p:cNvPr id="21" name="TextBox 20"/>
          <p:cNvSpPr txBox="1"/>
          <p:nvPr/>
        </p:nvSpPr>
        <p:spPr>
          <a:xfrm>
            <a:off x="7734619" y="3501360"/>
            <a:ext cx="428841" cy="276999"/>
          </a:xfrm>
          <a:prstGeom prst="rect">
            <a:avLst/>
          </a:prstGeom>
          <a:noFill/>
        </p:spPr>
        <p:txBody>
          <a:bodyPr wrap="square" rtlCol="0">
            <a:spAutoFit/>
          </a:bodyPr>
          <a:lstStyle/>
          <a:p>
            <a:r>
              <a:rPr lang="en-IN" sz="1200" b="1" dirty="0" smtClean="0">
                <a:latin typeface="Cambria" panose="02040503050406030204" pitchFamily="18" charset="0"/>
                <a:ea typeface="Cambria" panose="02040503050406030204" pitchFamily="18" charset="0"/>
              </a:rPr>
              <a:t>T</a:t>
            </a:r>
            <a:r>
              <a:rPr lang="en-IN" sz="1200" b="1" baseline="-25000" dirty="0" smtClean="0">
                <a:latin typeface="Cambria" panose="02040503050406030204" pitchFamily="18" charset="0"/>
                <a:ea typeface="Cambria" panose="02040503050406030204" pitchFamily="18" charset="0"/>
              </a:rPr>
              <a:t>1</a:t>
            </a:r>
            <a:endParaRPr lang="en-IN" sz="1200" b="1" baseline="-25000" dirty="0">
              <a:latin typeface="Cambria" panose="02040503050406030204" pitchFamily="18" charset="0"/>
              <a:ea typeface="Cambria" panose="02040503050406030204" pitchFamily="18" charset="0"/>
            </a:endParaRPr>
          </a:p>
        </p:txBody>
      </p:sp>
      <p:sp>
        <p:nvSpPr>
          <p:cNvPr id="22" name="TextBox 21"/>
          <p:cNvSpPr txBox="1"/>
          <p:nvPr/>
        </p:nvSpPr>
        <p:spPr>
          <a:xfrm>
            <a:off x="8510156" y="2446553"/>
            <a:ext cx="428841" cy="276999"/>
          </a:xfrm>
          <a:prstGeom prst="rect">
            <a:avLst/>
          </a:prstGeom>
          <a:noFill/>
        </p:spPr>
        <p:txBody>
          <a:bodyPr wrap="square" rtlCol="0">
            <a:spAutoFit/>
          </a:bodyPr>
          <a:lstStyle/>
          <a:p>
            <a:r>
              <a:rPr lang="en-IN" sz="1200" b="1" dirty="0" smtClean="0">
                <a:latin typeface="Cambria" panose="02040503050406030204" pitchFamily="18" charset="0"/>
                <a:ea typeface="Cambria" panose="02040503050406030204" pitchFamily="18" charset="0"/>
              </a:rPr>
              <a:t>v</a:t>
            </a:r>
            <a:r>
              <a:rPr lang="en-IN" sz="1200" b="1" baseline="-25000" dirty="0" smtClean="0">
                <a:latin typeface="Cambria" panose="02040503050406030204" pitchFamily="18" charset="0"/>
                <a:ea typeface="Cambria" panose="02040503050406030204" pitchFamily="18" charset="0"/>
              </a:rPr>
              <a:t>2</a:t>
            </a:r>
            <a:endParaRPr lang="en-IN" sz="1200" b="1" baseline="-25000" dirty="0">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11053289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4" name="Rectangle 4"/>
              <p:cNvSpPr>
                <a:spLocks noChangeArrowheads="1"/>
              </p:cNvSpPr>
              <p:nvPr/>
            </p:nvSpPr>
            <p:spPr bwMode="auto">
              <a:xfrm>
                <a:off x="373226" y="371300"/>
                <a:ext cx="11206064" cy="5983561"/>
              </a:xfrm>
              <a:prstGeom prst="rect">
                <a:avLst/>
              </a:prstGeom>
              <a:noFill/>
              <a:ln>
                <a:noFill/>
              </a:ln>
              <a:effectLst/>
              <a:extLst>
                <a:ext uri="{909E8E84-426E-40DD-AFC4-6F175D3DCCD1}">
                  <a14:hiddenFill>
                    <a:solidFill>
                      <a:schemeClr val="accent1"/>
                    </a:solidFill>
                  </a14:hiddenFill>
                </a:ext>
                <a:ext uri="{91240B29-F687-4F45-9708-019B960494DF}">
                  <a14:hiddenLine w="9525">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tabLst>
                    <a:tab pos="1027113" algn="l"/>
                  </a:tabLst>
                  <a:defRPr>
                    <a:solidFill>
                      <a:schemeClr val="tx1"/>
                    </a:solidFill>
                    <a:latin typeface="Arial" panose="020B0604020202020204" pitchFamily="34" charset="0"/>
                  </a:defRPr>
                </a:lvl1pPr>
                <a:lvl2pPr eaLnBrk="0" fontAlgn="base" hangingPunct="0">
                  <a:spcBef>
                    <a:spcPct val="0"/>
                  </a:spcBef>
                  <a:spcAft>
                    <a:spcPct val="0"/>
                  </a:spcAft>
                  <a:tabLst>
                    <a:tab pos="1027113" algn="l"/>
                  </a:tabLst>
                  <a:defRPr>
                    <a:solidFill>
                      <a:schemeClr val="tx1"/>
                    </a:solidFill>
                    <a:latin typeface="Arial" panose="020B0604020202020204" pitchFamily="34" charset="0"/>
                  </a:defRPr>
                </a:lvl2pPr>
                <a:lvl3pPr eaLnBrk="0" fontAlgn="base" hangingPunct="0">
                  <a:spcBef>
                    <a:spcPct val="0"/>
                  </a:spcBef>
                  <a:spcAft>
                    <a:spcPct val="0"/>
                  </a:spcAft>
                  <a:tabLst>
                    <a:tab pos="1027113" algn="l"/>
                  </a:tabLst>
                  <a:defRPr>
                    <a:solidFill>
                      <a:schemeClr val="tx1"/>
                    </a:solidFill>
                    <a:latin typeface="Arial" panose="020B0604020202020204" pitchFamily="34" charset="0"/>
                  </a:defRPr>
                </a:lvl3pPr>
                <a:lvl4pPr eaLnBrk="0" fontAlgn="base" hangingPunct="0">
                  <a:spcBef>
                    <a:spcPct val="0"/>
                  </a:spcBef>
                  <a:spcAft>
                    <a:spcPct val="0"/>
                  </a:spcAft>
                  <a:tabLst>
                    <a:tab pos="1027113" algn="l"/>
                  </a:tabLst>
                  <a:defRPr>
                    <a:solidFill>
                      <a:schemeClr val="tx1"/>
                    </a:solidFill>
                    <a:latin typeface="Arial" panose="020B0604020202020204" pitchFamily="34" charset="0"/>
                  </a:defRPr>
                </a:lvl4pPr>
                <a:lvl5pPr eaLnBrk="0" fontAlgn="base" hangingPunct="0">
                  <a:spcBef>
                    <a:spcPct val="0"/>
                  </a:spcBef>
                  <a:spcAft>
                    <a:spcPct val="0"/>
                  </a:spcAft>
                  <a:tabLst>
                    <a:tab pos="1027113" algn="l"/>
                  </a:tabLst>
                  <a:defRPr>
                    <a:solidFill>
                      <a:schemeClr val="tx1"/>
                    </a:solidFill>
                    <a:latin typeface="Arial" panose="020B0604020202020204" pitchFamily="34" charset="0"/>
                  </a:defRPr>
                </a:lvl5pPr>
                <a:lvl6pPr eaLnBrk="0" fontAlgn="base" hangingPunct="0">
                  <a:spcBef>
                    <a:spcPct val="0"/>
                  </a:spcBef>
                  <a:spcAft>
                    <a:spcPct val="0"/>
                  </a:spcAft>
                  <a:tabLst>
                    <a:tab pos="1027113" algn="l"/>
                  </a:tabLst>
                  <a:defRPr>
                    <a:solidFill>
                      <a:schemeClr val="tx1"/>
                    </a:solidFill>
                    <a:latin typeface="Arial" panose="020B0604020202020204" pitchFamily="34" charset="0"/>
                  </a:defRPr>
                </a:lvl6pPr>
                <a:lvl7pPr eaLnBrk="0" fontAlgn="base" hangingPunct="0">
                  <a:spcBef>
                    <a:spcPct val="0"/>
                  </a:spcBef>
                  <a:spcAft>
                    <a:spcPct val="0"/>
                  </a:spcAft>
                  <a:tabLst>
                    <a:tab pos="1027113" algn="l"/>
                  </a:tabLst>
                  <a:defRPr>
                    <a:solidFill>
                      <a:schemeClr val="tx1"/>
                    </a:solidFill>
                    <a:latin typeface="Arial" panose="020B0604020202020204" pitchFamily="34" charset="0"/>
                  </a:defRPr>
                </a:lvl7pPr>
                <a:lvl8pPr eaLnBrk="0" fontAlgn="base" hangingPunct="0">
                  <a:spcBef>
                    <a:spcPct val="0"/>
                  </a:spcBef>
                  <a:spcAft>
                    <a:spcPct val="0"/>
                  </a:spcAft>
                  <a:tabLst>
                    <a:tab pos="1027113" algn="l"/>
                  </a:tabLst>
                  <a:defRPr>
                    <a:solidFill>
                      <a:schemeClr val="tx1"/>
                    </a:solidFill>
                    <a:latin typeface="Arial" panose="020B0604020202020204" pitchFamily="34" charset="0"/>
                  </a:defRPr>
                </a:lvl8pPr>
                <a:lvl9pPr eaLnBrk="0" fontAlgn="base" hangingPunct="0">
                  <a:spcBef>
                    <a:spcPct val="0"/>
                  </a:spcBef>
                  <a:spcAft>
                    <a:spcPct val="0"/>
                  </a:spcAft>
                  <a:tabLst>
                    <a:tab pos="1027113" algn="l"/>
                  </a:tabLs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tab pos="1027113" algn="l"/>
                  </a:tabLst>
                </a:pPr>
                <a:r>
                  <a:rPr kumimoji="0" lang="en-US" altLang="en-US" sz="2800" b="0" i="0" u="none" strike="noStrike" cap="none" normalizeH="0" baseline="0" dirty="0" smtClean="0">
                    <a:ln>
                      <a:noFill/>
                    </a:ln>
                    <a:solidFill>
                      <a:schemeClr val="tx1"/>
                    </a:solidFill>
                    <a:effectLst/>
                    <a:latin typeface="Cambria" panose="02040503050406030204" pitchFamily="18" charset="0"/>
                    <a:ea typeface="Cambria" panose="02040503050406030204" pitchFamily="18" charset="0"/>
                    <a:cs typeface="Times New Roman" panose="02020603050405020304" pitchFamily="18" charset="0"/>
                  </a:rPr>
                  <a:t>W</a:t>
                </a:r>
                <a:r>
                  <a:rPr kumimoji="0" lang="en-US" altLang="en-US" sz="2800" b="0" i="0" u="none" strike="noStrike" cap="none" normalizeH="0" baseline="-30000" dirty="0" smtClean="0">
                    <a:ln>
                      <a:noFill/>
                    </a:ln>
                    <a:solidFill>
                      <a:schemeClr val="tx1"/>
                    </a:solidFill>
                    <a:effectLst/>
                    <a:latin typeface="Cambria" panose="02040503050406030204" pitchFamily="18" charset="0"/>
                    <a:ea typeface="Cambria" panose="02040503050406030204" pitchFamily="18" charset="0"/>
                    <a:cs typeface="Times New Roman" panose="02020603050405020304" pitchFamily="18" charset="0"/>
                  </a:rPr>
                  <a:t>1</a:t>
                </a:r>
                <a:r>
                  <a:rPr kumimoji="0" lang="en-US" altLang="en-US" sz="2800" b="0" i="0" u="none" strike="noStrike" cap="none" normalizeH="0" baseline="0" dirty="0" smtClean="0">
                    <a:ln>
                      <a:noFill/>
                    </a:ln>
                    <a:solidFill>
                      <a:schemeClr val="tx1"/>
                    </a:solidFill>
                    <a:effectLst/>
                    <a:latin typeface="Cambria" panose="02040503050406030204" pitchFamily="18" charset="0"/>
                    <a:ea typeface="Cambria" panose="02040503050406030204" pitchFamily="18" charset="0"/>
                    <a:cs typeface="Times New Roman" panose="02020603050405020304" pitchFamily="18" charset="0"/>
                  </a:rPr>
                  <a:t> =   R T</a:t>
                </a:r>
                <a:r>
                  <a:rPr kumimoji="0" lang="en-US" altLang="en-US" sz="2800" b="0" i="0" u="none" strike="noStrike" cap="none" normalizeH="0" baseline="-30000" dirty="0" smtClean="0">
                    <a:ln>
                      <a:noFill/>
                    </a:ln>
                    <a:solidFill>
                      <a:schemeClr val="tx1"/>
                    </a:solidFill>
                    <a:effectLst/>
                    <a:latin typeface="Cambria" panose="02040503050406030204" pitchFamily="18" charset="0"/>
                    <a:ea typeface="Cambria" panose="02040503050406030204" pitchFamily="18" charset="0"/>
                    <a:cs typeface="Times New Roman" panose="02020603050405020304" pitchFamily="18" charset="0"/>
                  </a:rPr>
                  <a:t>2</a:t>
                </a:r>
                <a:r>
                  <a:rPr kumimoji="0" lang="en-US" altLang="en-US" sz="2800" b="0" i="0" u="none" strike="noStrike" cap="none" normalizeH="0" baseline="0" dirty="0" smtClean="0">
                    <a:ln>
                      <a:noFill/>
                    </a:ln>
                    <a:solidFill>
                      <a:schemeClr val="tx1"/>
                    </a:solidFill>
                    <a:effectLst/>
                    <a:latin typeface="Cambria" panose="02040503050406030204" pitchFamily="18" charset="0"/>
                    <a:ea typeface="Cambria" panose="02040503050406030204" pitchFamily="18" charset="0"/>
                    <a:cs typeface="Times New Roman" panose="02020603050405020304" pitchFamily="18" charset="0"/>
                  </a:rPr>
                  <a:t> </a:t>
                </a:r>
                <a:r>
                  <a:rPr kumimoji="0" lang="en-US" altLang="en-US" sz="2800" b="0" i="0" u="none" strike="noStrike" cap="none" normalizeH="0" baseline="0" dirty="0" err="1" smtClean="0">
                    <a:ln>
                      <a:noFill/>
                    </a:ln>
                    <a:solidFill>
                      <a:schemeClr val="tx1"/>
                    </a:solidFill>
                    <a:effectLst/>
                    <a:latin typeface="Cambria" panose="02040503050406030204" pitchFamily="18" charset="0"/>
                    <a:ea typeface="Cambria" panose="02040503050406030204" pitchFamily="18" charset="0"/>
                    <a:cs typeface="Times New Roman" panose="02020603050405020304" pitchFamily="18" charset="0"/>
                  </a:rPr>
                  <a:t>ln</a:t>
                </a:r>
                <a:r>
                  <a:rPr kumimoji="0" lang="en-US" altLang="en-US" sz="2800" b="0" i="0" u="none" strike="noStrike" cap="none" normalizeH="0" baseline="0" dirty="0" smtClean="0">
                    <a:ln>
                      <a:noFill/>
                    </a:ln>
                    <a:solidFill>
                      <a:schemeClr val="tx1"/>
                    </a:solidFill>
                    <a:effectLst/>
                    <a:latin typeface="Cambria" panose="02040503050406030204" pitchFamily="18" charset="0"/>
                    <a:ea typeface="Cambria" panose="02040503050406030204" pitchFamily="18" charset="0"/>
                    <a:cs typeface="Times New Roman" panose="02020603050405020304" pitchFamily="18" charset="0"/>
                  </a:rPr>
                  <a:t> </a:t>
                </a:r>
                <a14:m>
                  <m:oMath xmlns:m="http://schemas.openxmlformats.org/officeDocument/2006/math">
                    <m:f>
                      <m:fPr>
                        <m:ctrlPr>
                          <a:rPr kumimoji="0" lang="en-US" altLang="en-US" sz="2800" b="0" i="1" u="none" strike="noStrike" cap="none" normalizeH="0" baseline="0" smtClean="0">
                            <a:ln>
                              <a:noFill/>
                            </a:ln>
                            <a:solidFill>
                              <a:schemeClr val="tx1"/>
                            </a:solidFill>
                            <a:effectLst/>
                            <a:latin typeface="Cambria Math" panose="02040503050406030204" pitchFamily="18" charset="0"/>
                            <a:ea typeface="Cambria" panose="02040503050406030204" pitchFamily="18" charset="0"/>
                            <a:cs typeface="Times New Roman" panose="02020603050405020304" pitchFamily="18" charset="0"/>
                          </a:rPr>
                        </m:ctrlPr>
                      </m:fPr>
                      <m:num>
                        <m:sSub>
                          <m:sSubPr>
                            <m:ctrlPr>
                              <a:rPr kumimoji="0" lang="en-US" altLang="en-US" sz="2800" b="0" i="1" u="none" strike="noStrike" cap="none" normalizeH="0" baseline="0" smtClean="0">
                                <a:ln>
                                  <a:noFill/>
                                </a:ln>
                                <a:solidFill>
                                  <a:schemeClr val="tx1"/>
                                </a:solidFill>
                                <a:effectLst/>
                                <a:latin typeface="Cambria Math" panose="02040503050406030204" pitchFamily="18" charset="0"/>
                                <a:ea typeface="Cambria" panose="02040503050406030204" pitchFamily="18" charset="0"/>
                                <a:cs typeface="Times New Roman" panose="02020603050405020304" pitchFamily="18" charset="0"/>
                              </a:rPr>
                            </m:ctrlPr>
                          </m:sSubPr>
                          <m:e>
                            <m:r>
                              <a:rPr kumimoji="0" lang="en-IN" altLang="en-US" sz="2800" b="0" i="1" u="none" strike="noStrike" cap="none" normalizeH="0" baseline="0" smtClean="0">
                                <a:ln>
                                  <a:noFill/>
                                </a:ln>
                                <a:solidFill>
                                  <a:schemeClr val="tx1"/>
                                </a:solidFill>
                                <a:effectLst/>
                                <a:latin typeface="Cambria Math" panose="02040503050406030204" pitchFamily="18" charset="0"/>
                                <a:ea typeface="Cambria" panose="02040503050406030204" pitchFamily="18" charset="0"/>
                                <a:cs typeface="Times New Roman" panose="02020603050405020304" pitchFamily="18" charset="0"/>
                              </a:rPr>
                              <m:t>𝑉</m:t>
                            </m:r>
                          </m:e>
                          <m:sub>
                            <m:r>
                              <a:rPr kumimoji="0" lang="en-IN" altLang="en-US" sz="2800" b="0" i="1" u="none" strike="noStrike" cap="none" normalizeH="0" baseline="0" smtClean="0">
                                <a:ln>
                                  <a:noFill/>
                                </a:ln>
                                <a:solidFill>
                                  <a:schemeClr val="tx1"/>
                                </a:solidFill>
                                <a:effectLst/>
                                <a:latin typeface="Cambria Math" panose="02040503050406030204" pitchFamily="18" charset="0"/>
                                <a:ea typeface="Cambria" panose="02040503050406030204" pitchFamily="18" charset="0"/>
                                <a:cs typeface="Times New Roman" panose="02020603050405020304" pitchFamily="18" charset="0"/>
                              </a:rPr>
                              <m:t>2</m:t>
                            </m:r>
                          </m:sub>
                        </m:sSub>
                      </m:num>
                      <m:den>
                        <m:sSub>
                          <m:sSubPr>
                            <m:ctrlPr>
                              <a:rPr kumimoji="0" lang="en-US" altLang="en-US" sz="2800" b="0" i="1" u="none" strike="noStrike" cap="none" normalizeH="0" baseline="0" smtClean="0">
                                <a:ln>
                                  <a:noFill/>
                                </a:ln>
                                <a:solidFill>
                                  <a:schemeClr val="tx1"/>
                                </a:solidFill>
                                <a:effectLst/>
                                <a:latin typeface="Cambria Math" panose="02040503050406030204" pitchFamily="18" charset="0"/>
                                <a:ea typeface="Cambria" panose="02040503050406030204" pitchFamily="18" charset="0"/>
                                <a:cs typeface="Times New Roman" panose="02020603050405020304" pitchFamily="18" charset="0"/>
                              </a:rPr>
                            </m:ctrlPr>
                          </m:sSubPr>
                          <m:e>
                            <m:r>
                              <a:rPr kumimoji="0" lang="en-IN" altLang="en-US" sz="2800" b="0" i="1" u="none" strike="noStrike" cap="none" normalizeH="0" baseline="0" smtClean="0">
                                <a:ln>
                                  <a:noFill/>
                                </a:ln>
                                <a:solidFill>
                                  <a:schemeClr val="tx1"/>
                                </a:solidFill>
                                <a:effectLst/>
                                <a:latin typeface="Cambria Math" panose="02040503050406030204" pitchFamily="18" charset="0"/>
                                <a:ea typeface="Cambria" panose="02040503050406030204" pitchFamily="18" charset="0"/>
                                <a:cs typeface="Times New Roman" panose="02020603050405020304" pitchFamily="18" charset="0"/>
                              </a:rPr>
                              <m:t>𝑉</m:t>
                            </m:r>
                          </m:e>
                          <m:sub>
                            <m:r>
                              <a:rPr kumimoji="0" lang="en-IN" altLang="en-US" sz="2800" b="0" i="1" u="none" strike="noStrike" cap="none" normalizeH="0" baseline="0" smtClean="0">
                                <a:ln>
                                  <a:noFill/>
                                </a:ln>
                                <a:solidFill>
                                  <a:schemeClr val="tx1"/>
                                </a:solidFill>
                                <a:effectLst/>
                                <a:latin typeface="Cambria Math" panose="02040503050406030204" pitchFamily="18" charset="0"/>
                                <a:ea typeface="Cambria" panose="02040503050406030204" pitchFamily="18" charset="0"/>
                                <a:cs typeface="Times New Roman" panose="02020603050405020304" pitchFamily="18" charset="0"/>
                              </a:rPr>
                              <m:t>1</m:t>
                            </m:r>
                          </m:sub>
                        </m:sSub>
                      </m:den>
                    </m:f>
                  </m:oMath>
                </a14:m>
                <a:endParaRPr kumimoji="0" lang="en-US" altLang="en-US" sz="2800" b="0" i="0" u="none" strike="noStrike" cap="none" normalizeH="0" baseline="0" dirty="0" smtClean="0">
                  <a:ln>
                    <a:noFill/>
                  </a:ln>
                  <a:solidFill>
                    <a:schemeClr val="tx1"/>
                  </a:solidFill>
                  <a:effectLst/>
                  <a:latin typeface="Cambria" panose="02040503050406030204" pitchFamily="18" charset="0"/>
                  <a:ea typeface="Cambria" panose="02040503050406030204"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tab pos="1027113" algn="l"/>
                  </a:tabLst>
                </a:pPr>
                <a:endParaRPr kumimoji="0" lang="en-US" altLang="en-US" sz="2800" b="0" i="0" u="none" strike="noStrike" cap="none" normalizeH="0" baseline="0" dirty="0" smtClean="0">
                  <a:ln>
                    <a:noFill/>
                  </a:ln>
                  <a:solidFill>
                    <a:schemeClr val="tx1"/>
                  </a:solidFill>
                  <a:effectLst/>
                  <a:latin typeface="Cambria" panose="02040503050406030204" pitchFamily="18" charset="0"/>
                  <a:ea typeface="Cambria" panose="020405030504060302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tab pos="1027113" algn="l"/>
                  </a:tabLst>
                </a:pPr>
                <a:r>
                  <a:rPr kumimoji="0" lang="en-US" altLang="en-US" sz="2800" b="0" i="0" u="none" strike="noStrike" cap="none" normalizeH="0" baseline="0" dirty="0" smtClean="0">
                    <a:ln>
                      <a:noFill/>
                    </a:ln>
                    <a:solidFill>
                      <a:schemeClr val="tx1"/>
                    </a:solidFill>
                    <a:effectLst/>
                    <a:latin typeface="Cambria" panose="02040503050406030204" pitchFamily="18" charset="0"/>
                    <a:ea typeface="Cambria" panose="02040503050406030204" pitchFamily="18" charset="0"/>
                    <a:cs typeface="Times New Roman" panose="02020603050405020304" pitchFamily="18" charset="0"/>
                  </a:rPr>
                  <a:t>According   to    I </a:t>
                </a:r>
                <a:r>
                  <a:rPr kumimoji="0" lang="en-US" altLang="en-US" sz="2800" b="0" i="0" u="none" strike="noStrike" cap="none" normalizeH="0" baseline="30000" dirty="0" err="1" smtClean="0">
                    <a:ln>
                      <a:noFill/>
                    </a:ln>
                    <a:solidFill>
                      <a:schemeClr val="tx1"/>
                    </a:solidFill>
                    <a:effectLst/>
                    <a:latin typeface="Cambria" panose="02040503050406030204" pitchFamily="18" charset="0"/>
                    <a:ea typeface="Cambria" panose="02040503050406030204" pitchFamily="18" charset="0"/>
                    <a:cs typeface="Times New Roman" panose="02020603050405020304" pitchFamily="18" charset="0"/>
                  </a:rPr>
                  <a:t>st</a:t>
                </a:r>
                <a:r>
                  <a:rPr kumimoji="0" lang="en-US" altLang="en-US" sz="2800" b="0" i="0" u="none" strike="noStrike" cap="none" normalizeH="0" baseline="30000" dirty="0" smtClean="0">
                    <a:ln>
                      <a:noFill/>
                    </a:ln>
                    <a:solidFill>
                      <a:schemeClr val="tx1"/>
                    </a:solidFill>
                    <a:effectLst/>
                    <a:latin typeface="Cambria" panose="02040503050406030204" pitchFamily="18" charset="0"/>
                    <a:ea typeface="Cambria" panose="02040503050406030204" pitchFamily="18" charset="0"/>
                    <a:cs typeface="Times New Roman" panose="02020603050405020304" pitchFamily="18" charset="0"/>
                  </a:rPr>
                  <a:t>  </a:t>
                </a:r>
                <a:r>
                  <a:rPr kumimoji="0" lang="en-US" altLang="en-US" sz="2800" b="0" i="0" u="none" strike="noStrike" cap="none" normalizeH="0" baseline="0" dirty="0" smtClean="0">
                    <a:ln>
                      <a:noFill/>
                    </a:ln>
                    <a:solidFill>
                      <a:schemeClr val="tx1"/>
                    </a:solidFill>
                    <a:effectLst/>
                    <a:latin typeface="Cambria" panose="02040503050406030204" pitchFamily="18" charset="0"/>
                    <a:ea typeface="Cambria" panose="02040503050406030204" pitchFamily="18" charset="0"/>
                    <a:cs typeface="Times New Roman" panose="02020603050405020304" pitchFamily="18" charset="0"/>
                  </a:rPr>
                  <a:t>  law of T.D</a:t>
                </a:r>
              </a:p>
              <a:p>
                <a:pPr marL="0" marR="0" lvl="0" indent="0" algn="l" defTabSz="914400" rtl="0" eaLnBrk="0" fontAlgn="base" latinLnBrk="0" hangingPunct="0">
                  <a:lnSpc>
                    <a:spcPct val="100000"/>
                  </a:lnSpc>
                  <a:spcBef>
                    <a:spcPct val="0"/>
                  </a:spcBef>
                  <a:spcAft>
                    <a:spcPct val="0"/>
                  </a:spcAft>
                  <a:buClrTx/>
                  <a:buSzTx/>
                  <a:buFontTx/>
                  <a:buNone/>
                  <a:tabLst>
                    <a:tab pos="1027113" algn="l"/>
                  </a:tabLst>
                </a:pPr>
                <a:r>
                  <a:rPr kumimoji="0" lang="en-US" altLang="en-US" sz="2800" b="0" i="0" u="none" strike="noStrike" cap="none" normalizeH="0" baseline="0" dirty="0" smtClean="0">
                    <a:ln>
                      <a:noFill/>
                    </a:ln>
                    <a:solidFill>
                      <a:schemeClr val="tx1"/>
                    </a:solidFill>
                    <a:effectLst/>
                    <a:latin typeface="Cambria" panose="02040503050406030204" pitchFamily="18" charset="0"/>
                    <a:ea typeface="Cambria" panose="02040503050406030204" pitchFamily="18" charset="0"/>
                    <a:cs typeface="Times New Roman" panose="02020603050405020304" pitchFamily="18" charset="0"/>
                  </a:rPr>
                  <a:t>        </a:t>
                </a:r>
              </a:p>
              <a:p>
                <a:pPr marL="0" marR="0" lvl="0" indent="0" algn="l" defTabSz="914400" rtl="0" eaLnBrk="0" fontAlgn="base" latinLnBrk="0" hangingPunct="0">
                  <a:lnSpc>
                    <a:spcPct val="100000"/>
                  </a:lnSpc>
                  <a:spcBef>
                    <a:spcPct val="0"/>
                  </a:spcBef>
                  <a:spcAft>
                    <a:spcPct val="0"/>
                  </a:spcAft>
                  <a:buClrTx/>
                  <a:buSzTx/>
                  <a:buFontTx/>
                  <a:buNone/>
                  <a:tabLst>
                    <a:tab pos="1027113" algn="l"/>
                  </a:tabLst>
                </a:pPr>
                <a:r>
                  <a:rPr kumimoji="0" lang="en-US" altLang="en-US" sz="2800" b="0" i="0" u="none" strike="noStrike" cap="none" normalizeH="0" baseline="0" dirty="0" smtClean="0">
                    <a:ln>
                      <a:noFill/>
                    </a:ln>
                    <a:solidFill>
                      <a:schemeClr val="tx1"/>
                    </a:solidFill>
                    <a:effectLst/>
                    <a:latin typeface="Cambria" panose="02040503050406030204" pitchFamily="18" charset="0"/>
                    <a:ea typeface="Cambria" panose="02040503050406030204" pitchFamily="18" charset="0"/>
                    <a:cs typeface="Times New Roman" panose="02020603050405020304" pitchFamily="18" charset="0"/>
                  </a:rPr>
                  <a:t>       </a:t>
                </a:r>
                <a:r>
                  <a:rPr kumimoji="0" lang="en-US" altLang="en-US" sz="2800" b="0" i="1" u="none" strike="noStrike" cap="none" normalizeH="0" baseline="0" dirty="0" smtClean="0">
                    <a:ln>
                      <a:noFill/>
                    </a:ln>
                    <a:solidFill>
                      <a:schemeClr val="tx1"/>
                    </a:solidFill>
                    <a:effectLst/>
                    <a:latin typeface="Cambria" panose="02040503050406030204" pitchFamily="18" charset="0"/>
                    <a:ea typeface="Cambria" panose="02040503050406030204" pitchFamily="18" charset="0"/>
                    <a:cs typeface="Times New Roman" panose="02020603050405020304" pitchFamily="18" charset="0"/>
                  </a:rPr>
                  <a:t>∆E=q-w</a:t>
                </a:r>
              </a:p>
              <a:p>
                <a:pPr marL="0" marR="0" lvl="0" indent="0" algn="l" defTabSz="914400" rtl="0" eaLnBrk="0" fontAlgn="base" latinLnBrk="0" hangingPunct="0">
                  <a:lnSpc>
                    <a:spcPct val="100000"/>
                  </a:lnSpc>
                  <a:spcBef>
                    <a:spcPct val="0"/>
                  </a:spcBef>
                  <a:spcAft>
                    <a:spcPct val="0"/>
                  </a:spcAft>
                  <a:buClrTx/>
                  <a:buSzTx/>
                  <a:buFontTx/>
                  <a:buNone/>
                  <a:tabLst>
                    <a:tab pos="1027113" algn="l"/>
                  </a:tabLst>
                </a:pPr>
                <a:endParaRPr kumimoji="0" lang="en-US" altLang="en-US" sz="2800" b="0" i="1" u="none" strike="noStrike" cap="none" normalizeH="0" baseline="0" dirty="0" smtClean="0">
                  <a:ln>
                    <a:noFill/>
                  </a:ln>
                  <a:solidFill>
                    <a:schemeClr val="tx1"/>
                  </a:solidFill>
                  <a:effectLst/>
                  <a:latin typeface="Cambria" panose="02040503050406030204" pitchFamily="18" charset="0"/>
                  <a:ea typeface="Cambria" panose="02040503050406030204"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tab pos="1027113" algn="l"/>
                  </a:tabLst>
                </a:pPr>
                <a:r>
                  <a:rPr kumimoji="0" lang="en-US" altLang="en-US" sz="2800" b="0" i="0" u="none" strike="noStrike" cap="none" normalizeH="0" baseline="0" dirty="0" smtClean="0">
                    <a:ln>
                      <a:noFill/>
                    </a:ln>
                    <a:solidFill>
                      <a:schemeClr val="tx1"/>
                    </a:solidFill>
                    <a:effectLst/>
                    <a:latin typeface="Cambria" panose="02040503050406030204" pitchFamily="18" charset="0"/>
                    <a:ea typeface="Cambria" panose="02040503050406030204" pitchFamily="18" charset="0"/>
                    <a:cs typeface="Latha"/>
                  </a:rPr>
                  <a:t>For an ideal  gas,    </a:t>
                </a:r>
                <a:r>
                  <a:rPr kumimoji="0" lang="en-US" altLang="en-US" sz="2800" b="0" i="1" u="none" strike="noStrike" cap="none" normalizeH="0" baseline="0" dirty="0" smtClean="0">
                    <a:ln>
                      <a:noFill/>
                    </a:ln>
                    <a:solidFill>
                      <a:schemeClr val="tx1"/>
                    </a:solidFill>
                    <a:effectLst/>
                    <a:latin typeface="Cambria" panose="02040503050406030204" pitchFamily="18" charset="0"/>
                    <a:ea typeface="Cambria" panose="02040503050406030204" pitchFamily="18" charset="0"/>
                    <a:cs typeface="Times New Roman" panose="02020603050405020304" pitchFamily="18" charset="0"/>
                  </a:rPr>
                  <a:t>∆E=0</a:t>
                </a:r>
                <a:endParaRPr lang="en-US" altLang="en-US" sz="2800" dirty="0">
                  <a:latin typeface="Cambria" panose="02040503050406030204" pitchFamily="18" charset="0"/>
                  <a:ea typeface="Cambria" panose="02040503050406030204"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tab pos="1027113" algn="l"/>
                  </a:tabLst>
                </a:pPr>
                <a:endParaRPr kumimoji="0" lang="en-US" altLang="en-US" sz="2800" b="0" i="0" u="none" strike="noStrike" cap="none" normalizeH="0" baseline="0" dirty="0" smtClean="0">
                  <a:ln>
                    <a:noFill/>
                  </a:ln>
                  <a:solidFill>
                    <a:schemeClr val="tx1"/>
                  </a:solidFill>
                  <a:effectLst/>
                  <a:latin typeface="Cambria" panose="02040503050406030204" pitchFamily="18" charset="0"/>
                  <a:ea typeface="Cambria" panose="020405030504060302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tab pos="1027113" algn="l"/>
                  </a:tabLst>
                </a:pPr>
                <a:r>
                  <a:rPr kumimoji="0" lang="en-US" altLang="en-US" sz="2800" b="0" i="0" u="none" strike="noStrike" cap="none" normalizeH="0" baseline="0" dirty="0" smtClean="0">
                    <a:ln>
                      <a:noFill/>
                    </a:ln>
                    <a:solidFill>
                      <a:schemeClr val="tx1"/>
                    </a:solidFill>
                    <a:effectLst/>
                    <a:latin typeface="Cambria" panose="02040503050406030204" pitchFamily="18" charset="0"/>
                    <a:ea typeface="Cambria" panose="02040503050406030204" pitchFamily="18" charset="0"/>
                    <a:cs typeface="Latha"/>
                  </a:rPr>
                  <a:t>Then   q-w =0</a:t>
                </a:r>
                <a:endParaRPr kumimoji="0" lang="en-US" altLang="en-US" sz="2800" b="0" i="0" u="none" strike="noStrike" cap="none" normalizeH="0" baseline="0" dirty="0" smtClean="0">
                  <a:ln>
                    <a:noFill/>
                  </a:ln>
                  <a:solidFill>
                    <a:schemeClr val="tx1"/>
                  </a:solidFill>
                  <a:effectLst/>
                  <a:latin typeface="Cambria" panose="02040503050406030204" pitchFamily="18" charset="0"/>
                  <a:ea typeface="Cambria" panose="020405030504060302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tab pos="1027113" algn="l"/>
                  </a:tabLst>
                </a:pPr>
                <a:r>
                  <a:rPr kumimoji="0" lang="en-US" altLang="en-US" sz="2800" b="0" i="0" u="none" strike="noStrike" cap="none" normalizeH="0" baseline="0" dirty="0" err="1" smtClean="0">
                    <a:ln>
                      <a:noFill/>
                    </a:ln>
                    <a:solidFill>
                      <a:schemeClr val="tx1"/>
                    </a:solidFill>
                    <a:effectLst/>
                    <a:latin typeface="Cambria" panose="02040503050406030204" pitchFamily="18" charset="0"/>
                    <a:ea typeface="Cambria" panose="02040503050406030204" pitchFamily="18" charset="0"/>
                    <a:cs typeface="Latha"/>
                  </a:rPr>
                  <a:t>i.e</a:t>
                </a:r>
                <a:r>
                  <a:rPr kumimoji="0" lang="en-US" altLang="en-US" sz="2800" b="0" i="0" u="none" strike="noStrike" cap="none" normalizeH="0" baseline="0" dirty="0" smtClean="0">
                    <a:ln>
                      <a:noFill/>
                    </a:ln>
                    <a:solidFill>
                      <a:schemeClr val="tx1"/>
                    </a:solidFill>
                    <a:effectLst/>
                    <a:latin typeface="Cambria" panose="02040503050406030204" pitchFamily="18" charset="0"/>
                    <a:ea typeface="Cambria" panose="02040503050406030204" pitchFamily="18" charset="0"/>
                    <a:cs typeface="Latha"/>
                  </a:rPr>
                  <a:t>        q</a:t>
                </a:r>
                <a:r>
                  <a:rPr kumimoji="0" lang="en-US" altLang="en-US" sz="2800" b="0" i="0" u="none" strike="noStrike" cap="none" normalizeH="0" baseline="-30000" dirty="0" smtClean="0">
                    <a:ln>
                      <a:noFill/>
                    </a:ln>
                    <a:solidFill>
                      <a:schemeClr val="tx1"/>
                    </a:solidFill>
                    <a:effectLst/>
                    <a:latin typeface="Cambria" panose="02040503050406030204" pitchFamily="18" charset="0"/>
                    <a:ea typeface="Cambria" panose="02040503050406030204" pitchFamily="18" charset="0"/>
                    <a:cs typeface="Latha"/>
                  </a:rPr>
                  <a:t>2</a:t>
                </a:r>
                <a:r>
                  <a:rPr kumimoji="0" lang="en-US" altLang="en-US" sz="2800" b="0" i="0" u="none" strike="noStrike" cap="none" normalizeH="0" baseline="0" dirty="0" smtClean="0">
                    <a:ln>
                      <a:noFill/>
                    </a:ln>
                    <a:solidFill>
                      <a:schemeClr val="tx1"/>
                    </a:solidFill>
                    <a:effectLst/>
                    <a:latin typeface="Cambria" panose="02040503050406030204" pitchFamily="18" charset="0"/>
                    <a:ea typeface="Cambria" panose="02040503050406030204" pitchFamily="18" charset="0"/>
                    <a:cs typeface="Latha"/>
                  </a:rPr>
                  <a:t> = w</a:t>
                </a:r>
                <a:r>
                  <a:rPr kumimoji="0" lang="en-US" altLang="en-US" sz="2800" b="0" i="0" u="none" strike="noStrike" cap="none" normalizeH="0" baseline="-30000" dirty="0" smtClean="0">
                    <a:ln>
                      <a:noFill/>
                    </a:ln>
                    <a:solidFill>
                      <a:schemeClr val="tx1"/>
                    </a:solidFill>
                    <a:effectLst/>
                    <a:latin typeface="Cambria" panose="02040503050406030204" pitchFamily="18" charset="0"/>
                    <a:ea typeface="Cambria" panose="02040503050406030204" pitchFamily="18" charset="0"/>
                    <a:cs typeface="Latha"/>
                  </a:rPr>
                  <a:t>1</a:t>
                </a:r>
              </a:p>
              <a:p>
                <a:pPr marL="0" marR="0" lvl="0" indent="0" algn="l" defTabSz="914400" rtl="0" eaLnBrk="0" fontAlgn="base" latinLnBrk="0" hangingPunct="0">
                  <a:lnSpc>
                    <a:spcPct val="100000"/>
                  </a:lnSpc>
                  <a:spcBef>
                    <a:spcPct val="0"/>
                  </a:spcBef>
                  <a:spcAft>
                    <a:spcPct val="0"/>
                  </a:spcAft>
                  <a:buClrTx/>
                  <a:buSzTx/>
                  <a:buFontTx/>
                  <a:buNone/>
                  <a:tabLst>
                    <a:tab pos="1027113" algn="l"/>
                  </a:tabLst>
                </a:pPr>
                <a:endParaRPr kumimoji="0" lang="en-US" altLang="en-US" sz="2800" b="0" i="0" u="none" strike="noStrike" cap="none" normalizeH="0" baseline="-30000" dirty="0" smtClean="0">
                  <a:ln>
                    <a:noFill/>
                  </a:ln>
                  <a:solidFill>
                    <a:schemeClr val="tx1"/>
                  </a:solidFill>
                  <a:effectLst/>
                  <a:latin typeface="Cambria" panose="02040503050406030204" pitchFamily="18" charset="0"/>
                  <a:ea typeface="Cambria" panose="02040503050406030204" pitchFamily="18" charset="0"/>
                  <a:cs typeface="Latha"/>
                </a:endParaRPr>
              </a:p>
              <a:p>
                <a:r>
                  <a:rPr kumimoji="0" lang="en-US" altLang="en-US" sz="2800" b="0" i="0" u="none" strike="noStrike" cap="none" normalizeH="0" baseline="0" dirty="0" smtClean="0">
                    <a:ln>
                      <a:noFill/>
                    </a:ln>
                    <a:solidFill>
                      <a:schemeClr val="tx1"/>
                    </a:solidFill>
                    <a:effectLst/>
                    <a:latin typeface="Cambria" panose="02040503050406030204" pitchFamily="18" charset="0"/>
                    <a:ea typeface="Cambria" panose="02040503050406030204" pitchFamily="18" charset="0"/>
                    <a:cs typeface="Latha"/>
                  </a:rPr>
                  <a:t>W</a:t>
                </a:r>
                <a:r>
                  <a:rPr kumimoji="0" lang="en-US" altLang="en-US" sz="2800" b="0" i="0" u="none" strike="noStrike" cap="none" normalizeH="0" baseline="-30000" dirty="0" smtClean="0">
                    <a:ln>
                      <a:noFill/>
                    </a:ln>
                    <a:solidFill>
                      <a:schemeClr val="tx1"/>
                    </a:solidFill>
                    <a:effectLst/>
                    <a:latin typeface="Cambria" panose="02040503050406030204" pitchFamily="18" charset="0"/>
                    <a:ea typeface="Cambria" panose="02040503050406030204" pitchFamily="18" charset="0"/>
                    <a:cs typeface="Latha"/>
                  </a:rPr>
                  <a:t>1</a:t>
                </a:r>
                <a:r>
                  <a:rPr kumimoji="0" lang="en-US" altLang="en-US" sz="2800" b="0" i="0" u="none" strike="noStrike" cap="none" normalizeH="0" baseline="0" dirty="0" smtClean="0">
                    <a:ln>
                      <a:noFill/>
                    </a:ln>
                    <a:solidFill>
                      <a:schemeClr val="tx1"/>
                    </a:solidFill>
                    <a:effectLst/>
                    <a:latin typeface="Cambria" panose="02040503050406030204" pitchFamily="18" charset="0"/>
                    <a:ea typeface="Cambria" panose="02040503050406030204" pitchFamily="18" charset="0"/>
                    <a:cs typeface="Latha"/>
                  </a:rPr>
                  <a:t> = q</a:t>
                </a:r>
                <a:r>
                  <a:rPr kumimoji="0" lang="en-US" altLang="en-US" sz="2800" b="0" i="0" u="none" strike="noStrike" cap="none" normalizeH="0" baseline="-30000" dirty="0" smtClean="0">
                    <a:ln>
                      <a:noFill/>
                    </a:ln>
                    <a:solidFill>
                      <a:schemeClr val="tx1"/>
                    </a:solidFill>
                    <a:effectLst/>
                    <a:latin typeface="Cambria" panose="02040503050406030204" pitchFamily="18" charset="0"/>
                    <a:ea typeface="Cambria" panose="02040503050406030204" pitchFamily="18" charset="0"/>
                    <a:cs typeface="Latha"/>
                  </a:rPr>
                  <a:t>2</a:t>
                </a:r>
                <a:r>
                  <a:rPr kumimoji="0" lang="en-US" altLang="en-US" sz="2800" b="0" i="0" u="none" strike="noStrike" cap="none" normalizeH="0" baseline="0" dirty="0" smtClean="0">
                    <a:ln>
                      <a:noFill/>
                    </a:ln>
                    <a:solidFill>
                      <a:schemeClr val="tx1"/>
                    </a:solidFill>
                    <a:effectLst/>
                    <a:latin typeface="Cambria" panose="02040503050406030204" pitchFamily="18" charset="0"/>
                    <a:ea typeface="Cambria" panose="02040503050406030204" pitchFamily="18" charset="0"/>
                    <a:cs typeface="Latha"/>
                  </a:rPr>
                  <a:t> =   RT</a:t>
                </a:r>
                <a:r>
                  <a:rPr kumimoji="0" lang="en-US" altLang="en-US" sz="2800" b="0" i="0" u="none" strike="noStrike" cap="none" normalizeH="0" baseline="-30000" dirty="0" smtClean="0">
                    <a:ln>
                      <a:noFill/>
                    </a:ln>
                    <a:solidFill>
                      <a:schemeClr val="tx1"/>
                    </a:solidFill>
                    <a:effectLst/>
                    <a:latin typeface="Cambria" panose="02040503050406030204" pitchFamily="18" charset="0"/>
                    <a:ea typeface="Cambria" panose="02040503050406030204" pitchFamily="18" charset="0"/>
                    <a:cs typeface="Latha"/>
                  </a:rPr>
                  <a:t>2  </a:t>
                </a:r>
                <a:r>
                  <a:rPr kumimoji="0" lang="en-US" altLang="en-US" sz="2800" b="0" i="0" u="none" strike="noStrike" cap="none" normalizeH="0" baseline="0" dirty="0" err="1" smtClean="0">
                    <a:ln>
                      <a:noFill/>
                    </a:ln>
                    <a:solidFill>
                      <a:schemeClr val="tx1"/>
                    </a:solidFill>
                    <a:effectLst/>
                    <a:latin typeface="Cambria" panose="02040503050406030204" pitchFamily="18" charset="0"/>
                    <a:ea typeface="Cambria" panose="02040503050406030204" pitchFamily="18" charset="0"/>
                    <a:cs typeface="Times New Roman" panose="02020603050405020304" pitchFamily="18" charset="0"/>
                  </a:rPr>
                  <a:t>ln</a:t>
                </a:r>
                <a:r>
                  <a:rPr kumimoji="0" lang="en-US" altLang="en-US" sz="2800" b="0" i="0" u="none" strike="noStrike" cap="none" normalizeH="0" baseline="0" dirty="0" smtClean="0">
                    <a:ln>
                      <a:noFill/>
                    </a:ln>
                    <a:solidFill>
                      <a:schemeClr val="tx1"/>
                    </a:solidFill>
                    <a:effectLst/>
                    <a:latin typeface="Cambria" panose="02040503050406030204" pitchFamily="18" charset="0"/>
                    <a:ea typeface="Cambria" panose="02040503050406030204" pitchFamily="18" charset="0"/>
                    <a:cs typeface="Times New Roman" panose="02020603050405020304" pitchFamily="18" charset="0"/>
                  </a:rPr>
                  <a:t>  </a:t>
                </a:r>
                <a14:m>
                  <m:oMath xmlns:m="http://schemas.openxmlformats.org/officeDocument/2006/math">
                    <m:f>
                      <m:fPr>
                        <m:ctrlPr>
                          <a:rPr kumimoji="0" lang="en-US" altLang="en-US" sz="2800" b="0" i="1" u="none" strike="noStrike" cap="none" normalizeH="0" baseline="0" smtClean="0">
                            <a:ln>
                              <a:noFill/>
                            </a:ln>
                            <a:solidFill>
                              <a:schemeClr val="tx1"/>
                            </a:solidFill>
                            <a:effectLst/>
                            <a:latin typeface="Cambria Math" panose="02040503050406030204" pitchFamily="18" charset="0"/>
                            <a:ea typeface="Cambria" panose="02040503050406030204" pitchFamily="18" charset="0"/>
                            <a:cs typeface="Times New Roman" panose="02020603050405020304" pitchFamily="18" charset="0"/>
                          </a:rPr>
                        </m:ctrlPr>
                      </m:fPr>
                      <m:num>
                        <m:sSub>
                          <m:sSubPr>
                            <m:ctrlPr>
                              <a:rPr kumimoji="0" lang="en-US" altLang="en-US" sz="2800" b="0" i="1" u="none" strike="noStrike" cap="none" normalizeH="0" baseline="0" smtClean="0">
                                <a:ln>
                                  <a:noFill/>
                                </a:ln>
                                <a:solidFill>
                                  <a:schemeClr val="tx1"/>
                                </a:solidFill>
                                <a:effectLst/>
                                <a:latin typeface="Cambria Math" panose="02040503050406030204" pitchFamily="18" charset="0"/>
                                <a:ea typeface="Cambria" panose="02040503050406030204" pitchFamily="18" charset="0"/>
                                <a:cs typeface="Times New Roman" panose="02020603050405020304" pitchFamily="18" charset="0"/>
                              </a:rPr>
                            </m:ctrlPr>
                          </m:sSubPr>
                          <m:e>
                            <m:r>
                              <a:rPr kumimoji="0" lang="en-IN" altLang="en-US" sz="2800" b="0" i="1" u="none" strike="noStrike" cap="none" normalizeH="0" baseline="0" smtClean="0">
                                <a:ln>
                                  <a:noFill/>
                                </a:ln>
                                <a:solidFill>
                                  <a:schemeClr val="tx1"/>
                                </a:solidFill>
                                <a:effectLst/>
                                <a:latin typeface="Cambria Math" panose="02040503050406030204" pitchFamily="18" charset="0"/>
                                <a:ea typeface="Cambria" panose="02040503050406030204" pitchFamily="18" charset="0"/>
                                <a:cs typeface="Times New Roman" panose="02020603050405020304" pitchFamily="18" charset="0"/>
                              </a:rPr>
                              <m:t>𝑉</m:t>
                            </m:r>
                          </m:e>
                          <m:sub>
                            <m:r>
                              <a:rPr kumimoji="0" lang="en-IN" altLang="en-US" sz="2800" b="0" i="1" u="none" strike="noStrike" cap="none" normalizeH="0" baseline="0" smtClean="0">
                                <a:ln>
                                  <a:noFill/>
                                </a:ln>
                                <a:solidFill>
                                  <a:schemeClr val="tx1"/>
                                </a:solidFill>
                                <a:effectLst/>
                                <a:latin typeface="Cambria Math" panose="02040503050406030204" pitchFamily="18" charset="0"/>
                                <a:ea typeface="Cambria" panose="02040503050406030204" pitchFamily="18" charset="0"/>
                                <a:cs typeface="Times New Roman" panose="02020603050405020304" pitchFamily="18" charset="0"/>
                              </a:rPr>
                              <m:t>2</m:t>
                            </m:r>
                          </m:sub>
                        </m:sSub>
                      </m:num>
                      <m:den>
                        <m:sSub>
                          <m:sSubPr>
                            <m:ctrlPr>
                              <a:rPr kumimoji="0" lang="en-US" altLang="en-US" sz="2800" b="0" i="1" u="none" strike="noStrike" cap="none" normalizeH="0" baseline="0" smtClean="0">
                                <a:ln>
                                  <a:noFill/>
                                </a:ln>
                                <a:solidFill>
                                  <a:schemeClr val="tx1"/>
                                </a:solidFill>
                                <a:effectLst/>
                                <a:latin typeface="Cambria Math" panose="02040503050406030204" pitchFamily="18" charset="0"/>
                                <a:ea typeface="Cambria" panose="02040503050406030204" pitchFamily="18" charset="0"/>
                                <a:cs typeface="Times New Roman" panose="02020603050405020304" pitchFamily="18" charset="0"/>
                              </a:rPr>
                            </m:ctrlPr>
                          </m:sSubPr>
                          <m:e>
                            <m:r>
                              <a:rPr kumimoji="0" lang="en-IN" altLang="en-US" sz="2800" b="0" i="1" u="none" strike="noStrike" cap="none" normalizeH="0" baseline="0" smtClean="0">
                                <a:ln>
                                  <a:noFill/>
                                </a:ln>
                                <a:solidFill>
                                  <a:schemeClr val="tx1"/>
                                </a:solidFill>
                                <a:effectLst/>
                                <a:latin typeface="Cambria Math" panose="02040503050406030204" pitchFamily="18" charset="0"/>
                                <a:ea typeface="Cambria" panose="02040503050406030204" pitchFamily="18" charset="0"/>
                                <a:cs typeface="Times New Roman" panose="02020603050405020304" pitchFamily="18" charset="0"/>
                              </a:rPr>
                              <m:t>𝑉</m:t>
                            </m:r>
                          </m:e>
                          <m:sub>
                            <m:r>
                              <a:rPr kumimoji="0" lang="en-IN" altLang="en-US" sz="2800" b="0" i="1" u="none" strike="noStrike" cap="none" normalizeH="0" baseline="0" smtClean="0">
                                <a:ln>
                                  <a:noFill/>
                                </a:ln>
                                <a:solidFill>
                                  <a:schemeClr val="tx1"/>
                                </a:solidFill>
                                <a:effectLst/>
                                <a:latin typeface="Cambria Math" panose="02040503050406030204" pitchFamily="18" charset="0"/>
                                <a:ea typeface="Cambria" panose="02040503050406030204" pitchFamily="18" charset="0"/>
                                <a:cs typeface="Times New Roman" panose="02020603050405020304" pitchFamily="18" charset="0"/>
                              </a:rPr>
                              <m:t>1</m:t>
                            </m:r>
                          </m:sub>
                        </m:sSub>
                      </m:den>
                    </m:f>
                  </m:oMath>
                </a14:m>
                <a:r>
                  <a:rPr lang="en-US" altLang="en-US" sz="2800" dirty="0" smtClean="0">
                    <a:latin typeface="Cambria" panose="02040503050406030204" pitchFamily="18" charset="0"/>
                    <a:ea typeface="Cambria" panose="02040503050406030204" pitchFamily="18" charset="0"/>
                  </a:rPr>
                  <a:t>                           (1)</a:t>
                </a:r>
                <a:endParaRPr kumimoji="0" lang="en-US" altLang="en-US" b="0" i="0" u="none" strike="noStrike" cap="none" normalizeH="0" baseline="-30000" dirty="0" smtClean="0">
                  <a:ln>
                    <a:noFill/>
                  </a:ln>
                  <a:solidFill>
                    <a:schemeClr val="tx1"/>
                  </a:solidFill>
                  <a:effectLst/>
                  <a:latin typeface="Cambria" panose="02040503050406030204" pitchFamily="18" charset="0"/>
                  <a:ea typeface="Cambria" panose="020405030504060302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tab pos="1027113" algn="l"/>
                  </a:tabLst>
                </a:pPr>
                <a:endParaRPr kumimoji="0" lang="en-US" altLang="en-US" sz="8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tab pos="1027113" algn="l"/>
                  </a:tabLst>
                </a:pPr>
                <a:endParaRPr kumimoji="0" lang="en-US" altLang="en-US" sz="1800" b="0" i="0" u="none" strike="noStrike" cap="none" normalizeH="0" baseline="0" dirty="0" smtClean="0">
                  <a:ln>
                    <a:noFill/>
                  </a:ln>
                  <a:solidFill>
                    <a:schemeClr val="tx1"/>
                  </a:solidFill>
                  <a:effectLst/>
                  <a:latin typeface="Arial" panose="020B0604020202020204" pitchFamily="34" charset="0"/>
                </a:endParaRPr>
              </a:p>
            </p:txBody>
          </p:sp>
        </mc:Choice>
        <mc:Fallback xmlns="">
          <p:sp>
            <p:nvSpPr>
              <p:cNvPr id="4" name="Rectangle 4"/>
              <p:cNvSpPr>
                <a:spLocks noRot="1" noChangeAspect="1" noMove="1" noResize="1" noEditPoints="1" noAdjustHandles="1" noChangeArrowheads="1" noChangeShapeType="1" noTextEdit="1"/>
              </p:cNvSpPr>
              <p:nvPr/>
            </p:nvSpPr>
            <p:spPr bwMode="auto">
              <a:xfrm>
                <a:off x="373226" y="371300"/>
                <a:ext cx="11206064" cy="5983561"/>
              </a:xfrm>
              <a:prstGeom prst="rect">
                <a:avLst/>
              </a:prstGeom>
              <a:blipFill rotWithShape="0">
                <a:blip r:embed="rId2"/>
                <a:stretch>
                  <a:fillRect l="-1088"/>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IN">
                    <a:noFill/>
                  </a:rPr>
                  <a:t> </a:t>
                </a:r>
              </a:p>
            </p:txBody>
          </p:sp>
        </mc:Fallback>
      </mc:AlternateContent>
      <p:cxnSp>
        <p:nvCxnSpPr>
          <p:cNvPr id="8" name="Straight Arrow Connector 7"/>
          <p:cNvCxnSpPr/>
          <p:nvPr/>
        </p:nvCxnSpPr>
        <p:spPr>
          <a:xfrm>
            <a:off x="3868842" y="5522546"/>
            <a:ext cx="1260389" cy="0"/>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014056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extBox 1"/>
              <p:cNvSpPr txBox="1"/>
              <p:nvPr/>
            </p:nvSpPr>
            <p:spPr>
              <a:xfrm>
                <a:off x="121298" y="177282"/>
                <a:ext cx="11448661" cy="5539978"/>
              </a:xfrm>
              <a:prstGeom prst="rect">
                <a:avLst/>
              </a:prstGeom>
              <a:noFill/>
            </p:spPr>
            <p:txBody>
              <a:bodyPr wrap="square" rtlCol="0">
                <a:spAutoFit/>
              </a:bodyPr>
              <a:lstStyle/>
              <a:p>
                <a:pPr>
                  <a:lnSpc>
                    <a:spcPct val="150000"/>
                  </a:lnSpc>
                </a:pPr>
                <a:r>
                  <a:rPr lang="en-US" sz="2000" b="1" u="sng" dirty="0">
                    <a:latin typeface="Cambria" panose="02040503050406030204" pitchFamily="18" charset="0"/>
                    <a:ea typeface="Cambria" panose="02040503050406030204" pitchFamily="18" charset="0"/>
                  </a:rPr>
                  <a:t>2</a:t>
                </a:r>
                <a:r>
                  <a:rPr lang="en-US" sz="2400" b="1" u="sng" dirty="0">
                    <a:latin typeface="Cambria" panose="02040503050406030204" pitchFamily="18" charset="0"/>
                    <a:ea typeface="Cambria" panose="02040503050406030204" pitchFamily="18" charset="0"/>
                  </a:rPr>
                  <a:t>) Adiabatic   reversible expansion</a:t>
                </a:r>
                <a:endParaRPr lang="en-IN" sz="2400" b="1" u="sng" dirty="0">
                  <a:latin typeface="Cambria" panose="02040503050406030204" pitchFamily="18" charset="0"/>
                  <a:ea typeface="Cambria" panose="02040503050406030204" pitchFamily="18" charset="0"/>
                </a:endParaRPr>
              </a:p>
              <a:p>
                <a:pPr>
                  <a:lnSpc>
                    <a:spcPct val="150000"/>
                  </a:lnSpc>
                </a:pPr>
                <a:r>
                  <a:rPr lang="en-US" sz="2400" dirty="0">
                    <a:latin typeface="Cambria" panose="02040503050406030204" pitchFamily="18" charset="0"/>
                    <a:ea typeface="Cambria" panose="02040503050406030204" pitchFamily="18" charset="0"/>
                  </a:rPr>
                  <a:t>           The gas is expanded   Adiabatically and  reversibly   from V</a:t>
                </a:r>
                <a:r>
                  <a:rPr lang="en-US" sz="2400" baseline="-25000" dirty="0">
                    <a:latin typeface="Cambria" panose="02040503050406030204" pitchFamily="18" charset="0"/>
                    <a:ea typeface="Cambria" panose="02040503050406030204" pitchFamily="18" charset="0"/>
                  </a:rPr>
                  <a:t>2 </a:t>
                </a:r>
                <a:r>
                  <a:rPr lang="en-US" sz="2400" dirty="0">
                    <a:latin typeface="Cambria" panose="02040503050406030204" pitchFamily="18" charset="0"/>
                    <a:ea typeface="Cambria" panose="02040503050406030204" pitchFamily="18" charset="0"/>
                  </a:rPr>
                  <a:t>to V</a:t>
                </a:r>
                <a:r>
                  <a:rPr lang="en-US" sz="2400" baseline="-25000" dirty="0">
                    <a:latin typeface="Cambria" panose="02040503050406030204" pitchFamily="18" charset="0"/>
                    <a:ea typeface="Cambria" panose="02040503050406030204" pitchFamily="18" charset="0"/>
                  </a:rPr>
                  <a:t>3</a:t>
                </a:r>
                <a:r>
                  <a:rPr lang="en-US" sz="2400" dirty="0">
                    <a:latin typeface="Cambria" panose="02040503050406030204" pitchFamily="18" charset="0"/>
                    <a:ea typeface="Cambria" panose="02040503050406030204" pitchFamily="18" charset="0"/>
                  </a:rPr>
                  <a:t> so that  the temp falls from T</a:t>
                </a:r>
                <a:r>
                  <a:rPr lang="en-US" sz="2400" baseline="-25000" dirty="0">
                    <a:latin typeface="Cambria" panose="02040503050406030204" pitchFamily="18" charset="0"/>
                    <a:ea typeface="Cambria" panose="02040503050406030204" pitchFamily="18" charset="0"/>
                  </a:rPr>
                  <a:t>2 </a:t>
                </a:r>
                <a:r>
                  <a:rPr lang="en-US" sz="2400" dirty="0">
                    <a:latin typeface="Cambria" panose="02040503050406030204" pitchFamily="18" charset="0"/>
                    <a:ea typeface="Cambria" panose="02040503050406030204" pitchFamily="18" charset="0"/>
                  </a:rPr>
                  <a:t>to T</a:t>
                </a:r>
                <a:r>
                  <a:rPr lang="en-US" sz="2400" baseline="-25000" dirty="0">
                    <a:latin typeface="Cambria" panose="02040503050406030204" pitchFamily="18" charset="0"/>
                    <a:ea typeface="Cambria" panose="02040503050406030204" pitchFamily="18" charset="0"/>
                  </a:rPr>
                  <a:t>1</a:t>
                </a:r>
                <a:r>
                  <a:rPr lang="en-US" sz="2400" dirty="0">
                    <a:latin typeface="Cambria" panose="02040503050406030204" pitchFamily="18" charset="0"/>
                    <a:ea typeface="Cambria" panose="02040503050406030204" pitchFamily="18" charset="0"/>
                  </a:rPr>
                  <a:t>. During the process q =0 and work done by the  gas in </a:t>
                </a:r>
                <a:endParaRPr lang="en-IN" sz="2400" dirty="0">
                  <a:latin typeface="Cambria" panose="02040503050406030204" pitchFamily="18" charset="0"/>
                  <a:ea typeface="Cambria" panose="02040503050406030204" pitchFamily="18" charset="0"/>
                </a:endParaRPr>
              </a:p>
              <a:p>
                <a:pPr>
                  <a:lnSpc>
                    <a:spcPct val="150000"/>
                  </a:lnSpc>
                </a:pPr>
                <a:r>
                  <a:rPr lang="en-US" sz="2400" dirty="0">
                    <a:latin typeface="Cambria" panose="02040503050406030204" pitchFamily="18" charset="0"/>
                    <a:ea typeface="Cambria" panose="02040503050406030204" pitchFamily="18" charset="0"/>
                  </a:rPr>
                  <a:t>      </a:t>
                </a:r>
                <a14:m>
                  <m:oMath xmlns:m="http://schemas.openxmlformats.org/officeDocument/2006/math">
                    <m:r>
                      <a:rPr lang="en-US" sz="2400" i="1">
                        <a:latin typeface="Cambria Math" panose="02040503050406030204" pitchFamily="18" charset="0"/>
                      </a:rPr>
                      <m:t>∆</m:t>
                    </m:r>
                    <m:r>
                      <a:rPr lang="en-US" sz="2400" i="1">
                        <a:latin typeface="Cambria Math" panose="02040503050406030204" pitchFamily="18" charset="0"/>
                      </a:rPr>
                      <m:t>𝐸</m:t>
                    </m:r>
                    <m:r>
                      <a:rPr lang="en-US" sz="2400" i="1">
                        <a:latin typeface="Cambria Math" panose="02040503050406030204" pitchFamily="18" charset="0"/>
                      </a:rPr>
                      <m:t>=</m:t>
                    </m:r>
                    <m:r>
                      <a:rPr lang="en-US" sz="2400" i="1">
                        <a:latin typeface="Cambria Math" panose="02040503050406030204" pitchFamily="18" charset="0"/>
                      </a:rPr>
                      <m:t>𝑞</m:t>
                    </m:r>
                    <m:r>
                      <a:rPr lang="en-US" sz="2400" i="1">
                        <a:latin typeface="Cambria Math" panose="02040503050406030204" pitchFamily="18" charset="0"/>
                      </a:rPr>
                      <m:t>−</m:t>
                    </m:r>
                    <m:r>
                      <a:rPr lang="en-US" sz="2400" i="1">
                        <a:latin typeface="Cambria Math" panose="02040503050406030204" pitchFamily="18" charset="0"/>
                      </a:rPr>
                      <m:t>𝑤</m:t>
                    </m:r>
                  </m:oMath>
                </a14:m>
                <a:endParaRPr lang="en-IN" sz="2400" dirty="0">
                  <a:latin typeface="Cambria" panose="02040503050406030204" pitchFamily="18" charset="0"/>
                  <a:ea typeface="Cambria" panose="02040503050406030204" pitchFamily="18" charset="0"/>
                </a:endParaRPr>
              </a:p>
              <a:p>
                <a:pPr>
                  <a:lnSpc>
                    <a:spcPct val="150000"/>
                  </a:lnSpc>
                </a:pPr>
                <a:r>
                  <a:rPr lang="en-US" sz="2400" dirty="0">
                    <a:latin typeface="Cambria" panose="02040503050406030204" pitchFamily="18" charset="0"/>
                    <a:ea typeface="Cambria" panose="02040503050406030204" pitchFamily="18" charset="0"/>
                  </a:rPr>
                  <a:t>      </a:t>
                </a:r>
                <a14:m>
                  <m:oMath xmlns:m="http://schemas.openxmlformats.org/officeDocument/2006/math">
                    <m:r>
                      <a:rPr lang="en-US" sz="2400" i="1">
                        <a:latin typeface="Cambria Math" panose="02040503050406030204" pitchFamily="18" charset="0"/>
                      </a:rPr>
                      <m:t>∆</m:t>
                    </m:r>
                    <m:r>
                      <a:rPr lang="en-US" sz="2400" i="1">
                        <a:latin typeface="Cambria Math" panose="02040503050406030204" pitchFamily="18" charset="0"/>
                      </a:rPr>
                      <m:t>𝐸</m:t>
                    </m:r>
                    <m:r>
                      <a:rPr lang="en-US" sz="2400" i="1">
                        <a:latin typeface="Cambria Math" panose="02040503050406030204" pitchFamily="18" charset="0"/>
                      </a:rPr>
                      <m:t> = −</m:t>
                    </m:r>
                    <m:r>
                      <a:rPr lang="en-US" sz="2400" i="1">
                        <a:latin typeface="Cambria Math" panose="02040503050406030204" pitchFamily="18" charset="0"/>
                      </a:rPr>
                      <m:t>𝑤</m:t>
                    </m:r>
                  </m:oMath>
                </a14:m>
                <a:r>
                  <a:rPr lang="en-US" sz="2400" dirty="0">
                    <a:latin typeface="Cambria" panose="02040503050406030204" pitchFamily="18" charset="0"/>
                    <a:ea typeface="Cambria" panose="02040503050406030204" pitchFamily="18" charset="0"/>
                  </a:rPr>
                  <a:t>                    [:. q =0]</a:t>
                </a:r>
                <a:endParaRPr lang="en-IN" sz="2400" dirty="0">
                  <a:latin typeface="Cambria" panose="02040503050406030204" pitchFamily="18" charset="0"/>
                  <a:ea typeface="Cambria" panose="02040503050406030204" pitchFamily="18" charset="0"/>
                </a:endParaRPr>
              </a:p>
              <a:p>
                <a:pPr>
                  <a:lnSpc>
                    <a:spcPct val="150000"/>
                  </a:lnSpc>
                </a:pPr>
                <a:r>
                  <a:rPr lang="en-US" sz="2400" dirty="0">
                    <a:latin typeface="Cambria" panose="02040503050406030204" pitchFamily="18" charset="0"/>
                    <a:ea typeface="Cambria" panose="02040503050406030204" pitchFamily="18" charset="0"/>
                  </a:rPr>
                  <a:t>      W</a:t>
                </a:r>
                <a:r>
                  <a:rPr lang="en-US" sz="2400" baseline="-25000" dirty="0">
                    <a:latin typeface="Cambria" panose="02040503050406030204" pitchFamily="18" charset="0"/>
                    <a:ea typeface="Cambria" panose="02040503050406030204" pitchFamily="18" charset="0"/>
                  </a:rPr>
                  <a:t>2</a:t>
                </a:r>
                <a:r>
                  <a:rPr lang="en-US" sz="2400" dirty="0">
                    <a:latin typeface="Cambria" panose="02040503050406030204" pitchFamily="18" charset="0"/>
                    <a:ea typeface="Cambria" panose="02040503050406030204" pitchFamily="18" charset="0"/>
                  </a:rPr>
                  <a:t> = -</a:t>
                </a:r>
                <a14:m>
                  <m:oMath xmlns:m="http://schemas.openxmlformats.org/officeDocument/2006/math">
                    <m:r>
                      <a:rPr lang="en-US" sz="2400" i="1">
                        <a:latin typeface="Cambria Math" panose="02040503050406030204" pitchFamily="18" charset="0"/>
                      </a:rPr>
                      <m:t>∆</m:t>
                    </m:r>
                    <m:r>
                      <a:rPr lang="en-US" sz="2400" i="1">
                        <a:latin typeface="Cambria Math" panose="02040503050406030204" pitchFamily="18" charset="0"/>
                      </a:rPr>
                      <m:t>𝐸</m:t>
                    </m:r>
                  </m:oMath>
                </a14:m>
                <a:endParaRPr lang="en-IN" sz="2400" dirty="0">
                  <a:latin typeface="Cambria" panose="02040503050406030204" pitchFamily="18" charset="0"/>
                  <a:ea typeface="Cambria" panose="02040503050406030204" pitchFamily="18" charset="0"/>
                </a:endParaRPr>
              </a:p>
              <a:p>
                <a:pPr>
                  <a:lnSpc>
                    <a:spcPct val="150000"/>
                  </a:lnSpc>
                </a:pPr>
                <a:r>
                  <a:rPr lang="en-US" sz="2400" dirty="0">
                    <a:latin typeface="Cambria" panose="02040503050406030204" pitchFamily="18" charset="0"/>
                    <a:ea typeface="Cambria" panose="02040503050406030204" pitchFamily="18" charset="0"/>
                  </a:rPr>
                  <a:t>But we know </a:t>
                </a:r>
                <a:endParaRPr lang="en-IN" sz="2400" dirty="0">
                  <a:latin typeface="Cambria" panose="02040503050406030204" pitchFamily="18" charset="0"/>
                  <a:ea typeface="Cambria" panose="02040503050406030204" pitchFamily="18" charset="0"/>
                </a:endParaRPr>
              </a:p>
              <a:p>
                <a:pPr>
                  <a:lnSpc>
                    <a:spcPct val="150000"/>
                  </a:lnSpc>
                </a:pPr>
                <a:r>
                  <a:rPr lang="en-US" sz="2400" dirty="0">
                    <a:latin typeface="Cambria" panose="02040503050406030204" pitchFamily="18" charset="0"/>
                    <a:ea typeface="Cambria" panose="02040503050406030204" pitchFamily="18" charset="0"/>
                  </a:rPr>
                  <a:t>     </a:t>
                </a:r>
                <a14:m>
                  <m:oMath xmlns:m="http://schemas.openxmlformats.org/officeDocument/2006/math">
                    <m:r>
                      <a:rPr lang="en-US" sz="2400" i="1">
                        <a:latin typeface="Cambria Math" panose="02040503050406030204" pitchFamily="18" charset="0"/>
                      </a:rPr>
                      <m:t>∆</m:t>
                    </m:r>
                    <m:r>
                      <a:rPr lang="en-US" sz="2400" i="1">
                        <a:latin typeface="Cambria Math" panose="02040503050406030204" pitchFamily="18" charset="0"/>
                      </a:rPr>
                      <m:t>𝐸</m:t>
                    </m:r>
                    <m:r>
                      <a:rPr lang="en-US" sz="2400" i="1">
                        <a:latin typeface="Cambria Math" panose="02040503050406030204" pitchFamily="18" charset="0"/>
                      </a:rPr>
                      <m:t> =</m:t>
                    </m:r>
                  </m:oMath>
                </a14:m>
                <a:r>
                  <a:rPr lang="en-US" sz="2400" dirty="0">
                    <a:latin typeface="Cambria" panose="02040503050406030204" pitchFamily="18" charset="0"/>
                    <a:ea typeface="Cambria" panose="02040503050406030204" pitchFamily="18" charset="0"/>
                  </a:rPr>
                  <a:t> C</a:t>
                </a:r>
                <a:r>
                  <a:rPr lang="en-US" sz="2400" baseline="-25000" dirty="0">
                    <a:latin typeface="Cambria" panose="02040503050406030204" pitchFamily="18" charset="0"/>
                    <a:ea typeface="Cambria" panose="02040503050406030204" pitchFamily="18" charset="0"/>
                  </a:rPr>
                  <a:t>V</a:t>
                </a:r>
                <a:r>
                  <a:rPr lang="en-US" sz="2400" dirty="0">
                    <a:latin typeface="Cambria" panose="02040503050406030204" pitchFamily="18" charset="0"/>
                    <a:ea typeface="Cambria" panose="02040503050406030204" pitchFamily="18" charset="0"/>
                  </a:rPr>
                  <a:t> (T</a:t>
                </a:r>
                <a:r>
                  <a:rPr lang="en-US" sz="2400" baseline="-25000" dirty="0">
                    <a:latin typeface="Cambria" panose="02040503050406030204" pitchFamily="18" charset="0"/>
                    <a:ea typeface="Cambria" panose="02040503050406030204" pitchFamily="18" charset="0"/>
                  </a:rPr>
                  <a:t>1</a:t>
                </a:r>
                <a:r>
                  <a:rPr lang="en-US" sz="2400" dirty="0">
                    <a:latin typeface="Cambria" panose="02040503050406030204" pitchFamily="18" charset="0"/>
                    <a:ea typeface="Cambria" panose="02040503050406030204" pitchFamily="18" charset="0"/>
                  </a:rPr>
                  <a:t>-T</a:t>
                </a:r>
                <a:r>
                  <a:rPr lang="en-US" sz="2400" baseline="-25000" dirty="0">
                    <a:latin typeface="Cambria" panose="02040503050406030204" pitchFamily="18" charset="0"/>
                    <a:ea typeface="Cambria" panose="02040503050406030204" pitchFamily="18" charset="0"/>
                  </a:rPr>
                  <a:t>2</a:t>
                </a:r>
                <a:r>
                  <a:rPr lang="en-US" sz="2400" dirty="0">
                    <a:latin typeface="Cambria" panose="02040503050406030204" pitchFamily="18" charset="0"/>
                    <a:ea typeface="Cambria" panose="02040503050406030204" pitchFamily="18" charset="0"/>
                  </a:rPr>
                  <a:t>)</a:t>
                </a:r>
                <a:endParaRPr lang="en-IN" sz="2400" dirty="0">
                  <a:latin typeface="Cambria" panose="02040503050406030204" pitchFamily="18" charset="0"/>
                  <a:ea typeface="Cambria" panose="02040503050406030204" pitchFamily="18" charset="0"/>
                </a:endParaRPr>
              </a:p>
              <a:p>
                <a:pPr>
                  <a:lnSpc>
                    <a:spcPct val="150000"/>
                  </a:lnSpc>
                </a:pPr>
                <a:r>
                  <a:rPr lang="en-US" sz="2400" dirty="0" smtClean="0">
                    <a:latin typeface="Cambria" panose="02040503050406030204" pitchFamily="18" charset="0"/>
                    <a:ea typeface="Cambria" panose="02040503050406030204" pitchFamily="18" charset="0"/>
                  </a:rPr>
                  <a:t>Therefore,  </a:t>
                </a:r>
                <a:r>
                  <a:rPr lang="en-US" sz="2400" dirty="0">
                    <a:latin typeface="Cambria" panose="02040503050406030204" pitchFamily="18" charset="0"/>
                    <a:ea typeface="Cambria" panose="02040503050406030204" pitchFamily="18" charset="0"/>
                  </a:rPr>
                  <a:t>W</a:t>
                </a:r>
                <a:r>
                  <a:rPr lang="en-US" sz="2400" baseline="-25000" dirty="0">
                    <a:latin typeface="Cambria" panose="02040503050406030204" pitchFamily="18" charset="0"/>
                    <a:ea typeface="Cambria" panose="02040503050406030204" pitchFamily="18" charset="0"/>
                  </a:rPr>
                  <a:t>2</a:t>
                </a:r>
                <a:r>
                  <a:rPr lang="en-US" sz="2400" dirty="0">
                    <a:latin typeface="Cambria" panose="02040503050406030204" pitchFamily="18" charset="0"/>
                    <a:ea typeface="Cambria" panose="02040503050406030204" pitchFamily="18" charset="0"/>
                  </a:rPr>
                  <a:t> = - C</a:t>
                </a:r>
                <a:r>
                  <a:rPr lang="en-US" sz="2400" baseline="-25000" dirty="0">
                    <a:latin typeface="Cambria" panose="02040503050406030204" pitchFamily="18" charset="0"/>
                    <a:ea typeface="Cambria" panose="02040503050406030204" pitchFamily="18" charset="0"/>
                  </a:rPr>
                  <a:t>V </a:t>
                </a:r>
                <a:r>
                  <a:rPr lang="en-US" sz="2400" dirty="0">
                    <a:latin typeface="Cambria" panose="02040503050406030204" pitchFamily="18" charset="0"/>
                    <a:ea typeface="Cambria" panose="02040503050406030204" pitchFamily="18" charset="0"/>
                  </a:rPr>
                  <a:t>(T</a:t>
                </a:r>
                <a:r>
                  <a:rPr lang="en-US" sz="2400" baseline="-25000" dirty="0">
                    <a:latin typeface="Cambria" panose="02040503050406030204" pitchFamily="18" charset="0"/>
                    <a:ea typeface="Cambria" panose="02040503050406030204" pitchFamily="18" charset="0"/>
                  </a:rPr>
                  <a:t>1</a:t>
                </a:r>
                <a:r>
                  <a:rPr lang="en-US" sz="2400" dirty="0">
                    <a:latin typeface="Cambria" panose="02040503050406030204" pitchFamily="18" charset="0"/>
                    <a:ea typeface="Cambria" panose="02040503050406030204" pitchFamily="18" charset="0"/>
                  </a:rPr>
                  <a:t>-T</a:t>
                </a:r>
                <a:r>
                  <a:rPr lang="en-US" sz="2400" baseline="-25000" dirty="0">
                    <a:latin typeface="Cambria" panose="02040503050406030204" pitchFamily="18" charset="0"/>
                    <a:ea typeface="Cambria" panose="02040503050406030204" pitchFamily="18" charset="0"/>
                  </a:rPr>
                  <a:t>2</a:t>
                </a:r>
                <a:r>
                  <a:rPr lang="en-US" sz="2400" dirty="0" smtClean="0">
                    <a:latin typeface="Cambria" panose="02040503050406030204" pitchFamily="18" charset="0"/>
                    <a:ea typeface="Cambria" panose="02040503050406030204" pitchFamily="18" charset="0"/>
                  </a:rPr>
                  <a:t>)                           (2)</a:t>
                </a:r>
                <a:endParaRPr lang="en-IN" sz="2400" dirty="0">
                  <a:latin typeface="Cambria" panose="02040503050406030204" pitchFamily="18" charset="0"/>
                  <a:ea typeface="Cambria" panose="02040503050406030204" pitchFamily="18" charset="0"/>
                </a:endParaRPr>
              </a:p>
              <a:p>
                <a:pPr>
                  <a:lnSpc>
                    <a:spcPct val="150000"/>
                  </a:lnSpc>
                </a:pPr>
                <a:endParaRPr lang="en-IN" sz="2000" dirty="0">
                  <a:latin typeface="Cambria" panose="02040503050406030204" pitchFamily="18" charset="0"/>
                  <a:ea typeface="Cambria" panose="02040503050406030204" pitchFamily="18" charset="0"/>
                </a:endParaRPr>
              </a:p>
            </p:txBody>
          </p:sp>
        </mc:Choice>
        <mc:Fallback xmlns="">
          <p:sp>
            <p:nvSpPr>
              <p:cNvPr id="2" name="TextBox 1"/>
              <p:cNvSpPr txBox="1">
                <a:spLocks noRot="1" noChangeAspect="1" noMove="1" noResize="1" noEditPoints="1" noAdjustHandles="1" noChangeArrowheads="1" noChangeShapeType="1" noTextEdit="1"/>
              </p:cNvSpPr>
              <p:nvPr/>
            </p:nvSpPr>
            <p:spPr>
              <a:xfrm>
                <a:off x="121298" y="177282"/>
                <a:ext cx="11448661" cy="5539978"/>
              </a:xfrm>
              <a:prstGeom prst="rect">
                <a:avLst/>
              </a:prstGeom>
              <a:blipFill rotWithShape="0">
                <a:blip r:embed="rId2"/>
                <a:stretch>
                  <a:fillRect l="-852"/>
                </a:stretch>
              </a:blipFill>
            </p:spPr>
            <p:txBody>
              <a:bodyPr/>
              <a:lstStyle/>
              <a:p>
                <a:r>
                  <a:rPr lang="en-IN">
                    <a:noFill/>
                  </a:rPr>
                  <a:t> </a:t>
                </a:r>
              </a:p>
            </p:txBody>
          </p:sp>
        </mc:Fallback>
      </mc:AlternateContent>
      <p:cxnSp>
        <p:nvCxnSpPr>
          <p:cNvPr id="3" name="Straight Arrow Connector 2"/>
          <p:cNvCxnSpPr/>
          <p:nvPr/>
        </p:nvCxnSpPr>
        <p:spPr>
          <a:xfrm>
            <a:off x="3986862" y="4973384"/>
            <a:ext cx="1260389" cy="0"/>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845531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7" name="TextBox 6"/>
              <p:cNvSpPr txBox="1"/>
              <p:nvPr/>
            </p:nvSpPr>
            <p:spPr>
              <a:xfrm>
                <a:off x="251927" y="186612"/>
                <a:ext cx="11737910" cy="6571671"/>
              </a:xfrm>
              <a:prstGeom prst="rect">
                <a:avLst/>
              </a:prstGeom>
              <a:noFill/>
            </p:spPr>
            <p:txBody>
              <a:bodyPr wrap="square" rtlCol="0">
                <a:spAutoFit/>
              </a:bodyPr>
              <a:lstStyle/>
              <a:p>
                <a:r>
                  <a:rPr lang="en-US" sz="2400" b="1" u="sng" dirty="0" smtClean="0">
                    <a:latin typeface="Cambria" panose="02040503050406030204" pitchFamily="18" charset="0"/>
                    <a:ea typeface="Cambria" panose="02040503050406030204" pitchFamily="18" charset="0"/>
                  </a:rPr>
                  <a:t>3) Isothermal   reversible compression </a:t>
                </a:r>
                <a:endParaRPr lang="en-IN" sz="2400" b="1" u="sng" dirty="0">
                  <a:latin typeface="Cambria" panose="02040503050406030204" pitchFamily="18" charset="0"/>
                  <a:ea typeface="Cambria" panose="02040503050406030204" pitchFamily="18" charset="0"/>
                </a:endParaRPr>
              </a:p>
              <a:p>
                <a:r>
                  <a:rPr lang="en-US" sz="2400" dirty="0">
                    <a:latin typeface="Cambria" panose="02040503050406030204" pitchFamily="18" charset="0"/>
                    <a:ea typeface="Cambria" panose="02040503050406030204" pitchFamily="18" charset="0"/>
                  </a:rPr>
                  <a:t>            The  gas is compressed  Isothermally and  reversibly    from  V</a:t>
                </a:r>
                <a:r>
                  <a:rPr lang="en-US" sz="2400" baseline="-25000" dirty="0">
                    <a:latin typeface="Cambria" panose="02040503050406030204" pitchFamily="18" charset="0"/>
                    <a:ea typeface="Cambria" panose="02040503050406030204" pitchFamily="18" charset="0"/>
                  </a:rPr>
                  <a:t>3</a:t>
                </a:r>
                <a:r>
                  <a:rPr lang="en-US" sz="2400" dirty="0">
                    <a:latin typeface="Cambria" panose="02040503050406030204" pitchFamily="18" charset="0"/>
                    <a:ea typeface="Cambria" panose="02040503050406030204" pitchFamily="18" charset="0"/>
                  </a:rPr>
                  <a:t>  to V</a:t>
                </a:r>
                <a:r>
                  <a:rPr lang="en-US" sz="2400" baseline="-25000" dirty="0">
                    <a:latin typeface="Cambria" panose="02040503050406030204" pitchFamily="18" charset="0"/>
                    <a:ea typeface="Cambria" panose="02040503050406030204" pitchFamily="18" charset="0"/>
                  </a:rPr>
                  <a:t>4 </a:t>
                </a:r>
                <a:r>
                  <a:rPr lang="en-US" sz="2400" dirty="0">
                    <a:latin typeface="Cambria" panose="02040503050406030204" pitchFamily="18" charset="0"/>
                    <a:ea typeface="Cambria" panose="02040503050406030204" pitchFamily="18" charset="0"/>
                  </a:rPr>
                  <a:t> at  temp  T</a:t>
                </a:r>
                <a:r>
                  <a:rPr lang="en-US" sz="2400" baseline="-25000" dirty="0">
                    <a:latin typeface="Cambria" panose="02040503050406030204" pitchFamily="18" charset="0"/>
                    <a:ea typeface="Cambria" panose="02040503050406030204" pitchFamily="18" charset="0"/>
                  </a:rPr>
                  <a:t>1 </a:t>
                </a:r>
                <a:r>
                  <a:rPr lang="en-US" sz="2400" dirty="0">
                    <a:latin typeface="Cambria" panose="02040503050406030204" pitchFamily="18" charset="0"/>
                    <a:ea typeface="Cambria" panose="02040503050406030204" pitchFamily="18" charset="0"/>
                  </a:rPr>
                  <a:t>with the liberation of  q</a:t>
                </a:r>
                <a:r>
                  <a:rPr lang="en-US" sz="2400" baseline="-25000" dirty="0">
                    <a:latin typeface="Cambria" panose="02040503050406030204" pitchFamily="18" charset="0"/>
                    <a:ea typeface="Cambria" panose="02040503050406030204" pitchFamily="18" charset="0"/>
                  </a:rPr>
                  <a:t>1 </a:t>
                </a:r>
                <a:r>
                  <a:rPr lang="en-US" sz="2400" dirty="0">
                    <a:latin typeface="Cambria" panose="02040503050406030204" pitchFamily="18" charset="0"/>
                    <a:ea typeface="Cambria" panose="02040503050406030204" pitchFamily="18" charset="0"/>
                  </a:rPr>
                  <a:t> calories of heat to the sink. The work done on the gas is </a:t>
                </a:r>
                <a:endParaRPr lang="en-IN" sz="2400" dirty="0">
                  <a:latin typeface="Cambria" panose="02040503050406030204" pitchFamily="18" charset="0"/>
                  <a:ea typeface="Cambria" panose="02040503050406030204" pitchFamily="18" charset="0"/>
                </a:endParaRPr>
              </a:p>
              <a:p>
                <a:r>
                  <a:rPr lang="en-US" sz="2400" dirty="0">
                    <a:latin typeface="Cambria" panose="02040503050406030204" pitchFamily="18" charset="0"/>
                    <a:ea typeface="Cambria" panose="02040503050406030204" pitchFamily="18" charset="0"/>
                  </a:rPr>
                  <a:t> </a:t>
                </a:r>
                <a:endParaRPr lang="en-IN" sz="2400" dirty="0">
                  <a:latin typeface="Cambria" panose="02040503050406030204" pitchFamily="18" charset="0"/>
                  <a:ea typeface="Cambria" panose="02040503050406030204" pitchFamily="18" charset="0"/>
                </a:endParaRPr>
              </a:p>
              <a:p>
                <a:r>
                  <a:rPr lang="en-US" sz="2400" dirty="0">
                    <a:latin typeface="Cambria" panose="02040503050406030204" pitchFamily="18" charset="0"/>
                    <a:ea typeface="Cambria" panose="02040503050406030204" pitchFamily="18" charset="0"/>
                  </a:rPr>
                  <a:t>W</a:t>
                </a:r>
                <a:r>
                  <a:rPr lang="en-US" sz="2400" baseline="-25000" dirty="0">
                    <a:latin typeface="Cambria" panose="02040503050406030204" pitchFamily="18" charset="0"/>
                    <a:ea typeface="Cambria" panose="02040503050406030204" pitchFamily="18" charset="0"/>
                  </a:rPr>
                  <a:t>3</a:t>
                </a:r>
                <a:r>
                  <a:rPr lang="en-US" sz="2400" dirty="0">
                    <a:latin typeface="Cambria" panose="02040503050406030204" pitchFamily="18" charset="0"/>
                    <a:ea typeface="Cambria" panose="02040503050406030204" pitchFamily="18" charset="0"/>
                  </a:rPr>
                  <a:t> = q</a:t>
                </a:r>
                <a:r>
                  <a:rPr lang="en-US" sz="2400" baseline="-25000" dirty="0">
                    <a:latin typeface="Cambria" panose="02040503050406030204" pitchFamily="18" charset="0"/>
                    <a:ea typeface="Cambria" panose="02040503050406030204" pitchFamily="18" charset="0"/>
                  </a:rPr>
                  <a:t>1</a:t>
                </a:r>
                <a:r>
                  <a:rPr lang="en-US" sz="2400" dirty="0">
                    <a:latin typeface="Cambria" panose="02040503050406030204" pitchFamily="18" charset="0"/>
                    <a:ea typeface="Cambria" panose="02040503050406030204" pitchFamily="18" charset="0"/>
                  </a:rPr>
                  <a:t> =   RT</a:t>
                </a:r>
                <a:r>
                  <a:rPr lang="en-US" sz="2400" baseline="-25000" dirty="0">
                    <a:latin typeface="Cambria" panose="02040503050406030204" pitchFamily="18" charset="0"/>
                    <a:ea typeface="Cambria" panose="02040503050406030204" pitchFamily="18" charset="0"/>
                  </a:rPr>
                  <a:t>1</a:t>
                </a:r>
                <a:r>
                  <a:rPr lang="en-US" sz="2400" dirty="0">
                    <a:latin typeface="Cambria" panose="02040503050406030204" pitchFamily="18" charset="0"/>
                    <a:ea typeface="Cambria" panose="02040503050406030204" pitchFamily="18" charset="0"/>
                  </a:rPr>
                  <a:t> </a:t>
                </a:r>
                <a:r>
                  <a:rPr lang="en-US" sz="2400" dirty="0" err="1" smtClean="0">
                    <a:latin typeface="Cambria" panose="02040503050406030204" pitchFamily="18" charset="0"/>
                    <a:ea typeface="Cambria" panose="02040503050406030204" pitchFamily="18" charset="0"/>
                  </a:rPr>
                  <a:t>ln</a:t>
                </a:r>
                <a:r>
                  <a:rPr lang="en-US" sz="2400" dirty="0" smtClean="0">
                    <a:latin typeface="Cambria" panose="02040503050406030204" pitchFamily="18" charset="0"/>
                    <a:ea typeface="Cambria" panose="02040503050406030204" pitchFamily="18" charset="0"/>
                  </a:rPr>
                  <a:t>    </a:t>
                </a:r>
                <a14:m>
                  <m:oMath xmlns:m="http://schemas.openxmlformats.org/officeDocument/2006/math">
                    <m:f>
                      <m:fPr>
                        <m:ctrlPr>
                          <a:rPr lang="en-US" sz="2400" i="1" smtClean="0">
                            <a:latin typeface="Cambria Math" panose="02040503050406030204" pitchFamily="18" charset="0"/>
                          </a:rPr>
                        </m:ctrlPr>
                      </m:fPr>
                      <m:num>
                        <m:sSub>
                          <m:sSubPr>
                            <m:ctrlPr>
                              <a:rPr lang="en-US" sz="2400" i="1" smtClean="0">
                                <a:latin typeface="Cambria Math" panose="02040503050406030204" pitchFamily="18" charset="0"/>
                              </a:rPr>
                            </m:ctrlPr>
                          </m:sSubPr>
                          <m:e>
                            <m:r>
                              <a:rPr lang="en-IN" sz="2400" b="0" i="1" smtClean="0">
                                <a:latin typeface="Cambria Math" panose="02040503050406030204" pitchFamily="18" charset="0"/>
                              </a:rPr>
                              <m:t>𝑉</m:t>
                            </m:r>
                          </m:e>
                          <m:sub>
                            <m:r>
                              <a:rPr lang="en-IN" sz="2400" b="0" i="1" smtClean="0">
                                <a:latin typeface="Cambria Math" panose="02040503050406030204" pitchFamily="18" charset="0"/>
                              </a:rPr>
                              <m:t>4</m:t>
                            </m:r>
                          </m:sub>
                        </m:sSub>
                      </m:num>
                      <m:den>
                        <m:sSub>
                          <m:sSubPr>
                            <m:ctrlPr>
                              <a:rPr lang="en-US" sz="2400" i="1" smtClean="0">
                                <a:latin typeface="Cambria Math" panose="02040503050406030204" pitchFamily="18" charset="0"/>
                              </a:rPr>
                            </m:ctrlPr>
                          </m:sSubPr>
                          <m:e>
                            <m:r>
                              <a:rPr lang="en-IN" sz="2400" b="0" i="1" smtClean="0">
                                <a:latin typeface="Cambria Math" panose="02040503050406030204" pitchFamily="18" charset="0"/>
                              </a:rPr>
                              <m:t>𝑉</m:t>
                            </m:r>
                          </m:e>
                          <m:sub>
                            <m:r>
                              <a:rPr lang="en-IN" sz="2400" b="0" i="1" smtClean="0">
                                <a:latin typeface="Cambria Math" panose="02040503050406030204" pitchFamily="18" charset="0"/>
                              </a:rPr>
                              <m:t>3</m:t>
                            </m:r>
                          </m:sub>
                        </m:sSub>
                      </m:den>
                    </m:f>
                  </m:oMath>
                </a14:m>
                <a:r>
                  <a:rPr lang="en-IN" sz="2400" dirty="0" smtClean="0">
                    <a:latin typeface="Cambria" panose="02040503050406030204" pitchFamily="18" charset="0"/>
                    <a:ea typeface="Cambria" panose="02040503050406030204" pitchFamily="18" charset="0"/>
                  </a:rPr>
                  <a:t>                         (3)</a:t>
                </a:r>
              </a:p>
              <a:p>
                <a:endParaRPr lang="en-IN" sz="2400" dirty="0" smtClean="0">
                  <a:latin typeface="Cambria" panose="02040503050406030204" pitchFamily="18" charset="0"/>
                  <a:ea typeface="Cambria" panose="02040503050406030204" pitchFamily="18" charset="0"/>
                </a:endParaRPr>
              </a:p>
              <a:p>
                <a:r>
                  <a:rPr lang="en-US" sz="2400" b="1" u="sng" dirty="0">
                    <a:latin typeface="Cambria" panose="02040503050406030204" pitchFamily="18" charset="0"/>
                    <a:ea typeface="Cambria" panose="02040503050406030204" pitchFamily="18" charset="0"/>
                  </a:rPr>
                  <a:t>4) Adiabatic  reversible  compression</a:t>
                </a:r>
                <a:endParaRPr lang="en-IN" sz="2400" b="1" u="sng" dirty="0">
                  <a:latin typeface="Cambria" panose="02040503050406030204" pitchFamily="18" charset="0"/>
                  <a:ea typeface="Cambria" panose="02040503050406030204" pitchFamily="18" charset="0"/>
                </a:endParaRPr>
              </a:p>
              <a:p>
                <a:r>
                  <a:rPr lang="en-US" sz="2400" dirty="0">
                    <a:latin typeface="Cambria" panose="02040503050406030204" pitchFamily="18" charset="0"/>
                    <a:ea typeface="Cambria" panose="02040503050406030204" pitchFamily="18" charset="0"/>
                  </a:rPr>
                  <a:t>    The  gas is  </a:t>
                </a:r>
                <a:r>
                  <a:rPr lang="en-US" sz="2400" dirty="0" smtClean="0">
                    <a:latin typeface="Cambria" panose="02040503050406030204" pitchFamily="18" charset="0"/>
                    <a:ea typeface="Cambria" panose="02040503050406030204" pitchFamily="18" charset="0"/>
                  </a:rPr>
                  <a:t>compressed   </a:t>
                </a:r>
                <a:r>
                  <a:rPr lang="en-US" sz="2400" dirty="0">
                    <a:latin typeface="Cambria" panose="02040503050406030204" pitchFamily="18" charset="0"/>
                    <a:ea typeface="Cambria" panose="02040503050406030204" pitchFamily="18" charset="0"/>
                  </a:rPr>
                  <a:t>Adiabatically and  reversibly   .so that  if returns to the  initial volume V</a:t>
                </a:r>
                <a:r>
                  <a:rPr lang="en-US" sz="2400" baseline="-25000" dirty="0">
                    <a:latin typeface="Cambria" panose="02040503050406030204" pitchFamily="18" charset="0"/>
                    <a:ea typeface="Cambria" panose="02040503050406030204" pitchFamily="18" charset="0"/>
                  </a:rPr>
                  <a:t>1</a:t>
                </a:r>
                <a:r>
                  <a:rPr lang="en-US" sz="2400" dirty="0">
                    <a:latin typeface="Cambria" panose="02040503050406030204" pitchFamily="18" charset="0"/>
                    <a:ea typeface="Cambria" panose="02040503050406030204" pitchFamily="18" charset="0"/>
                  </a:rPr>
                  <a:t> from V</a:t>
                </a:r>
                <a:r>
                  <a:rPr lang="en-US" sz="2400" baseline="-25000" dirty="0">
                    <a:latin typeface="Cambria" panose="02040503050406030204" pitchFamily="18" charset="0"/>
                    <a:ea typeface="Cambria" panose="02040503050406030204" pitchFamily="18" charset="0"/>
                  </a:rPr>
                  <a:t> 4.</a:t>
                </a:r>
                <a:r>
                  <a:rPr lang="en-US" sz="2400" dirty="0">
                    <a:latin typeface="Cambria" panose="02040503050406030204" pitchFamily="18" charset="0"/>
                    <a:ea typeface="Cambria" panose="02040503050406030204" pitchFamily="18" charset="0"/>
                  </a:rPr>
                  <a:t>During  this process   q =0 and the temp increase from  T</a:t>
                </a:r>
                <a:r>
                  <a:rPr lang="en-US" sz="2400" baseline="-25000" dirty="0">
                    <a:latin typeface="Cambria" panose="02040503050406030204" pitchFamily="18" charset="0"/>
                    <a:ea typeface="Cambria" panose="02040503050406030204" pitchFamily="18" charset="0"/>
                  </a:rPr>
                  <a:t>1 </a:t>
                </a:r>
                <a:r>
                  <a:rPr lang="en-US" sz="2400" dirty="0">
                    <a:latin typeface="Cambria" panose="02040503050406030204" pitchFamily="18" charset="0"/>
                    <a:ea typeface="Cambria" panose="02040503050406030204" pitchFamily="18" charset="0"/>
                  </a:rPr>
                  <a:t>to T</a:t>
                </a:r>
                <a:r>
                  <a:rPr lang="en-US" sz="2400" baseline="-25000" dirty="0">
                    <a:latin typeface="Cambria" panose="02040503050406030204" pitchFamily="18" charset="0"/>
                    <a:ea typeface="Cambria" panose="02040503050406030204" pitchFamily="18" charset="0"/>
                  </a:rPr>
                  <a:t>2.    </a:t>
                </a:r>
                <a:r>
                  <a:rPr lang="en-US" sz="2400" dirty="0">
                    <a:latin typeface="Cambria" panose="02040503050406030204" pitchFamily="18" charset="0"/>
                    <a:ea typeface="Cambria" panose="02040503050406030204" pitchFamily="18" charset="0"/>
                  </a:rPr>
                  <a:t>Now</a:t>
                </a:r>
                <a:r>
                  <a:rPr lang="en-US" sz="2400" baseline="-25000" dirty="0">
                    <a:latin typeface="Cambria" panose="02040503050406030204" pitchFamily="18" charset="0"/>
                    <a:ea typeface="Cambria" panose="02040503050406030204" pitchFamily="18" charset="0"/>
                  </a:rPr>
                  <a:t>  </a:t>
                </a:r>
                <a:r>
                  <a:rPr lang="en-US" sz="2400" dirty="0">
                    <a:latin typeface="Cambria" panose="02040503050406030204" pitchFamily="18" charset="0"/>
                    <a:ea typeface="Cambria" panose="02040503050406030204" pitchFamily="18" charset="0"/>
                  </a:rPr>
                  <a:t> The work done on the gas is </a:t>
                </a:r>
                <a:endParaRPr lang="en-IN" sz="2400" dirty="0">
                  <a:latin typeface="Cambria" panose="02040503050406030204" pitchFamily="18" charset="0"/>
                  <a:ea typeface="Cambria" panose="02040503050406030204" pitchFamily="18" charset="0"/>
                </a:endParaRPr>
              </a:p>
              <a:p>
                <a:r>
                  <a:rPr lang="en-US" sz="2400" dirty="0">
                    <a:latin typeface="Cambria" panose="02040503050406030204" pitchFamily="18" charset="0"/>
                    <a:ea typeface="Cambria" panose="02040503050406030204" pitchFamily="18" charset="0"/>
                  </a:rPr>
                  <a:t>     W</a:t>
                </a:r>
                <a:r>
                  <a:rPr lang="en-US" sz="2400" baseline="-25000" dirty="0">
                    <a:latin typeface="Cambria" panose="02040503050406030204" pitchFamily="18" charset="0"/>
                    <a:ea typeface="Cambria" panose="02040503050406030204" pitchFamily="18" charset="0"/>
                  </a:rPr>
                  <a:t>4</a:t>
                </a:r>
                <a:r>
                  <a:rPr lang="en-US" sz="2400" dirty="0">
                    <a:latin typeface="Cambria" panose="02040503050406030204" pitchFamily="18" charset="0"/>
                    <a:ea typeface="Cambria" panose="02040503050406030204" pitchFamily="18" charset="0"/>
                  </a:rPr>
                  <a:t> = -</a:t>
                </a:r>
                <a14:m>
                  <m:oMath xmlns:m="http://schemas.openxmlformats.org/officeDocument/2006/math">
                    <m:r>
                      <a:rPr lang="en-US" sz="2400" i="1">
                        <a:latin typeface="Cambria Math" panose="02040503050406030204" pitchFamily="18" charset="0"/>
                      </a:rPr>
                      <m:t>∆</m:t>
                    </m:r>
                    <m:r>
                      <a:rPr lang="en-US" sz="2400" i="1">
                        <a:latin typeface="Cambria Math" panose="02040503050406030204" pitchFamily="18" charset="0"/>
                      </a:rPr>
                      <m:t>𝐸</m:t>
                    </m:r>
                  </m:oMath>
                </a14:m>
                <a:endParaRPr lang="en-IN" sz="2400" dirty="0">
                  <a:latin typeface="Cambria" panose="02040503050406030204" pitchFamily="18" charset="0"/>
                  <a:ea typeface="Cambria" panose="02040503050406030204" pitchFamily="18" charset="0"/>
                </a:endParaRPr>
              </a:p>
              <a:p>
                <a:r>
                  <a:rPr lang="en-US" sz="2400" dirty="0">
                    <a:latin typeface="Cambria" panose="02040503050406030204" pitchFamily="18" charset="0"/>
                    <a:ea typeface="Cambria" panose="02040503050406030204" pitchFamily="18" charset="0"/>
                  </a:rPr>
                  <a:t>     W</a:t>
                </a:r>
                <a:r>
                  <a:rPr lang="en-US" sz="2400" baseline="-25000" dirty="0">
                    <a:latin typeface="Cambria" panose="02040503050406030204" pitchFamily="18" charset="0"/>
                    <a:ea typeface="Cambria" panose="02040503050406030204" pitchFamily="18" charset="0"/>
                  </a:rPr>
                  <a:t>4</a:t>
                </a:r>
                <a:r>
                  <a:rPr lang="en-US" sz="2400" dirty="0">
                    <a:latin typeface="Cambria" panose="02040503050406030204" pitchFamily="18" charset="0"/>
                    <a:ea typeface="Cambria" panose="02040503050406030204" pitchFamily="18" charset="0"/>
                  </a:rPr>
                  <a:t> = - C</a:t>
                </a:r>
                <a:r>
                  <a:rPr lang="en-US" sz="2400" baseline="-25000" dirty="0">
                    <a:latin typeface="Cambria" panose="02040503050406030204" pitchFamily="18" charset="0"/>
                    <a:ea typeface="Cambria" panose="02040503050406030204" pitchFamily="18" charset="0"/>
                  </a:rPr>
                  <a:t>V </a:t>
                </a:r>
                <a:r>
                  <a:rPr lang="en-US" sz="2400" dirty="0">
                    <a:latin typeface="Cambria" panose="02040503050406030204" pitchFamily="18" charset="0"/>
                    <a:ea typeface="Cambria" panose="02040503050406030204" pitchFamily="18" charset="0"/>
                  </a:rPr>
                  <a:t>(T</a:t>
                </a:r>
                <a:r>
                  <a:rPr lang="en-US" sz="2400" baseline="-25000" dirty="0">
                    <a:latin typeface="Cambria" panose="02040503050406030204" pitchFamily="18" charset="0"/>
                    <a:ea typeface="Cambria" panose="02040503050406030204" pitchFamily="18" charset="0"/>
                  </a:rPr>
                  <a:t>2</a:t>
                </a:r>
                <a:r>
                  <a:rPr lang="en-US" sz="2400" dirty="0">
                    <a:latin typeface="Cambria" panose="02040503050406030204" pitchFamily="18" charset="0"/>
                    <a:ea typeface="Cambria" panose="02040503050406030204" pitchFamily="18" charset="0"/>
                  </a:rPr>
                  <a:t>-T</a:t>
                </a:r>
                <a:r>
                  <a:rPr lang="en-US" sz="2400" baseline="-25000" dirty="0">
                    <a:latin typeface="Cambria" panose="02040503050406030204" pitchFamily="18" charset="0"/>
                    <a:ea typeface="Cambria" panose="02040503050406030204" pitchFamily="18" charset="0"/>
                  </a:rPr>
                  <a:t>1</a:t>
                </a:r>
                <a:r>
                  <a:rPr lang="en-US" sz="2400" dirty="0">
                    <a:latin typeface="Cambria" panose="02040503050406030204" pitchFamily="18" charset="0"/>
                    <a:ea typeface="Cambria" panose="02040503050406030204" pitchFamily="18" charset="0"/>
                  </a:rPr>
                  <a:t>)</a:t>
                </a:r>
                <a:endParaRPr lang="en-IN" sz="2400" dirty="0">
                  <a:latin typeface="Cambria" panose="02040503050406030204" pitchFamily="18" charset="0"/>
                  <a:ea typeface="Cambria" panose="02040503050406030204" pitchFamily="18" charset="0"/>
                </a:endParaRPr>
              </a:p>
              <a:p>
                <a:r>
                  <a:rPr lang="en-US" sz="2400" dirty="0" err="1">
                    <a:latin typeface="Cambria" panose="02040503050406030204" pitchFamily="18" charset="0"/>
                    <a:ea typeface="Cambria" panose="02040503050406030204" pitchFamily="18" charset="0"/>
                  </a:rPr>
                  <a:t>i.e</a:t>
                </a:r>
                <a:r>
                  <a:rPr lang="en-US" sz="2400" dirty="0">
                    <a:latin typeface="Cambria" panose="02040503050406030204" pitchFamily="18" charset="0"/>
                    <a:ea typeface="Cambria" panose="02040503050406030204" pitchFamily="18" charset="0"/>
                  </a:rPr>
                  <a:t>  W</a:t>
                </a:r>
                <a:r>
                  <a:rPr lang="en-US" sz="2400" baseline="-25000" dirty="0">
                    <a:latin typeface="Cambria" panose="02040503050406030204" pitchFamily="18" charset="0"/>
                    <a:ea typeface="Cambria" panose="02040503050406030204" pitchFamily="18" charset="0"/>
                  </a:rPr>
                  <a:t>4</a:t>
                </a:r>
                <a:r>
                  <a:rPr lang="en-US" sz="2400" dirty="0">
                    <a:latin typeface="Cambria" panose="02040503050406030204" pitchFamily="18" charset="0"/>
                    <a:ea typeface="Cambria" panose="02040503050406030204" pitchFamily="18" charset="0"/>
                  </a:rPr>
                  <a:t> = C</a:t>
                </a:r>
                <a:r>
                  <a:rPr lang="en-US" sz="2400" baseline="-25000" dirty="0">
                    <a:latin typeface="Cambria" panose="02040503050406030204" pitchFamily="18" charset="0"/>
                    <a:ea typeface="Cambria" panose="02040503050406030204" pitchFamily="18" charset="0"/>
                  </a:rPr>
                  <a:t>V </a:t>
                </a:r>
                <a:r>
                  <a:rPr lang="en-US" sz="2400" dirty="0">
                    <a:latin typeface="Cambria" panose="02040503050406030204" pitchFamily="18" charset="0"/>
                    <a:ea typeface="Cambria" panose="02040503050406030204" pitchFamily="18" charset="0"/>
                  </a:rPr>
                  <a:t>(T</a:t>
                </a:r>
                <a:r>
                  <a:rPr lang="en-US" sz="2400" baseline="-25000" dirty="0">
                    <a:latin typeface="Cambria" panose="02040503050406030204" pitchFamily="18" charset="0"/>
                    <a:ea typeface="Cambria" panose="02040503050406030204" pitchFamily="18" charset="0"/>
                  </a:rPr>
                  <a:t>1</a:t>
                </a:r>
                <a:r>
                  <a:rPr lang="en-US" sz="2400" dirty="0">
                    <a:latin typeface="Cambria" panose="02040503050406030204" pitchFamily="18" charset="0"/>
                    <a:ea typeface="Cambria" panose="02040503050406030204" pitchFamily="18" charset="0"/>
                  </a:rPr>
                  <a:t>-T</a:t>
                </a:r>
                <a:r>
                  <a:rPr lang="en-US" sz="2400" baseline="-25000" dirty="0">
                    <a:latin typeface="Cambria" panose="02040503050406030204" pitchFamily="18" charset="0"/>
                    <a:ea typeface="Cambria" panose="02040503050406030204" pitchFamily="18" charset="0"/>
                  </a:rPr>
                  <a:t>2</a:t>
                </a:r>
                <a:r>
                  <a:rPr lang="en-US" sz="2400" dirty="0" smtClean="0">
                    <a:latin typeface="Cambria" panose="02040503050406030204" pitchFamily="18" charset="0"/>
                    <a:ea typeface="Cambria" panose="02040503050406030204" pitchFamily="18" charset="0"/>
                  </a:rPr>
                  <a:t>)                            (4) </a:t>
                </a:r>
              </a:p>
              <a:p>
                <a:endParaRPr lang="en-IN" sz="2400" dirty="0">
                  <a:latin typeface="Cambria" panose="02040503050406030204" pitchFamily="18" charset="0"/>
                  <a:ea typeface="Cambria" panose="02040503050406030204" pitchFamily="18" charset="0"/>
                </a:endParaRPr>
              </a:p>
              <a:p>
                <a:r>
                  <a:rPr lang="en-US" sz="2400" dirty="0">
                    <a:latin typeface="Cambria" panose="02040503050406030204" pitchFamily="18" charset="0"/>
                    <a:ea typeface="Cambria" panose="02040503050406030204" pitchFamily="18" charset="0"/>
                  </a:rPr>
                  <a:t> The  total   </a:t>
                </a:r>
                <a:r>
                  <a:rPr lang="en-US" sz="2400" dirty="0" smtClean="0">
                    <a:latin typeface="Cambria" panose="02040503050406030204" pitchFamily="18" charset="0"/>
                    <a:ea typeface="Cambria" panose="02040503050406030204" pitchFamily="18" charset="0"/>
                  </a:rPr>
                  <a:t>Work done </a:t>
                </a:r>
                <a:r>
                  <a:rPr lang="en-US" sz="2400" dirty="0">
                    <a:latin typeface="Cambria" panose="02040503050406030204" pitchFamily="18" charset="0"/>
                    <a:ea typeface="Cambria" panose="02040503050406030204" pitchFamily="18" charset="0"/>
                  </a:rPr>
                  <a:t>by the engine is </a:t>
                </a:r>
                <a:endParaRPr lang="en-US" sz="2400" dirty="0" smtClean="0">
                  <a:latin typeface="Cambria" panose="02040503050406030204" pitchFamily="18" charset="0"/>
                  <a:ea typeface="Cambria" panose="02040503050406030204" pitchFamily="18" charset="0"/>
                </a:endParaRPr>
              </a:p>
              <a:p>
                <a:r>
                  <a:rPr lang="en-US" sz="2400" dirty="0" smtClean="0">
                    <a:latin typeface="Cambria" panose="02040503050406030204" pitchFamily="18" charset="0"/>
                    <a:ea typeface="Cambria" panose="02040503050406030204" pitchFamily="18" charset="0"/>
                  </a:rPr>
                  <a:t>  				W = W</a:t>
                </a:r>
                <a:r>
                  <a:rPr lang="en-US" sz="2400" baseline="-25000" dirty="0" smtClean="0">
                    <a:latin typeface="Cambria" panose="02040503050406030204" pitchFamily="18" charset="0"/>
                    <a:ea typeface="Cambria" panose="02040503050406030204" pitchFamily="18" charset="0"/>
                  </a:rPr>
                  <a:t>1</a:t>
                </a:r>
                <a:r>
                  <a:rPr lang="en-US" sz="2400" dirty="0" smtClean="0">
                    <a:latin typeface="Cambria" panose="02040503050406030204" pitchFamily="18" charset="0"/>
                    <a:ea typeface="Cambria" panose="02040503050406030204" pitchFamily="18" charset="0"/>
                  </a:rPr>
                  <a:t> + W</a:t>
                </a:r>
                <a:r>
                  <a:rPr lang="en-US" sz="2400" baseline="-25000" dirty="0" smtClean="0">
                    <a:latin typeface="Cambria" panose="02040503050406030204" pitchFamily="18" charset="0"/>
                    <a:ea typeface="Cambria" panose="02040503050406030204" pitchFamily="18" charset="0"/>
                  </a:rPr>
                  <a:t>2</a:t>
                </a:r>
                <a:r>
                  <a:rPr lang="en-US" sz="2400" dirty="0" smtClean="0">
                    <a:latin typeface="Cambria" panose="02040503050406030204" pitchFamily="18" charset="0"/>
                    <a:ea typeface="Cambria" panose="02040503050406030204" pitchFamily="18" charset="0"/>
                  </a:rPr>
                  <a:t> + W</a:t>
                </a:r>
                <a:r>
                  <a:rPr lang="en-US" sz="2400" baseline="-25000" dirty="0" smtClean="0">
                    <a:latin typeface="Cambria" panose="02040503050406030204" pitchFamily="18" charset="0"/>
                    <a:ea typeface="Cambria" panose="02040503050406030204" pitchFamily="18" charset="0"/>
                  </a:rPr>
                  <a:t>3</a:t>
                </a:r>
                <a:r>
                  <a:rPr lang="en-US" sz="2400" dirty="0" smtClean="0">
                    <a:latin typeface="Cambria" panose="02040503050406030204" pitchFamily="18" charset="0"/>
                    <a:ea typeface="Cambria" panose="02040503050406030204" pitchFamily="18" charset="0"/>
                  </a:rPr>
                  <a:t> + W</a:t>
                </a:r>
                <a:r>
                  <a:rPr lang="en-US" sz="2400" baseline="-25000" dirty="0" smtClean="0">
                    <a:latin typeface="Cambria" panose="02040503050406030204" pitchFamily="18" charset="0"/>
                    <a:ea typeface="Cambria" panose="02040503050406030204" pitchFamily="18" charset="0"/>
                  </a:rPr>
                  <a:t>4</a:t>
                </a:r>
                <a:endParaRPr lang="en-IN" sz="2400" baseline="-25000" dirty="0"/>
              </a:p>
              <a:p>
                <a:r>
                  <a:rPr lang="en-US" sz="2400" dirty="0"/>
                  <a:t> </a:t>
                </a:r>
                <a:endParaRPr lang="en-IN" sz="2400" dirty="0">
                  <a:latin typeface="Cambria" panose="02040503050406030204" pitchFamily="18" charset="0"/>
                  <a:ea typeface="Cambria" panose="02040503050406030204" pitchFamily="18" charset="0"/>
                </a:endParaRPr>
              </a:p>
            </p:txBody>
          </p:sp>
        </mc:Choice>
        <mc:Fallback xmlns="">
          <p:sp>
            <p:nvSpPr>
              <p:cNvPr id="7" name="TextBox 6"/>
              <p:cNvSpPr txBox="1">
                <a:spLocks noRot="1" noChangeAspect="1" noMove="1" noResize="1" noEditPoints="1" noAdjustHandles="1" noChangeArrowheads="1" noChangeShapeType="1" noTextEdit="1"/>
              </p:cNvSpPr>
              <p:nvPr/>
            </p:nvSpPr>
            <p:spPr>
              <a:xfrm>
                <a:off x="251927" y="186612"/>
                <a:ext cx="11737910" cy="6571671"/>
              </a:xfrm>
              <a:prstGeom prst="rect">
                <a:avLst/>
              </a:prstGeom>
              <a:blipFill rotWithShape="0">
                <a:blip r:embed="rId2"/>
                <a:stretch>
                  <a:fillRect l="-779" t="-742" r="-52"/>
                </a:stretch>
              </a:blipFill>
            </p:spPr>
            <p:txBody>
              <a:bodyPr/>
              <a:lstStyle/>
              <a:p>
                <a:r>
                  <a:rPr lang="en-IN">
                    <a:noFill/>
                  </a:rPr>
                  <a:t> </a:t>
                </a:r>
              </a:p>
            </p:txBody>
          </p:sp>
        </mc:Fallback>
      </mc:AlternateContent>
      <p:cxnSp>
        <p:nvCxnSpPr>
          <p:cNvPr id="11" name="Straight Arrow Connector 10"/>
          <p:cNvCxnSpPr/>
          <p:nvPr/>
        </p:nvCxnSpPr>
        <p:spPr>
          <a:xfrm>
            <a:off x="3259074" y="1987588"/>
            <a:ext cx="1260389" cy="0"/>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a:off x="3084903" y="5013816"/>
            <a:ext cx="1260389" cy="0"/>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617585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4" name="TextBox 3"/>
              <p:cNvSpPr txBox="1"/>
              <p:nvPr/>
            </p:nvSpPr>
            <p:spPr>
              <a:xfrm>
                <a:off x="164757" y="172995"/>
                <a:ext cx="11640065" cy="6867008"/>
              </a:xfrm>
              <a:prstGeom prst="rect">
                <a:avLst/>
              </a:prstGeom>
              <a:noFill/>
            </p:spPr>
            <p:txBody>
              <a:bodyPr wrap="square" rtlCol="0">
                <a:spAutoFit/>
              </a:bodyPr>
              <a:lstStyle/>
              <a:p>
                <a:endParaRPr lang="en-IN" dirty="0" smtClean="0"/>
              </a:p>
              <a:p>
                <a:r>
                  <a:rPr lang="en-IN" dirty="0"/>
                  <a:t>	</a:t>
                </a:r>
                <a:r>
                  <a:rPr lang="en-IN" sz="2000" dirty="0" smtClean="0">
                    <a:latin typeface="Cambria" panose="02040503050406030204" pitchFamily="18" charset="0"/>
                    <a:ea typeface="Cambria" panose="02040503050406030204" pitchFamily="18" charset="0"/>
                  </a:rPr>
                  <a:t>W  = </a:t>
                </a:r>
                <a14:m>
                  <m:oMath xmlns:m="http://schemas.openxmlformats.org/officeDocument/2006/math">
                    <m:r>
                      <a:rPr lang="en-IN" sz="2000" b="0" i="1" smtClean="0">
                        <a:latin typeface="Cambria Math" panose="02040503050406030204" pitchFamily="18" charset="0"/>
                      </a:rPr>
                      <m:t>𝑅</m:t>
                    </m:r>
                    <m:sSub>
                      <m:sSubPr>
                        <m:ctrlPr>
                          <a:rPr lang="en-IN" sz="2000" b="0" i="1" smtClean="0">
                            <a:latin typeface="Cambria Math" panose="02040503050406030204" pitchFamily="18" charset="0"/>
                          </a:rPr>
                        </m:ctrlPr>
                      </m:sSubPr>
                      <m:e>
                        <m:r>
                          <a:rPr lang="en-IN" sz="2000" b="0" i="1" smtClean="0">
                            <a:latin typeface="Cambria Math" panose="02040503050406030204" pitchFamily="18" charset="0"/>
                          </a:rPr>
                          <m:t>𝑇</m:t>
                        </m:r>
                      </m:e>
                      <m:sub>
                        <m:r>
                          <a:rPr lang="en-IN" sz="2000" b="0" i="1" smtClean="0">
                            <a:latin typeface="Cambria Math" panose="02040503050406030204" pitchFamily="18" charset="0"/>
                          </a:rPr>
                          <m:t>2 </m:t>
                        </m:r>
                      </m:sub>
                    </m:sSub>
                  </m:oMath>
                </a14:m>
                <a:r>
                  <a:rPr lang="en-IN" sz="2000" dirty="0" err="1" smtClean="0">
                    <a:latin typeface="Cambria" panose="02040503050406030204" pitchFamily="18" charset="0"/>
                    <a:ea typeface="Cambria" panose="02040503050406030204" pitchFamily="18" charset="0"/>
                  </a:rPr>
                  <a:t>ln</a:t>
                </a:r>
                <a:r>
                  <a:rPr lang="en-IN" sz="2000" dirty="0" smtClean="0">
                    <a:latin typeface="Cambria" panose="02040503050406030204" pitchFamily="18" charset="0"/>
                    <a:ea typeface="Cambria" panose="02040503050406030204" pitchFamily="18" charset="0"/>
                  </a:rPr>
                  <a:t> </a:t>
                </a:r>
                <a14:m>
                  <m:oMath xmlns:m="http://schemas.openxmlformats.org/officeDocument/2006/math">
                    <m:f>
                      <m:fPr>
                        <m:ctrlPr>
                          <a:rPr lang="en-IN" sz="2000" i="1" smtClean="0">
                            <a:latin typeface="Cambria Math" panose="02040503050406030204" pitchFamily="18" charset="0"/>
                          </a:rPr>
                        </m:ctrlPr>
                      </m:fPr>
                      <m:num>
                        <m:sSub>
                          <m:sSubPr>
                            <m:ctrlPr>
                              <a:rPr lang="en-IN" sz="2000" i="1" smtClean="0">
                                <a:latin typeface="Cambria Math" panose="02040503050406030204" pitchFamily="18" charset="0"/>
                              </a:rPr>
                            </m:ctrlPr>
                          </m:sSubPr>
                          <m:e>
                            <m:r>
                              <a:rPr lang="en-IN" sz="2000" b="0" i="1" smtClean="0">
                                <a:latin typeface="Cambria Math" panose="02040503050406030204" pitchFamily="18" charset="0"/>
                              </a:rPr>
                              <m:t>𝑉</m:t>
                            </m:r>
                          </m:e>
                          <m:sub>
                            <m:r>
                              <a:rPr lang="en-IN" sz="2000" b="0" i="1" smtClean="0">
                                <a:latin typeface="Cambria Math" panose="02040503050406030204" pitchFamily="18" charset="0"/>
                              </a:rPr>
                              <m:t>2</m:t>
                            </m:r>
                          </m:sub>
                        </m:sSub>
                      </m:num>
                      <m:den>
                        <m:sSub>
                          <m:sSubPr>
                            <m:ctrlPr>
                              <a:rPr lang="en-IN" sz="2000" i="1" smtClean="0">
                                <a:latin typeface="Cambria Math" panose="02040503050406030204" pitchFamily="18" charset="0"/>
                              </a:rPr>
                            </m:ctrlPr>
                          </m:sSubPr>
                          <m:e>
                            <m:r>
                              <a:rPr lang="en-IN" sz="2000" b="0" i="1" smtClean="0">
                                <a:latin typeface="Cambria Math" panose="02040503050406030204" pitchFamily="18" charset="0"/>
                              </a:rPr>
                              <m:t>𝑉</m:t>
                            </m:r>
                          </m:e>
                          <m:sub>
                            <m:r>
                              <a:rPr lang="en-IN" sz="2000" b="0" i="1" smtClean="0">
                                <a:latin typeface="Cambria Math" panose="02040503050406030204" pitchFamily="18" charset="0"/>
                              </a:rPr>
                              <m:t>1</m:t>
                            </m:r>
                          </m:sub>
                        </m:sSub>
                      </m:den>
                    </m:f>
                    <m:r>
                      <a:rPr lang="en-IN" sz="2000" b="0" i="1" smtClean="0">
                        <a:latin typeface="Cambria Math" panose="02040503050406030204" pitchFamily="18" charset="0"/>
                      </a:rPr>
                      <m:t> −</m:t>
                    </m:r>
                    <m:r>
                      <a:rPr lang="en-IN" sz="2000" b="0" i="1" smtClean="0">
                        <a:latin typeface="Cambria Math" panose="02040503050406030204" pitchFamily="18" charset="0"/>
                      </a:rPr>
                      <m:t>𝐶𝑣</m:t>
                    </m:r>
                    <m:r>
                      <a:rPr lang="en-IN" sz="2000" b="0" i="1" smtClean="0">
                        <a:latin typeface="Cambria Math" panose="02040503050406030204" pitchFamily="18" charset="0"/>
                      </a:rPr>
                      <m:t> </m:t>
                    </m:r>
                    <m:d>
                      <m:dPr>
                        <m:ctrlPr>
                          <a:rPr lang="en-IN" sz="2000" b="0" i="1" smtClean="0">
                            <a:latin typeface="Cambria Math" panose="02040503050406030204" pitchFamily="18" charset="0"/>
                          </a:rPr>
                        </m:ctrlPr>
                      </m:dPr>
                      <m:e>
                        <m:r>
                          <a:rPr lang="en-IN" sz="2000" b="0" i="1" smtClean="0">
                            <a:latin typeface="Cambria Math" panose="02040503050406030204" pitchFamily="18" charset="0"/>
                          </a:rPr>
                          <m:t>𝑇</m:t>
                        </m:r>
                        <m:r>
                          <a:rPr lang="en-IN" sz="2000" b="0" i="1" baseline="-25000" smtClean="0">
                            <a:latin typeface="Cambria Math" panose="02040503050406030204" pitchFamily="18" charset="0"/>
                          </a:rPr>
                          <m:t>1</m:t>
                        </m:r>
                        <m:r>
                          <a:rPr lang="en-IN" sz="2000" b="0" i="1" smtClean="0">
                            <a:latin typeface="Cambria Math" panose="02040503050406030204" pitchFamily="18" charset="0"/>
                          </a:rPr>
                          <m:t> −</m:t>
                        </m:r>
                        <m:r>
                          <a:rPr lang="en-IN" sz="2000" b="0" i="1" smtClean="0">
                            <a:latin typeface="Cambria Math" panose="02040503050406030204" pitchFamily="18" charset="0"/>
                          </a:rPr>
                          <m:t>𝑇</m:t>
                        </m:r>
                        <m:r>
                          <a:rPr lang="en-IN" sz="2000" b="0" i="1" baseline="-25000" smtClean="0">
                            <a:latin typeface="Cambria Math" panose="02040503050406030204" pitchFamily="18" charset="0"/>
                          </a:rPr>
                          <m:t>2</m:t>
                        </m:r>
                      </m:e>
                    </m:d>
                    <m:r>
                      <a:rPr lang="en-IN" sz="2000" b="0" i="1" smtClean="0">
                        <a:latin typeface="Cambria Math" panose="02040503050406030204" pitchFamily="18" charset="0"/>
                      </a:rPr>
                      <m:t>+</m:t>
                    </m:r>
                    <m:r>
                      <a:rPr lang="en-IN" sz="2000" b="0" i="1" smtClean="0">
                        <a:latin typeface="Cambria Math" panose="02040503050406030204" pitchFamily="18" charset="0"/>
                      </a:rPr>
                      <m:t>𝑅𝑇</m:t>
                    </m:r>
                    <m:r>
                      <a:rPr lang="en-IN" sz="2000" b="0" i="1" baseline="-25000" smtClean="0">
                        <a:latin typeface="Cambria Math" panose="02040503050406030204" pitchFamily="18" charset="0"/>
                      </a:rPr>
                      <m:t>1</m:t>
                    </m:r>
                    <m:func>
                      <m:funcPr>
                        <m:ctrlPr>
                          <a:rPr lang="en-IN" sz="2000" b="0" i="1" smtClean="0">
                            <a:latin typeface="Cambria Math" panose="02040503050406030204" pitchFamily="18" charset="0"/>
                          </a:rPr>
                        </m:ctrlPr>
                      </m:funcPr>
                      <m:fName>
                        <m:r>
                          <m:rPr>
                            <m:sty m:val="p"/>
                          </m:rPr>
                          <a:rPr lang="en-IN" sz="2000" b="0" i="0" smtClean="0">
                            <a:latin typeface="Cambria Math" panose="02040503050406030204" pitchFamily="18" charset="0"/>
                          </a:rPr>
                          <m:t>ln</m:t>
                        </m:r>
                      </m:fName>
                      <m:e>
                        <m:f>
                          <m:fPr>
                            <m:ctrlPr>
                              <a:rPr lang="en-IN" sz="2000" b="0" i="1" smtClean="0">
                                <a:latin typeface="Cambria Math" panose="02040503050406030204" pitchFamily="18" charset="0"/>
                              </a:rPr>
                            </m:ctrlPr>
                          </m:fPr>
                          <m:num>
                            <m:sSub>
                              <m:sSubPr>
                                <m:ctrlPr>
                                  <a:rPr lang="en-IN" sz="2000" b="0" i="1" smtClean="0">
                                    <a:latin typeface="Cambria Math" panose="02040503050406030204" pitchFamily="18" charset="0"/>
                                  </a:rPr>
                                </m:ctrlPr>
                              </m:sSubPr>
                              <m:e>
                                <m:r>
                                  <a:rPr lang="en-IN" sz="2000" b="0" i="1" smtClean="0">
                                    <a:latin typeface="Cambria Math" panose="02040503050406030204" pitchFamily="18" charset="0"/>
                                  </a:rPr>
                                  <m:t>𝑉</m:t>
                                </m:r>
                              </m:e>
                              <m:sub>
                                <m:r>
                                  <a:rPr lang="en-IN" sz="2000" b="0" i="1" smtClean="0">
                                    <a:latin typeface="Cambria Math" panose="02040503050406030204" pitchFamily="18" charset="0"/>
                                  </a:rPr>
                                  <m:t>2</m:t>
                                </m:r>
                              </m:sub>
                            </m:sSub>
                          </m:num>
                          <m:den>
                            <m:sSub>
                              <m:sSubPr>
                                <m:ctrlPr>
                                  <a:rPr lang="en-IN" sz="2000" b="0" i="1" smtClean="0">
                                    <a:latin typeface="Cambria Math" panose="02040503050406030204" pitchFamily="18" charset="0"/>
                                  </a:rPr>
                                </m:ctrlPr>
                              </m:sSubPr>
                              <m:e>
                                <m:r>
                                  <a:rPr lang="en-IN" sz="2000" b="0" i="1" smtClean="0">
                                    <a:latin typeface="Cambria Math" panose="02040503050406030204" pitchFamily="18" charset="0"/>
                                  </a:rPr>
                                  <m:t>𝑉</m:t>
                                </m:r>
                              </m:e>
                              <m:sub>
                                <m:r>
                                  <a:rPr lang="en-IN" sz="2000" b="0" i="1" smtClean="0">
                                    <a:latin typeface="Cambria Math" panose="02040503050406030204" pitchFamily="18" charset="0"/>
                                  </a:rPr>
                                  <m:t>1</m:t>
                                </m:r>
                              </m:sub>
                            </m:sSub>
                          </m:den>
                        </m:f>
                        <m:r>
                          <a:rPr lang="en-IN" sz="2000" b="0" i="1" smtClean="0">
                            <a:latin typeface="Cambria Math" panose="02040503050406030204" pitchFamily="18" charset="0"/>
                          </a:rPr>
                          <m:t> +</m:t>
                        </m:r>
                        <m:r>
                          <a:rPr lang="en-IN" sz="2000" b="0" i="1" smtClean="0">
                            <a:latin typeface="Cambria Math" panose="02040503050406030204" pitchFamily="18" charset="0"/>
                          </a:rPr>
                          <m:t>𝐶𝑣</m:t>
                        </m:r>
                        <m:r>
                          <a:rPr lang="en-IN" sz="2000" b="0" i="1" smtClean="0">
                            <a:latin typeface="Cambria Math" panose="02040503050406030204" pitchFamily="18" charset="0"/>
                          </a:rPr>
                          <m:t> </m:t>
                        </m:r>
                        <m:d>
                          <m:dPr>
                            <m:ctrlPr>
                              <a:rPr lang="en-IN" sz="2000" b="0" i="1" baseline="-25000" smtClean="0">
                                <a:latin typeface="Cambria Math" panose="02040503050406030204" pitchFamily="18" charset="0"/>
                              </a:rPr>
                            </m:ctrlPr>
                          </m:dPr>
                          <m:e>
                            <m:r>
                              <a:rPr lang="en-IN" sz="2000" b="0" i="1" smtClean="0">
                                <a:latin typeface="Cambria Math" panose="02040503050406030204" pitchFamily="18" charset="0"/>
                              </a:rPr>
                              <m:t>𝑇</m:t>
                            </m:r>
                            <m:r>
                              <a:rPr lang="en-IN" sz="2000" b="0" i="1" baseline="-25000" smtClean="0">
                                <a:latin typeface="Cambria Math" panose="02040503050406030204" pitchFamily="18" charset="0"/>
                              </a:rPr>
                              <m:t>1</m:t>
                            </m:r>
                            <m:r>
                              <a:rPr lang="en-IN" sz="2000" b="0" i="1" smtClean="0">
                                <a:latin typeface="Cambria Math" panose="02040503050406030204" pitchFamily="18" charset="0"/>
                              </a:rPr>
                              <m:t> −</m:t>
                            </m:r>
                            <m:r>
                              <a:rPr lang="en-IN" sz="2000" b="0" i="1" smtClean="0">
                                <a:latin typeface="Cambria Math" panose="02040503050406030204" pitchFamily="18" charset="0"/>
                              </a:rPr>
                              <m:t>𝑇</m:t>
                            </m:r>
                            <m:r>
                              <a:rPr lang="en-IN" sz="2000" b="0" i="1" baseline="-25000" smtClean="0">
                                <a:latin typeface="Cambria Math" panose="02040503050406030204" pitchFamily="18" charset="0"/>
                              </a:rPr>
                              <m:t>2</m:t>
                            </m:r>
                          </m:e>
                        </m:d>
                      </m:e>
                    </m:func>
                  </m:oMath>
                </a14:m>
                <a:endParaRPr lang="en-IN" sz="2000" b="0" dirty="0" smtClean="0">
                  <a:latin typeface="Cambria" panose="02040503050406030204" pitchFamily="18" charset="0"/>
                  <a:ea typeface="Cambria" panose="02040503050406030204" pitchFamily="18" charset="0"/>
                </a:endParaRPr>
              </a:p>
              <a:p>
                <a:r>
                  <a:rPr lang="en-IN" sz="2000" dirty="0" smtClean="0">
                    <a:latin typeface="Cambria" panose="02040503050406030204" pitchFamily="18" charset="0"/>
                    <a:ea typeface="Cambria" panose="02040503050406030204" pitchFamily="18" charset="0"/>
                  </a:rPr>
                  <a:t>	</a:t>
                </a:r>
              </a:p>
              <a:p>
                <a:r>
                  <a:rPr lang="en-IN" sz="2000" dirty="0">
                    <a:latin typeface="Cambria" panose="02040503050406030204" pitchFamily="18" charset="0"/>
                    <a:ea typeface="Cambria" panose="02040503050406030204" pitchFamily="18" charset="0"/>
                  </a:rPr>
                  <a:t>	</a:t>
                </a:r>
                <a:r>
                  <a:rPr lang="en-IN" sz="2000" dirty="0" smtClean="0">
                    <a:latin typeface="Cambria" panose="02040503050406030204" pitchFamily="18" charset="0"/>
                    <a:ea typeface="Cambria" panose="02040503050406030204" pitchFamily="18" charset="0"/>
                  </a:rPr>
                  <a:t>W = </a:t>
                </a:r>
                <a14:m>
                  <m:oMath xmlns:m="http://schemas.openxmlformats.org/officeDocument/2006/math">
                    <m:r>
                      <a:rPr lang="en-IN" sz="2000" i="1">
                        <a:latin typeface="Cambria Math" panose="02040503050406030204" pitchFamily="18" charset="0"/>
                      </a:rPr>
                      <m:t>𝑅</m:t>
                    </m:r>
                    <m:sSub>
                      <m:sSubPr>
                        <m:ctrlPr>
                          <a:rPr lang="en-IN" sz="2000" i="1">
                            <a:latin typeface="Cambria Math" panose="02040503050406030204" pitchFamily="18" charset="0"/>
                          </a:rPr>
                        </m:ctrlPr>
                      </m:sSubPr>
                      <m:e>
                        <m:r>
                          <a:rPr lang="en-IN" sz="2000" i="1">
                            <a:latin typeface="Cambria Math" panose="02040503050406030204" pitchFamily="18" charset="0"/>
                          </a:rPr>
                          <m:t>𝑇</m:t>
                        </m:r>
                      </m:e>
                      <m:sub>
                        <m:r>
                          <a:rPr lang="en-IN" sz="2000" i="1">
                            <a:latin typeface="Cambria Math" panose="02040503050406030204" pitchFamily="18" charset="0"/>
                          </a:rPr>
                          <m:t>2 </m:t>
                        </m:r>
                      </m:sub>
                    </m:sSub>
                  </m:oMath>
                </a14:m>
                <a:r>
                  <a:rPr lang="en-IN" sz="2000" dirty="0" err="1">
                    <a:latin typeface="Cambria" panose="02040503050406030204" pitchFamily="18" charset="0"/>
                    <a:ea typeface="Cambria" panose="02040503050406030204" pitchFamily="18" charset="0"/>
                  </a:rPr>
                  <a:t>ln</a:t>
                </a:r>
                <a:r>
                  <a:rPr lang="en-IN" sz="2000" dirty="0">
                    <a:latin typeface="Cambria" panose="02040503050406030204" pitchFamily="18" charset="0"/>
                    <a:ea typeface="Cambria" panose="02040503050406030204" pitchFamily="18" charset="0"/>
                  </a:rPr>
                  <a:t> </a:t>
                </a:r>
                <a14:m>
                  <m:oMath xmlns:m="http://schemas.openxmlformats.org/officeDocument/2006/math">
                    <m:f>
                      <m:fPr>
                        <m:ctrlPr>
                          <a:rPr lang="en-IN" sz="2000" i="1">
                            <a:latin typeface="Cambria Math" panose="02040503050406030204" pitchFamily="18" charset="0"/>
                          </a:rPr>
                        </m:ctrlPr>
                      </m:fPr>
                      <m:num>
                        <m:sSub>
                          <m:sSubPr>
                            <m:ctrlPr>
                              <a:rPr lang="en-IN" sz="2000" i="1">
                                <a:latin typeface="Cambria Math" panose="02040503050406030204" pitchFamily="18" charset="0"/>
                              </a:rPr>
                            </m:ctrlPr>
                          </m:sSubPr>
                          <m:e>
                            <m:r>
                              <a:rPr lang="en-IN" sz="2000" i="1">
                                <a:latin typeface="Cambria Math" panose="02040503050406030204" pitchFamily="18" charset="0"/>
                              </a:rPr>
                              <m:t>𝑉</m:t>
                            </m:r>
                          </m:e>
                          <m:sub>
                            <m:r>
                              <a:rPr lang="en-IN" sz="2000" i="1">
                                <a:latin typeface="Cambria Math" panose="02040503050406030204" pitchFamily="18" charset="0"/>
                              </a:rPr>
                              <m:t>2</m:t>
                            </m:r>
                          </m:sub>
                        </m:sSub>
                      </m:num>
                      <m:den>
                        <m:sSub>
                          <m:sSubPr>
                            <m:ctrlPr>
                              <a:rPr lang="en-IN" sz="2000" i="1">
                                <a:latin typeface="Cambria Math" panose="02040503050406030204" pitchFamily="18" charset="0"/>
                              </a:rPr>
                            </m:ctrlPr>
                          </m:sSubPr>
                          <m:e>
                            <m:r>
                              <a:rPr lang="en-IN" sz="2000" i="1">
                                <a:latin typeface="Cambria Math" panose="02040503050406030204" pitchFamily="18" charset="0"/>
                              </a:rPr>
                              <m:t>𝑉</m:t>
                            </m:r>
                          </m:e>
                          <m:sub>
                            <m:r>
                              <a:rPr lang="en-IN" sz="2000" i="1">
                                <a:latin typeface="Cambria Math" panose="02040503050406030204" pitchFamily="18" charset="0"/>
                              </a:rPr>
                              <m:t>1</m:t>
                            </m:r>
                          </m:sub>
                        </m:sSub>
                      </m:den>
                    </m:f>
                  </m:oMath>
                </a14:m>
                <a:r>
                  <a:rPr lang="en-IN" sz="2000" dirty="0" smtClean="0">
                    <a:latin typeface="Cambria" panose="02040503050406030204" pitchFamily="18" charset="0"/>
                    <a:ea typeface="Cambria" panose="02040503050406030204" pitchFamily="18" charset="0"/>
                  </a:rPr>
                  <a:t> - </a:t>
                </a:r>
                <a14:m>
                  <m:oMath xmlns:m="http://schemas.openxmlformats.org/officeDocument/2006/math">
                    <m:r>
                      <a:rPr lang="en-IN" sz="2000" i="1">
                        <a:latin typeface="Cambria Math" panose="02040503050406030204" pitchFamily="18" charset="0"/>
                      </a:rPr>
                      <m:t>𝑅𝑇</m:t>
                    </m:r>
                    <m:r>
                      <a:rPr lang="en-IN" sz="2000" b="0" i="1" baseline="-25000" smtClean="0">
                        <a:latin typeface="Cambria Math" panose="02040503050406030204" pitchFamily="18" charset="0"/>
                      </a:rPr>
                      <m:t>1</m:t>
                    </m:r>
                    <m:func>
                      <m:funcPr>
                        <m:ctrlPr>
                          <a:rPr lang="en-IN" sz="2000" b="0" i="1" smtClean="0">
                            <a:latin typeface="Cambria Math" panose="02040503050406030204" pitchFamily="18" charset="0"/>
                          </a:rPr>
                        </m:ctrlPr>
                      </m:funcPr>
                      <m:fName>
                        <m:r>
                          <m:rPr>
                            <m:sty m:val="p"/>
                          </m:rPr>
                          <a:rPr lang="en-IN" sz="2000" b="0" i="0" smtClean="0">
                            <a:latin typeface="Cambria Math" panose="02040503050406030204" pitchFamily="18" charset="0"/>
                          </a:rPr>
                          <m:t>ln</m:t>
                        </m:r>
                      </m:fName>
                      <m:e>
                        <m:f>
                          <m:fPr>
                            <m:ctrlPr>
                              <a:rPr lang="en-IN" sz="2000" b="0" i="1" smtClean="0">
                                <a:latin typeface="Cambria Math" panose="02040503050406030204" pitchFamily="18" charset="0"/>
                              </a:rPr>
                            </m:ctrlPr>
                          </m:fPr>
                          <m:num>
                            <m:sSub>
                              <m:sSubPr>
                                <m:ctrlPr>
                                  <a:rPr lang="en-IN" sz="2000" b="0" i="1" smtClean="0">
                                    <a:latin typeface="Cambria Math" panose="02040503050406030204" pitchFamily="18" charset="0"/>
                                  </a:rPr>
                                </m:ctrlPr>
                              </m:sSubPr>
                              <m:e>
                                <m:r>
                                  <a:rPr lang="en-IN" sz="2000" b="0" i="1" smtClean="0">
                                    <a:latin typeface="Cambria Math" panose="02040503050406030204" pitchFamily="18" charset="0"/>
                                  </a:rPr>
                                  <m:t>𝑉</m:t>
                                </m:r>
                              </m:e>
                              <m:sub>
                                <m:r>
                                  <a:rPr lang="en-IN" sz="2000" b="0" i="1" smtClean="0">
                                    <a:latin typeface="Cambria Math" panose="02040503050406030204" pitchFamily="18" charset="0"/>
                                  </a:rPr>
                                  <m:t>4</m:t>
                                </m:r>
                              </m:sub>
                            </m:sSub>
                          </m:num>
                          <m:den>
                            <m:sSub>
                              <m:sSubPr>
                                <m:ctrlPr>
                                  <a:rPr lang="en-IN" sz="2000" b="0" i="1" smtClean="0">
                                    <a:latin typeface="Cambria Math" panose="02040503050406030204" pitchFamily="18" charset="0"/>
                                  </a:rPr>
                                </m:ctrlPr>
                              </m:sSubPr>
                              <m:e>
                                <m:r>
                                  <a:rPr lang="en-IN" sz="2000" b="0" i="1" smtClean="0">
                                    <a:latin typeface="Cambria Math" panose="02040503050406030204" pitchFamily="18" charset="0"/>
                                  </a:rPr>
                                  <m:t>𝑉</m:t>
                                </m:r>
                              </m:e>
                              <m:sub>
                                <m:r>
                                  <a:rPr lang="en-IN" sz="2000" b="0" i="1" smtClean="0">
                                    <a:latin typeface="Cambria Math" panose="02040503050406030204" pitchFamily="18" charset="0"/>
                                  </a:rPr>
                                  <m:t>3</m:t>
                                </m:r>
                              </m:sub>
                            </m:sSub>
                          </m:den>
                        </m:f>
                      </m:e>
                    </m:func>
                  </m:oMath>
                </a14:m>
                <a:r>
                  <a:rPr lang="en-IN" sz="2000" dirty="0" smtClean="0">
                    <a:latin typeface="Cambria" panose="02040503050406030204" pitchFamily="18" charset="0"/>
                    <a:ea typeface="Cambria" panose="02040503050406030204" pitchFamily="18" charset="0"/>
                  </a:rPr>
                  <a:t>                            </a:t>
                </a:r>
                <a:r>
                  <a:rPr lang="en-IN" dirty="0" smtClean="0">
                    <a:latin typeface="Cambria" panose="02040503050406030204" pitchFamily="18" charset="0"/>
                    <a:ea typeface="Cambria" panose="02040503050406030204" pitchFamily="18" charset="0"/>
                  </a:rPr>
                  <a:t>(5)</a:t>
                </a:r>
                <a:r>
                  <a:rPr lang="en-IN" sz="2000" dirty="0" smtClean="0">
                    <a:latin typeface="Cambria" panose="02040503050406030204" pitchFamily="18" charset="0"/>
                    <a:ea typeface="Cambria" panose="02040503050406030204" pitchFamily="18" charset="0"/>
                  </a:rPr>
                  <a:t>       </a:t>
                </a:r>
              </a:p>
              <a:p>
                <a:endParaRPr lang="en-IN" sz="2000" dirty="0" smtClean="0">
                  <a:latin typeface="Cambria" panose="02040503050406030204" pitchFamily="18" charset="0"/>
                  <a:ea typeface="Cambria" panose="02040503050406030204" pitchFamily="18" charset="0"/>
                </a:endParaRPr>
              </a:p>
              <a:p>
                <a:pPr marL="342900" indent="-342900">
                  <a:buAutoNum type="alphaLcParenR"/>
                </a:pPr>
                <a:r>
                  <a:rPr lang="en-IN" dirty="0" smtClean="0">
                    <a:latin typeface="Cambria" panose="02040503050406030204" pitchFamily="18" charset="0"/>
                    <a:ea typeface="Cambria" panose="02040503050406030204" pitchFamily="18" charset="0"/>
                  </a:rPr>
                  <a:t>For the adiabatic expansion</a:t>
                </a:r>
              </a:p>
              <a:p>
                <a:r>
                  <a:rPr lang="en-IN" dirty="0">
                    <a:latin typeface="Cambria" panose="02040503050406030204" pitchFamily="18" charset="0"/>
                    <a:ea typeface="Cambria" panose="02040503050406030204" pitchFamily="18" charset="0"/>
                  </a:rPr>
                  <a:t>	</a:t>
                </a:r>
                <a:r>
                  <a:rPr lang="en-IN" dirty="0" smtClean="0">
                    <a:latin typeface="Cambria" panose="02040503050406030204" pitchFamily="18" charset="0"/>
                    <a:ea typeface="Cambria" panose="02040503050406030204" pitchFamily="18" charset="0"/>
                  </a:rPr>
                  <a:t>	</a:t>
                </a:r>
              </a:p>
              <a:p>
                <a:r>
                  <a:rPr lang="en-IN" dirty="0">
                    <a:latin typeface="Cambria" panose="02040503050406030204" pitchFamily="18" charset="0"/>
                    <a:ea typeface="Cambria" panose="02040503050406030204" pitchFamily="18" charset="0"/>
                  </a:rPr>
                  <a:t>	</a:t>
                </a:r>
                <a:r>
                  <a:rPr lang="en-IN" dirty="0" smtClean="0">
                    <a:latin typeface="Cambria" panose="02040503050406030204" pitchFamily="18" charset="0"/>
                    <a:ea typeface="Cambria" panose="02040503050406030204" pitchFamily="18" charset="0"/>
                  </a:rPr>
                  <a:t>	</a:t>
                </a:r>
                <a14:m>
                  <m:oMath xmlns:m="http://schemas.openxmlformats.org/officeDocument/2006/math">
                    <m:sSub>
                      <m:sSubPr>
                        <m:ctrlPr>
                          <a:rPr lang="en-IN" i="1" smtClean="0">
                            <a:latin typeface="Cambria Math" panose="02040503050406030204" pitchFamily="18" charset="0"/>
                            <a:ea typeface="Cambria" panose="02040503050406030204" pitchFamily="18" charset="0"/>
                          </a:rPr>
                        </m:ctrlPr>
                      </m:sSubPr>
                      <m:e>
                        <m:r>
                          <a:rPr lang="en-IN" b="0" i="1" smtClean="0">
                            <a:latin typeface="Cambria Math" panose="02040503050406030204" pitchFamily="18" charset="0"/>
                            <a:ea typeface="Cambria" panose="02040503050406030204" pitchFamily="18" charset="0"/>
                          </a:rPr>
                          <m:t>𝑇</m:t>
                        </m:r>
                      </m:e>
                      <m:sub>
                        <m:r>
                          <a:rPr lang="en-IN" b="0" i="1" smtClean="0">
                            <a:latin typeface="Cambria Math" panose="02040503050406030204" pitchFamily="18" charset="0"/>
                            <a:ea typeface="Cambria" panose="02040503050406030204" pitchFamily="18" charset="0"/>
                          </a:rPr>
                          <m:t>2</m:t>
                        </m:r>
                      </m:sub>
                    </m:sSub>
                    <m:sSubSup>
                      <m:sSubSupPr>
                        <m:ctrlPr>
                          <a:rPr lang="en-IN" i="1" smtClean="0">
                            <a:latin typeface="Cambria Math" panose="02040503050406030204" pitchFamily="18" charset="0"/>
                            <a:ea typeface="Cambria" panose="02040503050406030204" pitchFamily="18" charset="0"/>
                          </a:rPr>
                        </m:ctrlPr>
                      </m:sSubSupPr>
                      <m:e>
                        <m:r>
                          <a:rPr lang="en-IN" b="0" i="1" smtClean="0">
                            <a:latin typeface="Cambria Math" panose="02040503050406030204" pitchFamily="18" charset="0"/>
                            <a:ea typeface="Cambria" panose="02040503050406030204" pitchFamily="18" charset="0"/>
                          </a:rPr>
                          <m:t>𝑉</m:t>
                        </m:r>
                      </m:e>
                      <m:sub>
                        <m:r>
                          <a:rPr lang="en-IN" b="0" i="1" smtClean="0">
                            <a:latin typeface="Cambria Math" panose="02040503050406030204" pitchFamily="18" charset="0"/>
                            <a:ea typeface="Cambria" panose="02040503050406030204" pitchFamily="18" charset="0"/>
                          </a:rPr>
                          <m:t>2</m:t>
                        </m:r>
                      </m:sub>
                      <m:sup>
                        <m:r>
                          <a:rPr lang="en-IN" i="1" smtClean="0">
                            <a:latin typeface="Cambria Math" panose="02040503050406030204" pitchFamily="18" charset="0"/>
                            <a:ea typeface="Cambria Math" panose="02040503050406030204" pitchFamily="18" charset="0"/>
                          </a:rPr>
                          <m:t>𝛾</m:t>
                        </m:r>
                        <m:r>
                          <a:rPr lang="en-IN" b="0" i="1" smtClean="0">
                            <a:latin typeface="Cambria Math" panose="02040503050406030204" pitchFamily="18" charset="0"/>
                            <a:ea typeface="Cambria Math" panose="02040503050406030204" pitchFamily="18" charset="0"/>
                          </a:rPr>
                          <m:t> −1 </m:t>
                        </m:r>
                      </m:sup>
                    </m:sSubSup>
                    <m:r>
                      <a:rPr lang="en-IN" i="1" smtClean="0">
                        <a:latin typeface="Cambria Math" panose="02040503050406030204" pitchFamily="18" charset="0"/>
                        <a:ea typeface="Cambria" panose="02040503050406030204" pitchFamily="18" charset="0"/>
                      </a:rPr>
                      <m:t>=</m:t>
                    </m:r>
                    <m:sSub>
                      <m:sSubPr>
                        <m:ctrlPr>
                          <a:rPr lang="en-IN" i="1">
                            <a:latin typeface="Cambria Math" panose="02040503050406030204" pitchFamily="18" charset="0"/>
                            <a:ea typeface="Cambria" panose="02040503050406030204" pitchFamily="18" charset="0"/>
                          </a:rPr>
                        </m:ctrlPr>
                      </m:sSubPr>
                      <m:e>
                        <m:r>
                          <a:rPr lang="en-IN" i="1">
                            <a:latin typeface="Cambria Math" panose="02040503050406030204" pitchFamily="18" charset="0"/>
                            <a:ea typeface="Cambria" panose="02040503050406030204" pitchFamily="18" charset="0"/>
                          </a:rPr>
                          <m:t>𝑇</m:t>
                        </m:r>
                      </m:e>
                      <m:sub>
                        <m:r>
                          <a:rPr lang="en-IN" b="0" i="1" smtClean="0">
                            <a:latin typeface="Cambria Math" panose="02040503050406030204" pitchFamily="18" charset="0"/>
                            <a:ea typeface="Cambria" panose="02040503050406030204" pitchFamily="18" charset="0"/>
                          </a:rPr>
                          <m:t>1</m:t>
                        </m:r>
                      </m:sub>
                    </m:sSub>
                    <m:sSubSup>
                      <m:sSubSupPr>
                        <m:ctrlPr>
                          <a:rPr lang="en-IN" i="1">
                            <a:latin typeface="Cambria Math" panose="02040503050406030204" pitchFamily="18" charset="0"/>
                            <a:ea typeface="Cambria" panose="02040503050406030204" pitchFamily="18" charset="0"/>
                          </a:rPr>
                        </m:ctrlPr>
                      </m:sSubSupPr>
                      <m:e>
                        <m:r>
                          <a:rPr lang="en-IN" i="1">
                            <a:latin typeface="Cambria Math" panose="02040503050406030204" pitchFamily="18" charset="0"/>
                            <a:ea typeface="Cambria" panose="02040503050406030204" pitchFamily="18" charset="0"/>
                          </a:rPr>
                          <m:t>𝑉</m:t>
                        </m:r>
                      </m:e>
                      <m:sub>
                        <m:r>
                          <a:rPr lang="en-IN" b="0" i="1" smtClean="0">
                            <a:latin typeface="Cambria Math" panose="02040503050406030204" pitchFamily="18" charset="0"/>
                            <a:ea typeface="Cambria" panose="02040503050406030204" pitchFamily="18" charset="0"/>
                          </a:rPr>
                          <m:t>3</m:t>
                        </m:r>
                      </m:sub>
                      <m:sup>
                        <m:r>
                          <a:rPr lang="en-IN" i="1">
                            <a:latin typeface="Cambria Math" panose="02040503050406030204" pitchFamily="18" charset="0"/>
                            <a:ea typeface="Cambria Math" panose="02040503050406030204" pitchFamily="18" charset="0"/>
                          </a:rPr>
                          <m:t>𝛾</m:t>
                        </m:r>
                        <m:r>
                          <a:rPr lang="en-IN" i="1">
                            <a:latin typeface="Cambria Math" panose="02040503050406030204" pitchFamily="18" charset="0"/>
                            <a:ea typeface="Cambria Math" panose="02040503050406030204" pitchFamily="18" charset="0"/>
                          </a:rPr>
                          <m:t> −1 </m:t>
                        </m:r>
                      </m:sup>
                    </m:sSubSup>
                  </m:oMath>
                </a14:m>
                <a:endParaRPr lang="en-IN" dirty="0" smtClean="0">
                  <a:latin typeface="Cambria" panose="02040503050406030204" pitchFamily="18" charset="0"/>
                  <a:ea typeface="Cambria" panose="02040503050406030204" pitchFamily="18" charset="0"/>
                </a:endParaRPr>
              </a:p>
              <a:p>
                <a:r>
                  <a:rPr lang="en-IN" dirty="0">
                    <a:latin typeface="Cambria" panose="02040503050406030204" pitchFamily="18" charset="0"/>
                    <a:ea typeface="Cambria" panose="02040503050406030204" pitchFamily="18" charset="0"/>
                  </a:rPr>
                  <a:t>	</a:t>
                </a:r>
                <a:r>
                  <a:rPr lang="en-IN" dirty="0" smtClean="0">
                    <a:latin typeface="Cambria" panose="02040503050406030204" pitchFamily="18" charset="0"/>
                    <a:ea typeface="Cambria" panose="02040503050406030204" pitchFamily="18" charset="0"/>
                  </a:rPr>
                  <a:t>	</a:t>
                </a:r>
              </a:p>
              <a:p>
                <a:r>
                  <a:rPr lang="en-IN" dirty="0">
                    <a:latin typeface="Cambria" panose="02040503050406030204" pitchFamily="18" charset="0"/>
                    <a:ea typeface="Cambria" panose="02040503050406030204" pitchFamily="18" charset="0"/>
                  </a:rPr>
                  <a:t>	</a:t>
                </a:r>
                <a:r>
                  <a:rPr lang="en-IN" dirty="0" smtClean="0">
                    <a:latin typeface="Cambria" panose="02040503050406030204" pitchFamily="18" charset="0"/>
                    <a:ea typeface="Cambria" panose="02040503050406030204" pitchFamily="18" charset="0"/>
                  </a:rPr>
                  <a:t>	</a:t>
                </a:r>
                <a14:m>
                  <m:oMath xmlns:m="http://schemas.openxmlformats.org/officeDocument/2006/math">
                    <m:f>
                      <m:fPr>
                        <m:ctrlPr>
                          <a:rPr lang="en-IN" i="1" smtClean="0">
                            <a:latin typeface="Cambria Math" panose="02040503050406030204" pitchFamily="18" charset="0"/>
                            <a:ea typeface="Cambria" panose="02040503050406030204" pitchFamily="18" charset="0"/>
                          </a:rPr>
                        </m:ctrlPr>
                      </m:fPr>
                      <m:num>
                        <m:sSub>
                          <m:sSubPr>
                            <m:ctrlPr>
                              <a:rPr lang="en-IN" i="1" smtClean="0">
                                <a:latin typeface="Cambria Math" panose="02040503050406030204" pitchFamily="18" charset="0"/>
                                <a:ea typeface="Cambria" panose="02040503050406030204" pitchFamily="18" charset="0"/>
                              </a:rPr>
                            </m:ctrlPr>
                          </m:sSubPr>
                          <m:e>
                            <m:r>
                              <a:rPr lang="en-IN" b="0" i="1" smtClean="0">
                                <a:latin typeface="Cambria Math" panose="02040503050406030204" pitchFamily="18" charset="0"/>
                                <a:ea typeface="Cambria" panose="02040503050406030204" pitchFamily="18" charset="0"/>
                              </a:rPr>
                              <m:t>𝑇</m:t>
                            </m:r>
                          </m:e>
                          <m:sub>
                            <m:r>
                              <a:rPr lang="en-IN" b="0" i="1" smtClean="0">
                                <a:latin typeface="Cambria Math" panose="02040503050406030204" pitchFamily="18" charset="0"/>
                                <a:ea typeface="Cambria" panose="02040503050406030204" pitchFamily="18" charset="0"/>
                              </a:rPr>
                              <m:t>2</m:t>
                            </m:r>
                          </m:sub>
                        </m:sSub>
                      </m:num>
                      <m:den>
                        <m:sSub>
                          <m:sSubPr>
                            <m:ctrlPr>
                              <a:rPr lang="en-IN" i="1" smtClean="0">
                                <a:latin typeface="Cambria Math" panose="02040503050406030204" pitchFamily="18" charset="0"/>
                                <a:ea typeface="Cambria" panose="02040503050406030204" pitchFamily="18" charset="0"/>
                              </a:rPr>
                            </m:ctrlPr>
                          </m:sSubPr>
                          <m:e>
                            <m:r>
                              <a:rPr lang="en-IN" b="0" i="1" smtClean="0">
                                <a:latin typeface="Cambria Math" panose="02040503050406030204" pitchFamily="18" charset="0"/>
                                <a:ea typeface="Cambria" panose="02040503050406030204" pitchFamily="18" charset="0"/>
                              </a:rPr>
                              <m:t>𝑇</m:t>
                            </m:r>
                          </m:e>
                          <m:sub>
                            <m:r>
                              <a:rPr lang="en-IN" b="0" i="1" smtClean="0">
                                <a:latin typeface="Cambria Math" panose="02040503050406030204" pitchFamily="18" charset="0"/>
                                <a:ea typeface="Cambria" panose="02040503050406030204" pitchFamily="18" charset="0"/>
                              </a:rPr>
                              <m:t>1</m:t>
                            </m:r>
                          </m:sub>
                        </m:sSub>
                      </m:den>
                    </m:f>
                  </m:oMath>
                </a14:m>
                <a:r>
                  <a:rPr lang="en-IN" dirty="0" smtClean="0">
                    <a:latin typeface="Cambria" panose="02040503050406030204" pitchFamily="18" charset="0"/>
                    <a:ea typeface="Cambria" panose="02040503050406030204" pitchFamily="18" charset="0"/>
                  </a:rPr>
                  <a:t> = (</a:t>
                </a:r>
                <a14:m>
                  <m:oMath xmlns:m="http://schemas.openxmlformats.org/officeDocument/2006/math">
                    <m:f>
                      <m:fPr>
                        <m:type m:val="lin"/>
                        <m:ctrlPr>
                          <a:rPr lang="en-IN" i="1" smtClean="0">
                            <a:latin typeface="Cambria Math" panose="02040503050406030204" pitchFamily="18" charset="0"/>
                            <a:ea typeface="Cambria" panose="02040503050406030204" pitchFamily="18" charset="0"/>
                          </a:rPr>
                        </m:ctrlPr>
                      </m:fPr>
                      <m:num>
                        <m:sSub>
                          <m:sSubPr>
                            <m:ctrlPr>
                              <a:rPr lang="en-IN" i="1" smtClean="0">
                                <a:latin typeface="Cambria Math" panose="02040503050406030204" pitchFamily="18" charset="0"/>
                                <a:ea typeface="Cambria" panose="02040503050406030204" pitchFamily="18" charset="0"/>
                              </a:rPr>
                            </m:ctrlPr>
                          </m:sSubPr>
                          <m:e>
                            <m:r>
                              <a:rPr lang="en-IN" b="0" i="1" smtClean="0">
                                <a:latin typeface="Cambria Math" panose="02040503050406030204" pitchFamily="18" charset="0"/>
                                <a:ea typeface="Cambria" panose="02040503050406030204" pitchFamily="18" charset="0"/>
                              </a:rPr>
                              <m:t>𝑉</m:t>
                            </m:r>
                          </m:e>
                          <m:sub>
                            <m:r>
                              <a:rPr lang="en-IN" b="0" i="1" smtClean="0">
                                <a:latin typeface="Cambria Math" panose="02040503050406030204" pitchFamily="18" charset="0"/>
                                <a:ea typeface="Cambria" panose="02040503050406030204" pitchFamily="18" charset="0"/>
                              </a:rPr>
                              <m:t>3</m:t>
                            </m:r>
                          </m:sub>
                        </m:sSub>
                      </m:num>
                      <m:den>
                        <m:sSub>
                          <m:sSubPr>
                            <m:ctrlPr>
                              <a:rPr lang="en-IN" i="1" smtClean="0">
                                <a:latin typeface="Cambria Math" panose="02040503050406030204" pitchFamily="18" charset="0"/>
                                <a:ea typeface="Cambria" panose="02040503050406030204" pitchFamily="18" charset="0"/>
                              </a:rPr>
                            </m:ctrlPr>
                          </m:sSubPr>
                          <m:e>
                            <m:r>
                              <a:rPr lang="en-IN" b="0" i="1" smtClean="0">
                                <a:latin typeface="Cambria Math" panose="02040503050406030204" pitchFamily="18" charset="0"/>
                                <a:ea typeface="Cambria" panose="02040503050406030204" pitchFamily="18" charset="0"/>
                              </a:rPr>
                              <m:t>𝑉</m:t>
                            </m:r>
                          </m:e>
                          <m:sub>
                            <m:r>
                              <a:rPr lang="en-IN" b="0" i="1" smtClean="0">
                                <a:latin typeface="Cambria Math" panose="02040503050406030204" pitchFamily="18" charset="0"/>
                                <a:ea typeface="Cambria" panose="02040503050406030204" pitchFamily="18" charset="0"/>
                              </a:rPr>
                              <m:t>2</m:t>
                            </m:r>
                          </m:sub>
                        </m:sSub>
                      </m:den>
                    </m:f>
                  </m:oMath>
                </a14:m>
                <a:r>
                  <a:rPr lang="en-IN" baseline="30000" dirty="0" smtClean="0">
                    <a:latin typeface="Cambria" panose="02040503050406030204" pitchFamily="18" charset="0"/>
                    <a:ea typeface="Cambria" panose="02040503050406030204" pitchFamily="18" charset="0"/>
                  </a:rPr>
                  <a:t>)</a:t>
                </a:r>
                <a:r>
                  <a:rPr lang="en-IN" dirty="0">
                    <a:ea typeface="Cambria Math" panose="02040503050406030204" pitchFamily="18" charset="0"/>
                  </a:rPr>
                  <a:t> </a:t>
                </a:r>
                <a14:m>
                  <m:oMath xmlns:m="http://schemas.openxmlformats.org/officeDocument/2006/math">
                    <m:r>
                      <a:rPr lang="en-IN" i="1" baseline="30000">
                        <a:latin typeface="Cambria Math" panose="02040503050406030204" pitchFamily="18" charset="0"/>
                        <a:ea typeface="Cambria Math" panose="02040503050406030204" pitchFamily="18" charset="0"/>
                      </a:rPr>
                      <m:t>𝛾</m:t>
                    </m:r>
                    <m:r>
                      <a:rPr lang="en-IN" i="1" baseline="30000">
                        <a:latin typeface="Cambria Math" panose="02040503050406030204" pitchFamily="18" charset="0"/>
                        <a:ea typeface="Cambria Math" panose="02040503050406030204" pitchFamily="18" charset="0"/>
                      </a:rPr>
                      <m:t> −1 </m:t>
                    </m:r>
                  </m:oMath>
                </a14:m>
                <a:r>
                  <a:rPr lang="en-IN" baseline="30000" dirty="0" smtClean="0">
                    <a:latin typeface="Cambria" panose="02040503050406030204" pitchFamily="18" charset="0"/>
                    <a:ea typeface="Cambria" panose="02040503050406030204" pitchFamily="18" charset="0"/>
                  </a:rPr>
                  <a:t>                                                  </a:t>
                </a:r>
                <a:r>
                  <a:rPr lang="en-IN" sz="2000" baseline="30000" dirty="0" smtClean="0">
                    <a:latin typeface="Cambria" panose="02040503050406030204" pitchFamily="18" charset="0"/>
                    <a:ea typeface="Cambria" panose="02040503050406030204" pitchFamily="18" charset="0"/>
                  </a:rPr>
                  <a:t>(6)</a:t>
                </a:r>
              </a:p>
              <a:p>
                <a:endParaRPr lang="en-IN" dirty="0" smtClean="0">
                  <a:latin typeface="Cambria" panose="02040503050406030204" pitchFamily="18" charset="0"/>
                  <a:ea typeface="Cambria" panose="02040503050406030204" pitchFamily="18" charset="0"/>
                </a:endParaRPr>
              </a:p>
              <a:p>
                <a:r>
                  <a:rPr lang="en-IN" dirty="0" smtClean="0">
                    <a:latin typeface="Cambria" panose="02040503050406030204" pitchFamily="18" charset="0"/>
                    <a:ea typeface="Cambria" panose="02040503050406030204" pitchFamily="18" charset="0"/>
                  </a:rPr>
                  <a:t>b) For the adiabatic compression</a:t>
                </a:r>
              </a:p>
              <a:p>
                <a:endParaRPr lang="en-IN" dirty="0" smtClean="0">
                  <a:latin typeface="Cambria" panose="02040503050406030204" pitchFamily="18" charset="0"/>
                  <a:ea typeface="Cambria" panose="02040503050406030204" pitchFamily="18" charset="0"/>
                </a:endParaRPr>
              </a:p>
              <a:p>
                <a:r>
                  <a:rPr lang="en-IN" baseline="30000" dirty="0" smtClean="0">
                    <a:latin typeface="Cambria" panose="02040503050406030204" pitchFamily="18" charset="0"/>
                    <a:ea typeface="Cambria" panose="02040503050406030204" pitchFamily="18" charset="0"/>
                  </a:rPr>
                  <a:t>		</a:t>
                </a:r>
                <a14:m>
                  <m:oMath xmlns:m="http://schemas.openxmlformats.org/officeDocument/2006/math">
                    <m:sSub>
                      <m:sSubPr>
                        <m:ctrlPr>
                          <a:rPr lang="en-IN" i="1">
                            <a:latin typeface="Cambria Math" panose="02040503050406030204" pitchFamily="18" charset="0"/>
                            <a:ea typeface="Cambria" panose="02040503050406030204" pitchFamily="18" charset="0"/>
                          </a:rPr>
                        </m:ctrlPr>
                      </m:sSubPr>
                      <m:e>
                        <m:r>
                          <a:rPr lang="en-IN" i="1">
                            <a:latin typeface="Cambria Math" panose="02040503050406030204" pitchFamily="18" charset="0"/>
                            <a:ea typeface="Cambria" panose="02040503050406030204" pitchFamily="18" charset="0"/>
                          </a:rPr>
                          <m:t>𝑇</m:t>
                        </m:r>
                      </m:e>
                      <m:sub>
                        <m:r>
                          <a:rPr lang="en-IN" i="1">
                            <a:latin typeface="Cambria Math" panose="02040503050406030204" pitchFamily="18" charset="0"/>
                            <a:ea typeface="Cambria" panose="02040503050406030204" pitchFamily="18" charset="0"/>
                          </a:rPr>
                          <m:t>2</m:t>
                        </m:r>
                      </m:sub>
                    </m:sSub>
                    <m:sSubSup>
                      <m:sSubSupPr>
                        <m:ctrlPr>
                          <a:rPr lang="en-IN" i="1">
                            <a:latin typeface="Cambria Math" panose="02040503050406030204" pitchFamily="18" charset="0"/>
                            <a:ea typeface="Cambria" panose="02040503050406030204" pitchFamily="18" charset="0"/>
                          </a:rPr>
                        </m:ctrlPr>
                      </m:sSubSupPr>
                      <m:e>
                        <m:r>
                          <a:rPr lang="en-IN" i="1">
                            <a:latin typeface="Cambria Math" panose="02040503050406030204" pitchFamily="18" charset="0"/>
                            <a:ea typeface="Cambria" panose="02040503050406030204" pitchFamily="18" charset="0"/>
                          </a:rPr>
                          <m:t>𝑉</m:t>
                        </m:r>
                      </m:e>
                      <m:sub>
                        <m:r>
                          <a:rPr lang="en-IN" b="0" i="1" smtClean="0">
                            <a:latin typeface="Cambria Math" panose="02040503050406030204" pitchFamily="18" charset="0"/>
                            <a:ea typeface="Cambria" panose="02040503050406030204" pitchFamily="18" charset="0"/>
                          </a:rPr>
                          <m:t>1</m:t>
                        </m:r>
                      </m:sub>
                      <m:sup>
                        <m:r>
                          <a:rPr lang="en-IN" i="1">
                            <a:latin typeface="Cambria Math" panose="02040503050406030204" pitchFamily="18" charset="0"/>
                            <a:ea typeface="Cambria Math" panose="02040503050406030204" pitchFamily="18" charset="0"/>
                          </a:rPr>
                          <m:t>𝛾</m:t>
                        </m:r>
                        <m:r>
                          <a:rPr lang="en-IN" i="1">
                            <a:latin typeface="Cambria Math" panose="02040503050406030204" pitchFamily="18" charset="0"/>
                            <a:ea typeface="Cambria Math" panose="02040503050406030204" pitchFamily="18" charset="0"/>
                          </a:rPr>
                          <m:t> −1 </m:t>
                        </m:r>
                      </m:sup>
                    </m:sSubSup>
                    <m:r>
                      <a:rPr lang="en-IN" i="1">
                        <a:latin typeface="Cambria Math" panose="02040503050406030204" pitchFamily="18" charset="0"/>
                        <a:ea typeface="Cambria" panose="02040503050406030204" pitchFamily="18" charset="0"/>
                      </a:rPr>
                      <m:t>=</m:t>
                    </m:r>
                    <m:sSub>
                      <m:sSubPr>
                        <m:ctrlPr>
                          <a:rPr lang="en-IN" i="1">
                            <a:latin typeface="Cambria Math" panose="02040503050406030204" pitchFamily="18" charset="0"/>
                            <a:ea typeface="Cambria" panose="02040503050406030204" pitchFamily="18" charset="0"/>
                          </a:rPr>
                        </m:ctrlPr>
                      </m:sSubPr>
                      <m:e>
                        <m:r>
                          <a:rPr lang="en-IN" i="1">
                            <a:latin typeface="Cambria Math" panose="02040503050406030204" pitchFamily="18" charset="0"/>
                            <a:ea typeface="Cambria" panose="02040503050406030204" pitchFamily="18" charset="0"/>
                          </a:rPr>
                          <m:t>𝑇</m:t>
                        </m:r>
                      </m:e>
                      <m:sub>
                        <m:r>
                          <a:rPr lang="en-IN" i="1">
                            <a:latin typeface="Cambria Math" panose="02040503050406030204" pitchFamily="18" charset="0"/>
                            <a:ea typeface="Cambria" panose="02040503050406030204" pitchFamily="18" charset="0"/>
                          </a:rPr>
                          <m:t>1</m:t>
                        </m:r>
                      </m:sub>
                    </m:sSub>
                    <m:sSubSup>
                      <m:sSubSupPr>
                        <m:ctrlPr>
                          <a:rPr lang="en-IN" i="1">
                            <a:latin typeface="Cambria Math" panose="02040503050406030204" pitchFamily="18" charset="0"/>
                            <a:ea typeface="Cambria" panose="02040503050406030204" pitchFamily="18" charset="0"/>
                          </a:rPr>
                        </m:ctrlPr>
                      </m:sSubSupPr>
                      <m:e>
                        <m:r>
                          <a:rPr lang="en-IN" i="1">
                            <a:latin typeface="Cambria Math" panose="02040503050406030204" pitchFamily="18" charset="0"/>
                            <a:ea typeface="Cambria" panose="02040503050406030204" pitchFamily="18" charset="0"/>
                          </a:rPr>
                          <m:t>𝑉</m:t>
                        </m:r>
                      </m:e>
                      <m:sub>
                        <m:r>
                          <a:rPr lang="en-IN" b="0" i="1" smtClean="0">
                            <a:latin typeface="Cambria Math" panose="02040503050406030204" pitchFamily="18" charset="0"/>
                            <a:ea typeface="Cambria" panose="02040503050406030204" pitchFamily="18" charset="0"/>
                          </a:rPr>
                          <m:t>4</m:t>
                        </m:r>
                      </m:sub>
                      <m:sup>
                        <m:r>
                          <a:rPr lang="en-IN" i="1">
                            <a:latin typeface="Cambria Math" panose="02040503050406030204" pitchFamily="18" charset="0"/>
                            <a:ea typeface="Cambria Math" panose="02040503050406030204" pitchFamily="18" charset="0"/>
                          </a:rPr>
                          <m:t>𝛾</m:t>
                        </m:r>
                        <m:r>
                          <a:rPr lang="en-IN" i="1">
                            <a:latin typeface="Cambria Math" panose="02040503050406030204" pitchFamily="18" charset="0"/>
                            <a:ea typeface="Cambria Math" panose="02040503050406030204" pitchFamily="18" charset="0"/>
                          </a:rPr>
                          <m:t> −1 </m:t>
                        </m:r>
                      </m:sup>
                    </m:sSubSup>
                  </m:oMath>
                </a14:m>
                <a:endParaRPr lang="en-IN" baseline="30000" dirty="0" smtClean="0">
                  <a:latin typeface="Cambria" panose="02040503050406030204" pitchFamily="18" charset="0"/>
                  <a:ea typeface="Cambria" panose="02040503050406030204" pitchFamily="18" charset="0"/>
                </a:endParaRPr>
              </a:p>
              <a:p>
                <a:endParaRPr lang="en-IN" baseline="30000" dirty="0" smtClean="0">
                  <a:latin typeface="Cambria" panose="02040503050406030204" pitchFamily="18" charset="0"/>
                  <a:ea typeface="Cambria" panose="02040503050406030204" pitchFamily="18" charset="0"/>
                </a:endParaRPr>
              </a:p>
              <a:p>
                <a:r>
                  <a:rPr lang="en-IN" sz="2000" baseline="30000" dirty="0">
                    <a:latin typeface="Cambria" panose="02040503050406030204" pitchFamily="18" charset="0"/>
                    <a:ea typeface="Cambria" panose="02040503050406030204" pitchFamily="18" charset="0"/>
                  </a:rPr>
                  <a:t>	</a:t>
                </a:r>
                <a:r>
                  <a:rPr lang="en-IN" sz="2000" baseline="30000" dirty="0" smtClean="0">
                    <a:latin typeface="Cambria" panose="02040503050406030204" pitchFamily="18" charset="0"/>
                    <a:ea typeface="Cambria" panose="02040503050406030204" pitchFamily="18" charset="0"/>
                  </a:rPr>
                  <a:t>	</a:t>
                </a:r>
                <a14:m>
                  <m:oMath xmlns:m="http://schemas.openxmlformats.org/officeDocument/2006/math">
                    <m:f>
                      <m:fPr>
                        <m:ctrlPr>
                          <a:rPr lang="en-IN" sz="2000" i="1">
                            <a:latin typeface="Cambria Math" panose="02040503050406030204" pitchFamily="18" charset="0"/>
                            <a:ea typeface="Cambria" panose="02040503050406030204" pitchFamily="18" charset="0"/>
                          </a:rPr>
                        </m:ctrlPr>
                      </m:fPr>
                      <m:num>
                        <m:sSub>
                          <m:sSubPr>
                            <m:ctrlPr>
                              <a:rPr lang="en-IN" sz="2000" i="1">
                                <a:latin typeface="Cambria Math" panose="02040503050406030204" pitchFamily="18" charset="0"/>
                                <a:ea typeface="Cambria" panose="02040503050406030204" pitchFamily="18" charset="0"/>
                              </a:rPr>
                            </m:ctrlPr>
                          </m:sSubPr>
                          <m:e>
                            <m:r>
                              <a:rPr lang="en-IN" sz="2000" i="1">
                                <a:latin typeface="Cambria Math" panose="02040503050406030204" pitchFamily="18" charset="0"/>
                                <a:ea typeface="Cambria" panose="02040503050406030204" pitchFamily="18" charset="0"/>
                              </a:rPr>
                              <m:t>𝑇</m:t>
                            </m:r>
                          </m:e>
                          <m:sub>
                            <m:r>
                              <a:rPr lang="en-IN" sz="2000" i="1">
                                <a:latin typeface="Cambria Math" panose="02040503050406030204" pitchFamily="18" charset="0"/>
                                <a:ea typeface="Cambria" panose="02040503050406030204" pitchFamily="18" charset="0"/>
                              </a:rPr>
                              <m:t>2</m:t>
                            </m:r>
                          </m:sub>
                        </m:sSub>
                      </m:num>
                      <m:den>
                        <m:sSub>
                          <m:sSubPr>
                            <m:ctrlPr>
                              <a:rPr lang="en-IN" sz="2000" i="1">
                                <a:latin typeface="Cambria Math" panose="02040503050406030204" pitchFamily="18" charset="0"/>
                                <a:ea typeface="Cambria" panose="02040503050406030204" pitchFamily="18" charset="0"/>
                              </a:rPr>
                            </m:ctrlPr>
                          </m:sSubPr>
                          <m:e>
                            <m:r>
                              <a:rPr lang="en-IN" sz="2000" i="1">
                                <a:latin typeface="Cambria Math" panose="02040503050406030204" pitchFamily="18" charset="0"/>
                                <a:ea typeface="Cambria" panose="02040503050406030204" pitchFamily="18" charset="0"/>
                              </a:rPr>
                              <m:t>𝑇</m:t>
                            </m:r>
                          </m:e>
                          <m:sub>
                            <m:r>
                              <a:rPr lang="en-IN" sz="2000" i="1">
                                <a:latin typeface="Cambria Math" panose="02040503050406030204" pitchFamily="18" charset="0"/>
                                <a:ea typeface="Cambria" panose="02040503050406030204" pitchFamily="18" charset="0"/>
                              </a:rPr>
                              <m:t>1</m:t>
                            </m:r>
                          </m:sub>
                        </m:sSub>
                      </m:den>
                    </m:f>
                  </m:oMath>
                </a14:m>
                <a:r>
                  <a:rPr lang="en-IN" sz="2000" dirty="0">
                    <a:latin typeface="Cambria" panose="02040503050406030204" pitchFamily="18" charset="0"/>
                    <a:ea typeface="Cambria" panose="02040503050406030204" pitchFamily="18" charset="0"/>
                  </a:rPr>
                  <a:t> = (</a:t>
                </a:r>
                <a14:m>
                  <m:oMath xmlns:m="http://schemas.openxmlformats.org/officeDocument/2006/math">
                    <m:f>
                      <m:fPr>
                        <m:type m:val="lin"/>
                        <m:ctrlPr>
                          <a:rPr lang="en-IN" sz="2000" i="1">
                            <a:latin typeface="Cambria Math" panose="02040503050406030204" pitchFamily="18" charset="0"/>
                            <a:ea typeface="Cambria" panose="02040503050406030204" pitchFamily="18" charset="0"/>
                          </a:rPr>
                        </m:ctrlPr>
                      </m:fPr>
                      <m:num>
                        <m:sSub>
                          <m:sSubPr>
                            <m:ctrlPr>
                              <a:rPr lang="en-IN" sz="2000" i="1">
                                <a:latin typeface="Cambria Math" panose="02040503050406030204" pitchFamily="18" charset="0"/>
                                <a:ea typeface="Cambria" panose="02040503050406030204" pitchFamily="18" charset="0"/>
                              </a:rPr>
                            </m:ctrlPr>
                          </m:sSubPr>
                          <m:e>
                            <m:r>
                              <a:rPr lang="en-IN" sz="2000" i="1">
                                <a:latin typeface="Cambria Math" panose="02040503050406030204" pitchFamily="18" charset="0"/>
                                <a:ea typeface="Cambria" panose="02040503050406030204" pitchFamily="18" charset="0"/>
                              </a:rPr>
                              <m:t>𝑉</m:t>
                            </m:r>
                          </m:e>
                          <m:sub>
                            <m:r>
                              <a:rPr lang="en-IN" sz="2000" b="0" i="1" smtClean="0">
                                <a:latin typeface="Cambria Math" panose="02040503050406030204" pitchFamily="18" charset="0"/>
                                <a:ea typeface="Cambria" panose="02040503050406030204" pitchFamily="18" charset="0"/>
                              </a:rPr>
                              <m:t>4</m:t>
                            </m:r>
                          </m:sub>
                        </m:sSub>
                      </m:num>
                      <m:den>
                        <m:sSub>
                          <m:sSubPr>
                            <m:ctrlPr>
                              <a:rPr lang="en-IN" sz="2000" i="1">
                                <a:latin typeface="Cambria Math" panose="02040503050406030204" pitchFamily="18" charset="0"/>
                                <a:ea typeface="Cambria" panose="02040503050406030204" pitchFamily="18" charset="0"/>
                              </a:rPr>
                            </m:ctrlPr>
                          </m:sSubPr>
                          <m:e>
                            <m:r>
                              <a:rPr lang="en-IN" sz="2000" i="1">
                                <a:latin typeface="Cambria Math" panose="02040503050406030204" pitchFamily="18" charset="0"/>
                                <a:ea typeface="Cambria" panose="02040503050406030204" pitchFamily="18" charset="0"/>
                              </a:rPr>
                              <m:t>𝑉</m:t>
                            </m:r>
                          </m:e>
                          <m:sub>
                            <m:r>
                              <a:rPr lang="en-IN" sz="2000" b="0" i="1" smtClean="0">
                                <a:latin typeface="Cambria Math" panose="02040503050406030204" pitchFamily="18" charset="0"/>
                                <a:ea typeface="Cambria" panose="02040503050406030204" pitchFamily="18" charset="0"/>
                              </a:rPr>
                              <m:t>1</m:t>
                            </m:r>
                          </m:sub>
                        </m:sSub>
                      </m:den>
                    </m:f>
                  </m:oMath>
                </a14:m>
                <a:r>
                  <a:rPr lang="en-IN" sz="2000" baseline="30000" dirty="0">
                    <a:latin typeface="Cambria" panose="02040503050406030204" pitchFamily="18" charset="0"/>
                    <a:ea typeface="Cambria" panose="02040503050406030204" pitchFamily="18" charset="0"/>
                  </a:rPr>
                  <a:t>)</a:t>
                </a:r>
                <a:r>
                  <a:rPr lang="en-IN" sz="2000" dirty="0">
                    <a:ea typeface="Cambria Math" panose="02040503050406030204" pitchFamily="18" charset="0"/>
                  </a:rPr>
                  <a:t> </a:t>
                </a:r>
                <a14:m>
                  <m:oMath xmlns:m="http://schemas.openxmlformats.org/officeDocument/2006/math">
                    <m:r>
                      <a:rPr lang="en-IN" sz="2000" i="1" baseline="30000">
                        <a:latin typeface="Cambria Math" panose="02040503050406030204" pitchFamily="18" charset="0"/>
                        <a:ea typeface="Cambria Math" panose="02040503050406030204" pitchFamily="18" charset="0"/>
                      </a:rPr>
                      <m:t>𝛾</m:t>
                    </m:r>
                    <m:r>
                      <a:rPr lang="en-IN" sz="2000" i="1" baseline="30000">
                        <a:latin typeface="Cambria Math" panose="02040503050406030204" pitchFamily="18" charset="0"/>
                        <a:ea typeface="Cambria Math" panose="02040503050406030204" pitchFamily="18" charset="0"/>
                      </a:rPr>
                      <m:t> −1</m:t>
                    </m:r>
                  </m:oMath>
                </a14:m>
                <a:r>
                  <a:rPr lang="en-IN" sz="2000" baseline="30000" dirty="0" smtClean="0">
                    <a:latin typeface="Cambria" panose="02040503050406030204" pitchFamily="18" charset="0"/>
                    <a:ea typeface="Cambria" panose="02040503050406030204" pitchFamily="18" charset="0"/>
                  </a:rPr>
                  <a:t>                                                    (7)</a:t>
                </a:r>
              </a:p>
              <a:p>
                <a:endParaRPr lang="en-IN" sz="2000" baseline="30000" dirty="0" smtClean="0">
                  <a:latin typeface="Cambria" panose="02040503050406030204" pitchFamily="18" charset="0"/>
                  <a:ea typeface="Cambria" panose="02040503050406030204" pitchFamily="18" charset="0"/>
                </a:endParaRPr>
              </a:p>
              <a:p>
                <a:r>
                  <a:rPr lang="en-IN" dirty="0" smtClean="0">
                    <a:latin typeface="Cambria" panose="02040503050406030204" pitchFamily="18" charset="0"/>
                    <a:ea typeface="Cambria" panose="02040503050406030204" pitchFamily="18" charset="0"/>
                  </a:rPr>
                  <a:t>Comparing equation (6) and (7), We have</a:t>
                </a:r>
              </a:p>
              <a:p>
                <a:r>
                  <a:rPr lang="en-IN" sz="2000" dirty="0">
                    <a:latin typeface="Cambria" panose="02040503050406030204" pitchFamily="18" charset="0"/>
                    <a:ea typeface="Cambria" panose="02040503050406030204" pitchFamily="18" charset="0"/>
                  </a:rPr>
                  <a:t>	</a:t>
                </a:r>
                <a:r>
                  <a:rPr lang="en-IN" sz="2000" dirty="0" smtClean="0">
                    <a:latin typeface="Cambria" panose="02040503050406030204" pitchFamily="18" charset="0"/>
                    <a:ea typeface="Cambria" panose="02040503050406030204" pitchFamily="18" charset="0"/>
                  </a:rPr>
                  <a:t>	</a:t>
                </a:r>
                <a14:m>
                  <m:oMath xmlns:m="http://schemas.openxmlformats.org/officeDocument/2006/math">
                    <m:f>
                      <m:fPr>
                        <m:ctrlPr>
                          <a:rPr lang="en-IN" sz="2400" i="1" smtClean="0">
                            <a:latin typeface="Cambria Math" panose="02040503050406030204" pitchFamily="18" charset="0"/>
                            <a:ea typeface="Cambria" panose="02040503050406030204" pitchFamily="18" charset="0"/>
                          </a:rPr>
                        </m:ctrlPr>
                      </m:fPr>
                      <m:num>
                        <m:sSub>
                          <m:sSubPr>
                            <m:ctrlPr>
                              <a:rPr lang="en-IN" sz="2400" i="1" smtClean="0">
                                <a:latin typeface="Cambria Math" panose="02040503050406030204" pitchFamily="18" charset="0"/>
                                <a:ea typeface="Cambria" panose="02040503050406030204" pitchFamily="18" charset="0"/>
                              </a:rPr>
                            </m:ctrlPr>
                          </m:sSubPr>
                          <m:e>
                            <m:r>
                              <a:rPr lang="en-IN" sz="2400" b="0" i="1" smtClean="0">
                                <a:latin typeface="Cambria Math" panose="02040503050406030204" pitchFamily="18" charset="0"/>
                                <a:ea typeface="Cambria" panose="02040503050406030204" pitchFamily="18" charset="0"/>
                              </a:rPr>
                              <m:t>𝑉</m:t>
                            </m:r>
                          </m:e>
                          <m:sub>
                            <m:r>
                              <a:rPr lang="en-IN" sz="2400" b="0" i="1" smtClean="0">
                                <a:latin typeface="Cambria Math" panose="02040503050406030204" pitchFamily="18" charset="0"/>
                                <a:ea typeface="Cambria" panose="02040503050406030204" pitchFamily="18" charset="0"/>
                              </a:rPr>
                              <m:t>3</m:t>
                            </m:r>
                          </m:sub>
                        </m:sSub>
                      </m:num>
                      <m:den>
                        <m:sSub>
                          <m:sSubPr>
                            <m:ctrlPr>
                              <a:rPr lang="en-IN" sz="2400" i="1" smtClean="0">
                                <a:latin typeface="Cambria Math" panose="02040503050406030204" pitchFamily="18" charset="0"/>
                                <a:ea typeface="Cambria" panose="02040503050406030204" pitchFamily="18" charset="0"/>
                              </a:rPr>
                            </m:ctrlPr>
                          </m:sSubPr>
                          <m:e>
                            <m:r>
                              <a:rPr lang="en-IN" sz="2400" b="0" i="1" smtClean="0">
                                <a:latin typeface="Cambria Math" panose="02040503050406030204" pitchFamily="18" charset="0"/>
                                <a:ea typeface="Cambria" panose="02040503050406030204" pitchFamily="18" charset="0"/>
                              </a:rPr>
                              <m:t>𝑉</m:t>
                            </m:r>
                          </m:e>
                          <m:sub>
                            <m:r>
                              <a:rPr lang="en-IN" sz="2400" b="0" i="1" smtClean="0">
                                <a:latin typeface="Cambria Math" panose="02040503050406030204" pitchFamily="18" charset="0"/>
                                <a:ea typeface="Cambria" panose="02040503050406030204" pitchFamily="18" charset="0"/>
                              </a:rPr>
                              <m:t>2</m:t>
                            </m:r>
                          </m:sub>
                        </m:sSub>
                      </m:den>
                    </m:f>
                  </m:oMath>
                </a14:m>
                <a:r>
                  <a:rPr lang="en-IN" sz="2400" dirty="0" smtClean="0">
                    <a:latin typeface="Cambria" panose="02040503050406030204" pitchFamily="18" charset="0"/>
                    <a:ea typeface="Cambria" panose="02040503050406030204" pitchFamily="18" charset="0"/>
                  </a:rPr>
                  <a:t> = </a:t>
                </a:r>
                <a14:m>
                  <m:oMath xmlns:m="http://schemas.openxmlformats.org/officeDocument/2006/math">
                    <m:f>
                      <m:fPr>
                        <m:ctrlPr>
                          <a:rPr lang="en-IN" sz="2400" i="1" smtClean="0">
                            <a:latin typeface="Cambria Math" panose="02040503050406030204" pitchFamily="18" charset="0"/>
                            <a:ea typeface="Cambria" panose="02040503050406030204" pitchFamily="18" charset="0"/>
                          </a:rPr>
                        </m:ctrlPr>
                      </m:fPr>
                      <m:num>
                        <m:sSub>
                          <m:sSubPr>
                            <m:ctrlPr>
                              <a:rPr lang="en-IN" sz="2400" i="1" smtClean="0">
                                <a:latin typeface="Cambria Math" panose="02040503050406030204" pitchFamily="18" charset="0"/>
                                <a:ea typeface="Cambria" panose="02040503050406030204" pitchFamily="18" charset="0"/>
                              </a:rPr>
                            </m:ctrlPr>
                          </m:sSubPr>
                          <m:e>
                            <m:r>
                              <a:rPr lang="en-IN" sz="2400" b="0" i="1" smtClean="0">
                                <a:latin typeface="Cambria Math" panose="02040503050406030204" pitchFamily="18" charset="0"/>
                                <a:ea typeface="Cambria" panose="02040503050406030204" pitchFamily="18" charset="0"/>
                              </a:rPr>
                              <m:t>𝑉</m:t>
                            </m:r>
                          </m:e>
                          <m:sub>
                            <m:r>
                              <a:rPr lang="en-IN" sz="2400" b="0" i="1" smtClean="0">
                                <a:latin typeface="Cambria Math" panose="02040503050406030204" pitchFamily="18" charset="0"/>
                                <a:ea typeface="Cambria" panose="02040503050406030204" pitchFamily="18" charset="0"/>
                              </a:rPr>
                              <m:t>4</m:t>
                            </m:r>
                          </m:sub>
                        </m:sSub>
                      </m:num>
                      <m:den>
                        <m:sSub>
                          <m:sSubPr>
                            <m:ctrlPr>
                              <a:rPr lang="en-IN" sz="2400" i="1" smtClean="0">
                                <a:latin typeface="Cambria Math" panose="02040503050406030204" pitchFamily="18" charset="0"/>
                                <a:ea typeface="Cambria" panose="02040503050406030204" pitchFamily="18" charset="0"/>
                              </a:rPr>
                            </m:ctrlPr>
                          </m:sSubPr>
                          <m:e>
                            <m:r>
                              <a:rPr lang="en-IN" sz="2400" b="0" i="1" smtClean="0">
                                <a:latin typeface="Cambria Math" panose="02040503050406030204" pitchFamily="18" charset="0"/>
                                <a:ea typeface="Cambria" panose="02040503050406030204" pitchFamily="18" charset="0"/>
                              </a:rPr>
                              <m:t>𝑉</m:t>
                            </m:r>
                          </m:e>
                          <m:sub>
                            <m:r>
                              <a:rPr lang="en-IN" sz="2400" b="0" i="1" smtClean="0">
                                <a:latin typeface="Cambria Math" panose="02040503050406030204" pitchFamily="18" charset="0"/>
                                <a:ea typeface="Cambria" panose="02040503050406030204" pitchFamily="18" charset="0"/>
                              </a:rPr>
                              <m:t>1</m:t>
                            </m:r>
                          </m:sub>
                        </m:sSub>
                      </m:den>
                    </m:f>
                  </m:oMath>
                </a14:m>
                <a:r>
                  <a:rPr lang="en-IN" sz="2000" dirty="0" smtClean="0">
                    <a:latin typeface="Cambria" panose="02040503050406030204" pitchFamily="18" charset="0"/>
                    <a:ea typeface="Cambria" panose="02040503050406030204" pitchFamily="18" charset="0"/>
                  </a:rPr>
                  <a:t>                   (i.e.,)     </a:t>
                </a:r>
                <a14:m>
                  <m:oMath xmlns:m="http://schemas.openxmlformats.org/officeDocument/2006/math">
                    <m:f>
                      <m:fPr>
                        <m:ctrlPr>
                          <a:rPr lang="en-IN" sz="2400" i="1">
                            <a:latin typeface="Cambria Math" panose="02040503050406030204" pitchFamily="18" charset="0"/>
                            <a:ea typeface="Cambria" panose="02040503050406030204" pitchFamily="18" charset="0"/>
                          </a:rPr>
                        </m:ctrlPr>
                      </m:fPr>
                      <m:num>
                        <m:sSub>
                          <m:sSubPr>
                            <m:ctrlPr>
                              <a:rPr lang="en-IN" sz="2400" i="1">
                                <a:latin typeface="Cambria Math" panose="02040503050406030204" pitchFamily="18" charset="0"/>
                                <a:ea typeface="Cambria" panose="02040503050406030204" pitchFamily="18" charset="0"/>
                              </a:rPr>
                            </m:ctrlPr>
                          </m:sSubPr>
                          <m:e>
                            <m:r>
                              <a:rPr lang="en-IN" sz="2400" i="1">
                                <a:latin typeface="Cambria Math" panose="02040503050406030204" pitchFamily="18" charset="0"/>
                                <a:ea typeface="Cambria" panose="02040503050406030204" pitchFamily="18" charset="0"/>
                              </a:rPr>
                              <m:t>𝑉</m:t>
                            </m:r>
                          </m:e>
                          <m:sub>
                            <m:r>
                              <a:rPr lang="en-IN" sz="2400" b="0" i="1" smtClean="0">
                                <a:latin typeface="Cambria Math" panose="02040503050406030204" pitchFamily="18" charset="0"/>
                                <a:ea typeface="Cambria" panose="02040503050406030204" pitchFamily="18" charset="0"/>
                              </a:rPr>
                              <m:t>4</m:t>
                            </m:r>
                          </m:sub>
                        </m:sSub>
                      </m:num>
                      <m:den>
                        <m:sSub>
                          <m:sSubPr>
                            <m:ctrlPr>
                              <a:rPr lang="en-IN" sz="2400" i="1">
                                <a:latin typeface="Cambria Math" panose="02040503050406030204" pitchFamily="18" charset="0"/>
                                <a:ea typeface="Cambria" panose="02040503050406030204" pitchFamily="18" charset="0"/>
                              </a:rPr>
                            </m:ctrlPr>
                          </m:sSubPr>
                          <m:e>
                            <m:r>
                              <a:rPr lang="en-IN" sz="2400" i="1">
                                <a:latin typeface="Cambria Math" panose="02040503050406030204" pitchFamily="18" charset="0"/>
                                <a:ea typeface="Cambria" panose="02040503050406030204" pitchFamily="18" charset="0"/>
                              </a:rPr>
                              <m:t>𝑉</m:t>
                            </m:r>
                          </m:e>
                          <m:sub>
                            <m:r>
                              <a:rPr lang="en-IN" sz="2400" b="0" i="1" smtClean="0">
                                <a:latin typeface="Cambria Math" panose="02040503050406030204" pitchFamily="18" charset="0"/>
                                <a:ea typeface="Cambria" panose="02040503050406030204" pitchFamily="18" charset="0"/>
                              </a:rPr>
                              <m:t>3</m:t>
                            </m:r>
                          </m:sub>
                        </m:sSub>
                      </m:den>
                    </m:f>
                  </m:oMath>
                </a14:m>
                <a:r>
                  <a:rPr lang="en-IN" sz="2400" dirty="0">
                    <a:latin typeface="Cambria" panose="02040503050406030204" pitchFamily="18" charset="0"/>
                    <a:ea typeface="Cambria" panose="02040503050406030204" pitchFamily="18" charset="0"/>
                  </a:rPr>
                  <a:t> = </a:t>
                </a:r>
                <a14:m>
                  <m:oMath xmlns:m="http://schemas.openxmlformats.org/officeDocument/2006/math">
                    <m:f>
                      <m:fPr>
                        <m:ctrlPr>
                          <a:rPr lang="en-IN" sz="2400" i="1">
                            <a:latin typeface="Cambria Math" panose="02040503050406030204" pitchFamily="18" charset="0"/>
                            <a:ea typeface="Cambria" panose="02040503050406030204" pitchFamily="18" charset="0"/>
                          </a:rPr>
                        </m:ctrlPr>
                      </m:fPr>
                      <m:num>
                        <m:sSub>
                          <m:sSubPr>
                            <m:ctrlPr>
                              <a:rPr lang="en-IN" sz="2400" i="1">
                                <a:latin typeface="Cambria Math" panose="02040503050406030204" pitchFamily="18" charset="0"/>
                                <a:ea typeface="Cambria" panose="02040503050406030204" pitchFamily="18" charset="0"/>
                              </a:rPr>
                            </m:ctrlPr>
                          </m:sSubPr>
                          <m:e>
                            <m:r>
                              <a:rPr lang="en-IN" sz="2400" i="1">
                                <a:latin typeface="Cambria Math" panose="02040503050406030204" pitchFamily="18" charset="0"/>
                                <a:ea typeface="Cambria" panose="02040503050406030204" pitchFamily="18" charset="0"/>
                              </a:rPr>
                              <m:t>𝑉</m:t>
                            </m:r>
                          </m:e>
                          <m:sub>
                            <m:r>
                              <a:rPr lang="en-IN" sz="2400" b="0" i="1" smtClean="0">
                                <a:latin typeface="Cambria Math" panose="02040503050406030204" pitchFamily="18" charset="0"/>
                                <a:ea typeface="Cambria" panose="02040503050406030204" pitchFamily="18" charset="0"/>
                              </a:rPr>
                              <m:t>1</m:t>
                            </m:r>
                          </m:sub>
                        </m:sSub>
                      </m:num>
                      <m:den>
                        <m:sSub>
                          <m:sSubPr>
                            <m:ctrlPr>
                              <a:rPr lang="en-IN" sz="2400" i="1">
                                <a:latin typeface="Cambria Math" panose="02040503050406030204" pitchFamily="18" charset="0"/>
                                <a:ea typeface="Cambria" panose="02040503050406030204" pitchFamily="18" charset="0"/>
                              </a:rPr>
                            </m:ctrlPr>
                          </m:sSubPr>
                          <m:e>
                            <m:r>
                              <a:rPr lang="en-IN" sz="2400" i="1">
                                <a:latin typeface="Cambria Math" panose="02040503050406030204" pitchFamily="18" charset="0"/>
                                <a:ea typeface="Cambria" panose="02040503050406030204" pitchFamily="18" charset="0"/>
                              </a:rPr>
                              <m:t>𝑉</m:t>
                            </m:r>
                          </m:e>
                          <m:sub>
                            <m:r>
                              <a:rPr lang="en-IN" sz="2400" b="0" i="1" smtClean="0">
                                <a:latin typeface="Cambria Math" panose="02040503050406030204" pitchFamily="18" charset="0"/>
                                <a:ea typeface="Cambria" panose="02040503050406030204" pitchFamily="18" charset="0"/>
                              </a:rPr>
                              <m:t>2</m:t>
                            </m:r>
                          </m:sub>
                        </m:sSub>
                      </m:den>
                    </m:f>
                  </m:oMath>
                </a14:m>
                <a:r>
                  <a:rPr lang="en-IN" sz="2400" dirty="0" smtClean="0">
                    <a:latin typeface="Cambria" panose="02040503050406030204" pitchFamily="18" charset="0"/>
                    <a:ea typeface="Cambria" panose="02040503050406030204" pitchFamily="18" charset="0"/>
                  </a:rPr>
                  <a:t>                           </a:t>
                </a:r>
                <a:r>
                  <a:rPr lang="en-IN" dirty="0" smtClean="0">
                    <a:latin typeface="Cambria" panose="02040503050406030204" pitchFamily="18" charset="0"/>
                    <a:ea typeface="Cambria" panose="02040503050406030204" pitchFamily="18" charset="0"/>
                  </a:rPr>
                  <a:t>(8)  </a:t>
                </a:r>
              </a:p>
              <a:p>
                <a:endParaRPr lang="en-IN" sz="2000" baseline="30000" dirty="0" smtClean="0">
                  <a:latin typeface="Cambria" panose="02040503050406030204" pitchFamily="18" charset="0"/>
                  <a:ea typeface="Cambria" panose="02040503050406030204" pitchFamily="18" charset="0"/>
                </a:endParaRPr>
              </a:p>
              <a:p>
                <a:r>
                  <a:rPr lang="en-IN" dirty="0"/>
                  <a:t>	</a:t>
                </a:r>
                <a:r>
                  <a:rPr lang="en-IN" dirty="0" smtClean="0"/>
                  <a:t>	</a:t>
                </a:r>
                <a:endParaRPr lang="en-IN" dirty="0"/>
              </a:p>
            </p:txBody>
          </p:sp>
        </mc:Choice>
        <mc:Fallback xmlns="">
          <p:sp>
            <p:nvSpPr>
              <p:cNvPr id="4" name="TextBox 3"/>
              <p:cNvSpPr txBox="1">
                <a:spLocks noRot="1" noChangeAspect="1" noMove="1" noResize="1" noEditPoints="1" noAdjustHandles="1" noChangeArrowheads="1" noChangeShapeType="1" noTextEdit="1"/>
              </p:cNvSpPr>
              <p:nvPr/>
            </p:nvSpPr>
            <p:spPr>
              <a:xfrm>
                <a:off x="164757" y="172995"/>
                <a:ext cx="11640065" cy="6867008"/>
              </a:xfrm>
              <a:prstGeom prst="rect">
                <a:avLst/>
              </a:prstGeom>
              <a:blipFill rotWithShape="0">
                <a:blip r:embed="rId2"/>
                <a:stretch>
                  <a:fillRect l="-419"/>
                </a:stretch>
              </a:blipFill>
            </p:spPr>
            <p:txBody>
              <a:bodyPr/>
              <a:lstStyle/>
              <a:p>
                <a:r>
                  <a:rPr lang="en-IN">
                    <a:noFill/>
                  </a:rPr>
                  <a:t> </a:t>
                </a:r>
              </a:p>
            </p:txBody>
          </p:sp>
        </mc:Fallback>
      </mc:AlternateContent>
      <p:cxnSp>
        <p:nvCxnSpPr>
          <p:cNvPr id="5" name="Straight Arrow Connector 4"/>
          <p:cNvCxnSpPr/>
          <p:nvPr/>
        </p:nvCxnSpPr>
        <p:spPr>
          <a:xfrm>
            <a:off x="3801594" y="1479783"/>
            <a:ext cx="1260389" cy="0"/>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 name="Straight Arrow Connector 5"/>
          <p:cNvCxnSpPr/>
          <p:nvPr/>
        </p:nvCxnSpPr>
        <p:spPr>
          <a:xfrm>
            <a:off x="3916925" y="3333297"/>
            <a:ext cx="1260389" cy="0"/>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 name="Straight Arrow Connector 6"/>
          <p:cNvCxnSpPr/>
          <p:nvPr/>
        </p:nvCxnSpPr>
        <p:spPr>
          <a:xfrm>
            <a:off x="4114631" y="5125027"/>
            <a:ext cx="1260389" cy="0"/>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a:off x="5733366" y="6084735"/>
            <a:ext cx="1260389" cy="0"/>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844190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4" name="TextBox 3"/>
              <p:cNvSpPr txBox="1"/>
              <p:nvPr/>
            </p:nvSpPr>
            <p:spPr>
              <a:xfrm>
                <a:off x="156519" y="197708"/>
                <a:ext cx="11705968" cy="6945876"/>
              </a:xfrm>
              <a:prstGeom prst="rect">
                <a:avLst/>
              </a:prstGeom>
              <a:noFill/>
            </p:spPr>
            <p:txBody>
              <a:bodyPr wrap="square" rtlCol="0">
                <a:spAutoFit/>
              </a:bodyPr>
              <a:lstStyle/>
              <a:p>
                <a:r>
                  <a:rPr lang="en-IN" dirty="0" smtClean="0">
                    <a:latin typeface="Cambria" panose="02040503050406030204" pitchFamily="18" charset="0"/>
                    <a:ea typeface="Cambria" panose="02040503050406030204" pitchFamily="18" charset="0"/>
                  </a:rPr>
                  <a:t>Substitute equation (8) in equation (9), we have </a:t>
                </a:r>
              </a:p>
              <a:p>
                <a:endParaRPr lang="en-IN" dirty="0"/>
              </a:p>
              <a:p>
                <a:r>
                  <a:rPr lang="en-IN" dirty="0" smtClean="0"/>
                  <a:t>	</a:t>
                </a:r>
                <a:r>
                  <a:rPr lang="en-IN" dirty="0" smtClean="0">
                    <a:latin typeface="Cambria" panose="02040503050406030204" pitchFamily="18" charset="0"/>
                    <a:ea typeface="Cambria" panose="02040503050406030204" pitchFamily="18" charset="0"/>
                  </a:rPr>
                  <a:t>W = </a:t>
                </a:r>
                <a14:m>
                  <m:oMath xmlns:m="http://schemas.openxmlformats.org/officeDocument/2006/math">
                    <m:r>
                      <a:rPr lang="en-IN" b="0" i="1" smtClean="0">
                        <a:latin typeface="Cambria Math" panose="02040503050406030204" pitchFamily="18" charset="0"/>
                      </a:rPr>
                      <m:t>𝑅𝑇</m:t>
                    </m:r>
                    <m:r>
                      <a:rPr lang="en-IN" b="0" i="1" baseline="-25000" smtClean="0">
                        <a:latin typeface="Cambria Math" panose="02040503050406030204" pitchFamily="18" charset="0"/>
                      </a:rPr>
                      <m:t>2</m:t>
                    </m:r>
                    <m:func>
                      <m:funcPr>
                        <m:ctrlPr>
                          <a:rPr lang="en-IN" b="0" i="1" smtClean="0">
                            <a:latin typeface="Cambria Math" panose="02040503050406030204" pitchFamily="18" charset="0"/>
                          </a:rPr>
                        </m:ctrlPr>
                      </m:funcPr>
                      <m:fName>
                        <m:r>
                          <m:rPr>
                            <m:sty m:val="p"/>
                          </m:rPr>
                          <a:rPr lang="en-IN" b="0" i="0" smtClean="0">
                            <a:latin typeface="Cambria Math" panose="02040503050406030204" pitchFamily="18" charset="0"/>
                          </a:rPr>
                          <m:t>ln</m:t>
                        </m:r>
                      </m:fName>
                      <m:e>
                        <m:f>
                          <m:fPr>
                            <m:ctrlPr>
                              <a:rPr lang="en-IN" b="0" i="1" smtClean="0">
                                <a:latin typeface="Cambria Math" panose="02040503050406030204" pitchFamily="18" charset="0"/>
                              </a:rPr>
                            </m:ctrlPr>
                          </m:fPr>
                          <m:num>
                            <m:sSub>
                              <m:sSubPr>
                                <m:ctrlPr>
                                  <a:rPr lang="en-IN" b="0" i="1" smtClean="0">
                                    <a:latin typeface="Cambria Math" panose="02040503050406030204" pitchFamily="18" charset="0"/>
                                  </a:rPr>
                                </m:ctrlPr>
                              </m:sSubPr>
                              <m:e>
                                <m:r>
                                  <a:rPr lang="en-IN" b="0" i="1" smtClean="0">
                                    <a:latin typeface="Cambria Math" panose="02040503050406030204" pitchFamily="18" charset="0"/>
                                  </a:rPr>
                                  <m:t>𝑉</m:t>
                                </m:r>
                              </m:e>
                              <m:sub>
                                <m:r>
                                  <a:rPr lang="en-IN" b="0" i="1" smtClean="0">
                                    <a:latin typeface="Cambria Math" panose="02040503050406030204" pitchFamily="18" charset="0"/>
                                  </a:rPr>
                                  <m:t>2</m:t>
                                </m:r>
                              </m:sub>
                            </m:sSub>
                          </m:num>
                          <m:den>
                            <m:sSub>
                              <m:sSubPr>
                                <m:ctrlPr>
                                  <a:rPr lang="en-IN" b="0" i="1" smtClean="0">
                                    <a:latin typeface="Cambria Math" panose="02040503050406030204" pitchFamily="18" charset="0"/>
                                  </a:rPr>
                                </m:ctrlPr>
                              </m:sSubPr>
                              <m:e>
                                <m:r>
                                  <a:rPr lang="en-IN" b="0" i="1" smtClean="0">
                                    <a:latin typeface="Cambria Math" panose="02040503050406030204" pitchFamily="18" charset="0"/>
                                  </a:rPr>
                                  <m:t>𝑉</m:t>
                                </m:r>
                              </m:e>
                              <m:sub>
                                <m:r>
                                  <a:rPr lang="en-IN" b="0" i="1" smtClean="0">
                                    <a:latin typeface="Cambria Math" panose="02040503050406030204" pitchFamily="18" charset="0"/>
                                  </a:rPr>
                                  <m:t>1</m:t>
                                </m:r>
                              </m:sub>
                            </m:sSub>
                          </m:den>
                        </m:f>
                      </m:e>
                    </m:func>
                  </m:oMath>
                </a14:m>
                <a:r>
                  <a:rPr lang="en-IN" dirty="0" smtClean="0">
                    <a:latin typeface="Cambria" panose="02040503050406030204" pitchFamily="18" charset="0"/>
                    <a:ea typeface="Cambria" panose="02040503050406030204" pitchFamily="18" charset="0"/>
                  </a:rPr>
                  <a:t> + </a:t>
                </a:r>
                <a14:m>
                  <m:oMath xmlns:m="http://schemas.openxmlformats.org/officeDocument/2006/math">
                    <m:r>
                      <a:rPr lang="en-IN" i="1">
                        <a:latin typeface="Cambria Math" panose="02040503050406030204" pitchFamily="18" charset="0"/>
                      </a:rPr>
                      <m:t>𝑅𝑇</m:t>
                    </m:r>
                    <m:r>
                      <a:rPr lang="en-IN" b="0" i="1" baseline="-25000" smtClean="0">
                        <a:latin typeface="Cambria Math" panose="02040503050406030204" pitchFamily="18" charset="0"/>
                      </a:rPr>
                      <m:t>1</m:t>
                    </m:r>
                    <m:func>
                      <m:funcPr>
                        <m:ctrlPr>
                          <a:rPr lang="en-IN" i="1">
                            <a:latin typeface="Cambria Math" panose="02040503050406030204" pitchFamily="18" charset="0"/>
                          </a:rPr>
                        </m:ctrlPr>
                      </m:funcPr>
                      <m:fName>
                        <m:r>
                          <m:rPr>
                            <m:sty m:val="p"/>
                          </m:rPr>
                          <a:rPr lang="en-IN">
                            <a:latin typeface="Cambria Math" panose="02040503050406030204" pitchFamily="18" charset="0"/>
                          </a:rPr>
                          <m:t>ln</m:t>
                        </m:r>
                      </m:fName>
                      <m:e>
                        <m:f>
                          <m:fPr>
                            <m:ctrlPr>
                              <a:rPr lang="en-IN" i="1">
                                <a:latin typeface="Cambria Math" panose="02040503050406030204" pitchFamily="18" charset="0"/>
                              </a:rPr>
                            </m:ctrlPr>
                          </m:fPr>
                          <m:num>
                            <m:sSub>
                              <m:sSubPr>
                                <m:ctrlPr>
                                  <a:rPr lang="en-IN" i="1">
                                    <a:latin typeface="Cambria Math" panose="02040503050406030204" pitchFamily="18" charset="0"/>
                                  </a:rPr>
                                </m:ctrlPr>
                              </m:sSubPr>
                              <m:e>
                                <m:r>
                                  <a:rPr lang="en-IN" i="1">
                                    <a:latin typeface="Cambria Math" panose="02040503050406030204" pitchFamily="18" charset="0"/>
                                  </a:rPr>
                                  <m:t>𝑉</m:t>
                                </m:r>
                              </m:e>
                              <m:sub>
                                <m:r>
                                  <a:rPr lang="en-IN" b="0" i="1" smtClean="0">
                                    <a:latin typeface="Cambria Math" panose="02040503050406030204" pitchFamily="18" charset="0"/>
                                  </a:rPr>
                                  <m:t>1</m:t>
                                </m:r>
                              </m:sub>
                            </m:sSub>
                          </m:num>
                          <m:den>
                            <m:sSub>
                              <m:sSubPr>
                                <m:ctrlPr>
                                  <a:rPr lang="en-IN" i="1">
                                    <a:latin typeface="Cambria Math" panose="02040503050406030204" pitchFamily="18" charset="0"/>
                                  </a:rPr>
                                </m:ctrlPr>
                              </m:sSubPr>
                              <m:e>
                                <m:r>
                                  <a:rPr lang="en-IN" i="1">
                                    <a:latin typeface="Cambria Math" panose="02040503050406030204" pitchFamily="18" charset="0"/>
                                  </a:rPr>
                                  <m:t>𝑉</m:t>
                                </m:r>
                              </m:e>
                              <m:sub>
                                <m:r>
                                  <a:rPr lang="en-IN" b="0" i="1" smtClean="0">
                                    <a:latin typeface="Cambria Math" panose="02040503050406030204" pitchFamily="18" charset="0"/>
                                  </a:rPr>
                                  <m:t>2</m:t>
                                </m:r>
                              </m:sub>
                            </m:sSub>
                          </m:den>
                        </m:f>
                      </m:e>
                    </m:func>
                  </m:oMath>
                </a14:m>
                <a:endParaRPr lang="en-IN" dirty="0" smtClean="0">
                  <a:latin typeface="Cambria" panose="02040503050406030204" pitchFamily="18" charset="0"/>
                  <a:ea typeface="Cambria" panose="02040503050406030204" pitchFamily="18" charset="0"/>
                </a:endParaRPr>
              </a:p>
              <a:p>
                <a:endParaRPr lang="en-IN" dirty="0">
                  <a:latin typeface="Cambria" panose="02040503050406030204" pitchFamily="18" charset="0"/>
                  <a:ea typeface="Cambria" panose="02040503050406030204" pitchFamily="18" charset="0"/>
                </a:endParaRPr>
              </a:p>
              <a:p>
                <a:r>
                  <a:rPr lang="en-IN" dirty="0" smtClean="0">
                    <a:latin typeface="Cambria" panose="02040503050406030204" pitchFamily="18" charset="0"/>
                    <a:ea typeface="Cambria" panose="02040503050406030204" pitchFamily="18" charset="0"/>
                  </a:rPr>
                  <a:t>	</a:t>
                </a:r>
                <a:r>
                  <a:rPr lang="en-IN" dirty="0">
                    <a:latin typeface="Cambria" panose="02040503050406030204" pitchFamily="18" charset="0"/>
                    <a:ea typeface="Cambria" panose="02040503050406030204" pitchFamily="18" charset="0"/>
                  </a:rPr>
                  <a:t>W = </a:t>
                </a:r>
                <a14:m>
                  <m:oMath xmlns:m="http://schemas.openxmlformats.org/officeDocument/2006/math">
                    <m:r>
                      <a:rPr lang="en-IN" i="1">
                        <a:latin typeface="Cambria Math" panose="02040503050406030204" pitchFamily="18" charset="0"/>
                      </a:rPr>
                      <m:t>𝑅𝑇</m:t>
                    </m:r>
                    <m:r>
                      <a:rPr lang="en-IN" i="1" baseline="-25000">
                        <a:latin typeface="Cambria Math" panose="02040503050406030204" pitchFamily="18" charset="0"/>
                      </a:rPr>
                      <m:t>2</m:t>
                    </m:r>
                    <m:func>
                      <m:funcPr>
                        <m:ctrlPr>
                          <a:rPr lang="en-IN" i="1">
                            <a:latin typeface="Cambria Math" panose="02040503050406030204" pitchFamily="18" charset="0"/>
                          </a:rPr>
                        </m:ctrlPr>
                      </m:funcPr>
                      <m:fName>
                        <m:r>
                          <m:rPr>
                            <m:sty m:val="p"/>
                          </m:rPr>
                          <a:rPr lang="en-IN">
                            <a:latin typeface="Cambria Math" panose="02040503050406030204" pitchFamily="18" charset="0"/>
                          </a:rPr>
                          <m:t>ln</m:t>
                        </m:r>
                      </m:fName>
                      <m:e>
                        <m:f>
                          <m:fPr>
                            <m:ctrlPr>
                              <a:rPr lang="en-IN" i="1">
                                <a:latin typeface="Cambria Math" panose="02040503050406030204" pitchFamily="18" charset="0"/>
                              </a:rPr>
                            </m:ctrlPr>
                          </m:fPr>
                          <m:num>
                            <m:sSub>
                              <m:sSubPr>
                                <m:ctrlPr>
                                  <a:rPr lang="en-IN" i="1">
                                    <a:latin typeface="Cambria Math" panose="02040503050406030204" pitchFamily="18" charset="0"/>
                                  </a:rPr>
                                </m:ctrlPr>
                              </m:sSubPr>
                              <m:e>
                                <m:r>
                                  <a:rPr lang="en-IN" i="1">
                                    <a:latin typeface="Cambria Math" panose="02040503050406030204" pitchFamily="18" charset="0"/>
                                  </a:rPr>
                                  <m:t>𝑉</m:t>
                                </m:r>
                              </m:e>
                              <m:sub>
                                <m:r>
                                  <a:rPr lang="en-IN" i="1">
                                    <a:latin typeface="Cambria Math" panose="02040503050406030204" pitchFamily="18" charset="0"/>
                                  </a:rPr>
                                  <m:t>2</m:t>
                                </m:r>
                              </m:sub>
                            </m:sSub>
                          </m:num>
                          <m:den>
                            <m:sSub>
                              <m:sSubPr>
                                <m:ctrlPr>
                                  <a:rPr lang="en-IN" i="1">
                                    <a:latin typeface="Cambria Math" panose="02040503050406030204" pitchFamily="18" charset="0"/>
                                  </a:rPr>
                                </m:ctrlPr>
                              </m:sSubPr>
                              <m:e>
                                <m:r>
                                  <a:rPr lang="en-IN" i="1">
                                    <a:latin typeface="Cambria Math" panose="02040503050406030204" pitchFamily="18" charset="0"/>
                                  </a:rPr>
                                  <m:t>𝑉</m:t>
                                </m:r>
                              </m:e>
                              <m:sub>
                                <m:r>
                                  <a:rPr lang="en-IN" i="1">
                                    <a:latin typeface="Cambria Math" panose="02040503050406030204" pitchFamily="18" charset="0"/>
                                  </a:rPr>
                                  <m:t>1</m:t>
                                </m:r>
                              </m:sub>
                            </m:sSub>
                          </m:den>
                        </m:f>
                      </m:e>
                    </m:func>
                  </m:oMath>
                </a14:m>
                <a:r>
                  <a:rPr lang="en-IN" dirty="0">
                    <a:latin typeface="Cambria" panose="02040503050406030204" pitchFamily="18" charset="0"/>
                    <a:ea typeface="Cambria" panose="02040503050406030204" pitchFamily="18" charset="0"/>
                  </a:rPr>
                  <a:t> </a:t>
                </a:r>
                <a:r>
                  <a:rPr lang="en-IN" dirty="0" smtClean="0">
                    <a:latin typeface="Cambria" panose="02040503050406030204" pitchFamily="18" charset="0"/>
                    <a:ea typeface="Cambria" panose="02040503050406030204" pitchFamily="18" charset="0"/>
                  </a:rPr>
                  <a:t>- </a:t>
                </a:r>
                <a14:m>
                  <m:oMath xmlns:m="http://schemas.openxmlformats.org/officeDocument/2006/math">
                    <m:r>
                      <a:rPr lang="en-IN" i="1">
                        <a:latin typeface="Cambria Math" panose="02040503050406030204" pitchFamily="18" charset="0"/>
                      </a:rPr>
                      <m:t>𝑅𝑇</m:t>
                    </m:r>
                    <m:r>
                      <a:rPr lang="en-IN" b="0" i="1" baseline="-25000" smtClean="0">
                        <a:latin typeface="Cambria Math" panose="02040503050406030204" pitchFamily="18" charset="0"/>
                      </a:rPr>
                      <m:t>1</m:t>
                    </m:r>
                    <m:func>
                      <m:funcPr>
                        <m:ctrlPr>
                          <a:rPr lang="en-IN" i="1">
                            <a:latin typeface="Cambria Math" panose="02040503050406030204" pitchFamily="18" charset="0"/>
                          </a:rPr>
                        </m:ctrlPr>
                      </m:funcPr>
                      <m:fName>
                        <m:r>
                          <m:rPr>
                            <m:sty m:val="p"/>
                          </m:rPr>
                          <a:rPr lang="en-IN">
                            <a:latin typeface="Cambria Math" panose="02040503050406030204" pitchFamily="18" charset="0"/>
                          </a:rPr>
                          <m:t>ln</m:t>
                        </m:r>
                      </m:fName>
                      <m:e>
                        <m:f>
                          <m:fPr>
                            <m:ctrlPr>
                              <a:rPr lang="en-IN" i="1">
                                <a:latin typeface="Cambria Math" panose="02040503050406030204" pitchFamily="18" charset="0"/>
                              </a:rPr>
                            </m:ctrlPr>
                          </m:fPr>
                          <m:num>
                            <m:sSub>
                              <m:sSubPr>
                                <m:ctrlPr>
                                  <a:rPr lang="en-IN" i="1">
                                    <a:latin typeface="Cambria Math" panose="02040503050406030204" pitchFamily="18" charset="0"/>
                                  </a:rPr>
                                </m:ctrlPr>
                              </m:sSubPr>
                              <m:e>
                                <m:r>
                                  <a:rPr lang="en-IN" i="1">
                                    <a:latin typeface="Cambria Math" panose="02040503050406030204" pitchFamily="18" charset="0"/>
                                  </a:rPr>
                                  <m:t>𝑉</m:t>
                                </m:r>
                              </m:e>
                              <m:sub>
                                <m:r>
                                  <a:rPr lang="en-IN" b="0" i="1" smtClean="0">
                                    <a:latin typeface="Cambria Math" panose="02040503050406030204" pitchFamily="18" charset="0"/>
                                  </a:rPr>
                                  <m:t>2</m:t>
                                </m:r>
                              </m:sub>
                            </m:sSub>
                          </m:num>
                          <m:den>
                            <m:sSub>
                              <m:sSubPr>
                                <m:ctrlPr>
                                  <a:rPr lang="en-IN" i="1">
                                    <a:latin typeface="Cambria Math" panose="02040503050406030204" pitchFamily="18" charset="0"/>
                                  </a:rPr>
                                </m:ctrlPr>
                              </m:sSubPr>
                              <m:e>
                                <m:r>
                                  <a:rPr lang="en-IN" i="1">
                                    <a:latin typeface="Cambria Math" panose="02040503050406030204" pitchFamily="18" charset="0"/>
                                  </a:rPr>
                                  <m:t>𝑉</m:t>
                                </m:r>
                              </m:e>
                              <m:sub>
                                <m:r>
                                  <a:rPr lang="en-IN" b="0" i="1" smtClean="0">
                                    <a:latin typeface="Cambria Math" panose="02040503050406030204" pitchFamily="18" charset="0"/>
                                  </a:rPr>
                                  <m:t>1</m:t>
                                </m:r>
                              </m:sub>
                            </m:sSub>
                          </m:den>
                        </m:f>
                      </m:e>
                    </m:func>
                  </m:oMath>
                </a14:m>
                <a:endParaRPr lang="en-IN" dirty="0" smtClean="0">
                  <a:latin typeface="Cambria" panose="02040503050406030204" pitchFamily="18" charset="0"/>
                  <a:ea typeface="Cambria" panose="02040503050406030204" pitchFamily="18" charset="0"/>
                </a:endParaRPr>
              </a:p>
              <a:p>
                <a:endParaRPr lang="en-IN" dirty="0">
                  <a:latin typeface="Cambria" panose="02040503050406030204" pitchFamily="18" charset="0"/>
                  <a:ea typeface="Cambria" panose="02040503050406030204" pitchFamily="18" charset="0"/>
                </a:endParaRPr>
              </a:p>
              <a:p>
                <a:r>
                  <a:rPr lang="en-IN" dirty="0" smtClean="0">
                    <a:latin typeface="Cambria" panose="02040503050406030204" pitchFamily="18" charset="0"/>
                    <a:ea typeface="Cambria" panose="02040503050406030204" pitchFamily="18" charset="0"/>
                  </a:rPr>
                  <a:t>	W = R </a:t>
                </a:r>
                <a14:m>
                  <m:oMath xmlns:m="http://schemas.openxmlformats.org/officeDocument/2006/math">
                    <m:func>
                      <m:funcPr>
                        <m:ctrlPr>
                          <a:rPr lang="en-IN" i="1">
                            <a:latin typeface="Cambria Math" panose="02040503050406030204" pitchFamily="18" charset="0"/>
                          </a:rPr>
                        </m:ctrlPr>
                      </m:funcPr>
                      <m:fName>
                        <m:r>
                          <m:rPr>
                            <m:sty m:val="p"/>
                          </m:rPr>
                          <a:rPr lang="en-IN">
                            <a:latin typeface="Cambria Math" panose="02040503050406030204" pitchFamily="18" charset="0"/>
                          </a:rPr>
                          <m:t>ln</m:t>
                        </m:r>
                      </m:fName>
                      <m:e>
                        <m:f>
                          <m:fPr>
                            <m:ctrlPr>
                              <a:rPr lang="en-IN" i="1">
                                <a:latin typeface="Cambria Math" panose="02040503050406030204" pitchFamily="18" charset="0"/>
                              </a:rPr>
                            </m:ctrlPr>
                          </m:fPr>
                          <m:num>
                            <m:sSub>
                              <m:sSubPr>
                                <m:ctrlPr>
                                  <a:rPr lang="en-IN" i="1">
                                    <a:latin typeface="Cambria Math" panose="02040503050406030204" pitchFamily="18" charset="0"/>
                                  </a:rPr>
                                </m:ctrlPr>
                              </m:sSubPr>
                              <m:e>
                                <m:r>
                                  <a:rPr lang="en-IN" i="1">
                                    <a:latin typeface="Cambria Math" panose="02040503050406030204" pitchFamily="18" charset="0"/>
                                  </a:rPr>
                                  <m:t>𝑉</m:t>
                                </m:r>
                              </m:e>
                              <m:sub>
                                <m:r>
                                  <a:rPr lang="en-IN" i="1">
                                    <a:latin typeface="Cambria Math" panose="02040503050406030204" pitchFamily="18" charset="0"/>
                                  </a:rPr>
                                  <m:t>2</m:t>
                                </m:r>
                              </m:sub>
                            </m:sSub>
                          </m:num>
                          <m:den>
                            <m:sSub>
                              <m:sSubPr>
                                <m:ctrlPr>
                                  <a:rPr lang="en-IN" i="1">
                                    <a:latin typeface="Cambria Math" panose="02040503050406030204" pitchFamily="18" charset="0"/>
                                  </a:rPr>
                                </m:ctrlPr>
                              </m:sSubPr>
                              <m:e>
                                <m:r>
                                  <a:rPr lang="en-IN" i="1">
                                    <a:latin typeface="Cambria Math" panose="02040503050406030204" pitchFamily="18" charset="0"/>
                                  </a:rPr>
                                  <m:t>𝑉</m:t>
                                </m:r>
                              </m:e>
                              <m:sub>
                                <m:r>
                                  <a:rPr lang="en-IN" i="1">
                                    <a:latin typeface="Cambria Math" panose="02040503050406030204" pitchFamily="18" charset="0"/>
                                  </a:rPr>
                                  <m:t>1</m:t>
                                </m:r>
                              </m:sub>
                            </m:sSub>
                          </m:den>
                        </m:f>
                      </m:e>
                    </m:func>
                  </m:oMath>
                </a14:m>
                <a:r>
                  <a:rPr lang="en-IN" dirty="0" smtClean="0">
                    <a:latin typeface="Cambria" panose="02040503050406030204" pitchFamily="18" charset="0"/>
                    <a:ea typeface="Cambria" panose="02040503050406030204" pitchFamily="18" charset="0"/>
                  </a:rPr>
                  <a:t> (T</a:t>
                </a:r>
                <a:r>
                  <a:rPr lang="en-IN" baseline="-25000" dirty="0" smtClean="0">
                    <a:latin typeface="Cambria" panose="02040503050406030204" pitchFamily="18" charset="0"/>
                    <a:ea typeface="Cambria" panose="02040503050406030204" pitchFamily="18" charset="0"/>
                  </a:rPr>
                  <a:t>2</a:t>
                </a:r>
                <a:r>
                  <a:rPr lang="en-IN" dirty="0" smtClean="0">
                    <a:latin typeface="Cambria" panose="02040503050406030204" pitchFamily="18" charset="0"/>
                    <a:ea typeface="Cambria" panose="02040503050406030204" pitchFamily="18" charset="0"/>
                  </a:rPr>
                  <a:t> – T</a:t>
                </a:r>
                <a:r>
                  <a:rPr lang="en-IN" baseline="-25000" dirty="0" smtClean="0">
                    <a:latin typeface="Cambria" panose="02040503050406030204" pitchFamily="18" charset="0"/>
                    <a:ea typeface="Cambria" panose="02040503050406030204" pitchFamily="18" charset="0"/>
                  </a:rPr>
                  <a:t>1</a:t>
                </a:r>
                <a:r>
                  <a:rPr lang="en-IN" dirty="0" smtClean="0">
                    <a:latin typeface="Cambria" panose="02040503050406030204" pitchFamily="18" charset="0"/>
                    <a:ea typeface="Cambria" panose="02040503050406030204" pitchFamily="18" charset="0"/>
                  </a:rPr>
                  <a:t>)                             (9)</a:t>
                </a:r>
              </a:p>
              <a:p>
                <a:endParaRPr lang="en-IN" sz="2400" dirty="0" smtClean="0">
                  <a:latin typeface="Cambria" panose="02040503050406030204" pitchFamily="18" charset="0"/>
                  <a:ea typeface="Cambria" panose="02040503050406030204" pitchFamily="18" charset="0"/>
                </a:endParaRPr>
              </a:p>
              <a:p>
                <a:r>
                  <a:rPr lang="en-IN" dirty="0" smtClean="0">
                    <a:latin typeface="Cambria" panose="02040503050406030204" pitchFamily="18" charset="0"/>
                    <a:ea typeface="Cambria" panose="02040503050406030204" pitchFamily="18" charset="0"/>
                  </a:rPr>
                  <a:t>The efficiency of the engine is</a:t>
                </a:r>
              </a:p>
              <a:p>
                <a:endParaRPr lang="en-IN" dirty="0" smtClean="0">
                  <a:latin typeface="Cambria" panose="02040503050406030204" pitchFamily="18" charset="0"/>
                  <a:ea typeface="Cambria" panose="02040503050406030204" pitchFamily="18" charset="0"/>
                </a:endParaRPr>
              </a:p>
              <a:p>
                <a:r>
                  <a:rPr lang="en-IN" sz="2400" dirty="0" smtClean="0">
                    <a:latin typeface="Cambria" panose="02040503050406030204" pitchFamily="18" charset="0"/>
                    <a:ea typeface="Cambria" panose="02040503050406030204" pitchFamily="18" charset="0"/>
                  </a:rPr>
                  <a:t>	</a:t>
                </a:r>
                <a14:m>
                  <m:oMath xmlns:m="http://schemas.openxmlformats.org/officeDocument/2006/math">
                    <m:r>
                      <a:rPr lang="en-IN" sz="2400" i="1" smtClean="0">
                        <a:latin typeface="Cambria Math" panose="02040503050406030204" pitchFamily="18" charset="0"/>
                        <a:ea typeface="Cambria Math" panose="02040503050406030204" pitchFamily="18" charset="0"/>
                      </a:rPr>
                      <m:t>𝜂</m:t>
                    </m:r>
                    <m:r>
                      <a:rPr lang="en-IN" sz="2400" b="0" i="1" smtClean="0">
                        <a:latin typeface="Cambria Math" panose="02040503050406030204" pitchFamily="18" charset="0"/>
                        <a:ea typeface="Cambria Math" panose="02040503050406030204" pitchFamily="18" charset="0"/>
                      </a:rPr>
                      <m:t>= </m:t>
                    </m:r>
                    <m:f>
                      <m:fPr>
                        <m:ctrlPr>
                          <a:rPr lang="en-IN" sz="2400" b="0" i="1" smtClean="0">
                            <a:latin typeface="Cambria Math" panose="02040503050406030204" pitchFamily="18" charset="0"/>
                            <a:ea typeface="Cambria Math" panose="02040503050406030204" pitchFamily="18" charset="0"/>
                          </a:rPr>
                        </m:ctrlPr>
                      </m:fPr>
                      <m:num>
                        <m:r>
                          <a:rPr lang="en-IN" sz="2400" b="0" i="1" smtClean="0">
                            <a:latin typeface="Cambria Math" panose="02040503050406030204" pitchFamily="18" charset="0"/>
                            <a:ea typeface="Cambria Math" panose="02040503050406030204" pitchFamily="18" charset="0"/>
                          </a:rPr>
                          <m:t>𝑇𝑜𝑡𝑎𝑙</m:t>
                        </m:r>
                        <m:r>
                          <a:rPr lang="en-IN" sz="2400" b="0" i="1" smtClean="0">
                            <a:latin typeface="Cambria Math" panose="02040503050406030204" pitchFamily="18" charset="0"/>
                            <a:ea typeface="Cambria Math" panose="02040503050406030204" pitchFamily="18" charset="0"/>
                          </a:rPr>
                          <m:t> </m:t>
                        </m:r>
                        <m:r>
                          <a:rPr lang="en-IN" sz="2400" b="0" i="1" smtClean="0">
                            <a:latin typeface="Cambria Math" panose="02040503050406030204" pitchFamily="18" charset="0"/>
                            <a:ea typeface="Cambria Math" panose="02040503050406030204" pitchFamily="18" charset="0"/>
                          </a:rPr>
                          <m:t>𝑤𝑜𝑟𝑘</m:t>
                        </m:r>
                        <m:r>
                          <a:rPr lang="en-IN" sz="2400" b="0" i="1" smtClean="0">
                            <a:latin typeface="Cambria Math" panose="02040503050406030204" pitchFamily="18" charset="0"/>
                            <a:ea typeface="Cambria Math" panose="02040503050406030204" pitchFamily="18" charset="0"/>
                          </a:rPr>
                          <m:t> </m:t>
                        </m:r>
                        <m:r>
                          <a:rPr lang="en-IN" sz="2400" b="0" i="1" smtClean="0">
                            <a:latin typeface="Cambria Math" panose="02040503050406030204" pitchFamily="18" charset="0"/>
                            <a:ea typeface="Cambria Math" panose="02040503050406030204" pitchFamily="18" charset="0"/>
                          </a:rPr>
                          <m:t>𝑑𝑜𝑛𝑒</m:t>
                        </m:r>
                        <m:r>
                          <a:rPr lang="en-IN" sz="2400" b="0" i="1" smtClean="0">
                            <a:latin typeface="Cambria Math" panose="02040503050406030204" pitchFamily="18" charset="0"/>
                            <a:ea typeface="Cambria Math" panose="02040503050406030204" pitchFamily="18" charset="0"/>
                          </a:rPr>
                          <m:t> </m:t>
                        </m:r>
                        <m:r>
                          <a:rPr lang="en-IN" sz="2400" b="0" i="1" smtClean="0">
                            <a:latin typeface="Cambria Math" panose="02040503050406030204" pitchFamily="18" charset="0"/>
                            <a:ea typeface="Cambria Math" panose="02040503050406030204" pitchFamily="18" charset="0"/>
                          </a:rPr>
                          <m:t>𝑏𝑦</m:t>
                        </m:r>
                        <m:r>
                          <a:rPr lang="en-IN" sz="2400" b="0" i="1" smtClean="0">
                            <a:latin typeface="Cambria Math" panose="02040503050406030204" pitchFamily="18" charset="0"/>
                            <a:ea typeface="Cambria Math" panose="02040503050406030204" pitchFamily="18" charset="0"/>
                          </a:rPr>
                          <m:t> </m:t>
                        </m:r>
                        <m:r>
                          <a:rPr lang="en-IN" sz="2400" b="0" i="1" smtClean="0">
                            <a:latin typeface="Cambria Math" panose="02040503050406030204" pitchFamily="18" charset="0"/>
                            <a:ea typeface="Cambria Math" panose="02040503050406030204" pitchFamily="18" charset="0"/>
                          </a:rPr>
                          <m:t>𝑡h𝑒</m:t>
                        </m:r>
                        <m:r>
                          <a:rPr lang="en-IN" sz="2400" b="0" i="1" smtClean="0">
                            <a:latin typeface="Cambria Math" panose="02040503050406030204" pitchFamily="18" charset="0"/>
                            <a:ea typeface="Cambria Math" panose="02040503050406030204" pitchFamily="18" charset="0"/>
                          </a:rPr>
                          <m:t> </m:t>
                        </m:r>
                        <m:r>
                          <a:rPr lang="en-IN" sz="2400" b="0" i="1" smtClean="0">
                            <a:latin typeface="Cambria Math" panose="02040503050406030204" pitchFamily="18" charset="0"/>
                            <a:ea typeface="Cambria Math" panose="02040503050406030204" pitchFamily="18" charset="0"/>
                          </a:rPr>
                          <m:t>𝑔𝑎𝑠</m:t>
                        </m:r>
                        <m:r>
                          <a:rPr lang="en-IN" sz="2400" b="0" i="1" smtClean="0">
                            <a:latin typeface="Cambria Math" panose="02040503050406030204" pitchFamily="18" charset="0"/>
                            <a:ea typeface="Cambria Math" panose="02040503050406030204" pitchFamily="18" charset="0"/>
                          </a:rPr>
                          <m:t> </m:t>
                        </m:r>
                      </m:num>
                      <m:den>
                        <m:r>
                          <a:rPr lang="en-IN" sz="2400" b="0" i="1" smtClean="0">
                            <a:latin typeface="Cambria Math" panose="02040503050406030204" pitchFamily="18" charset="0"/>
                            <a:ea typeface="Cambria Math" panose="02040503050406030204" pitchFamily="18" charset="0"/>
                          </a:rPr>
                          <m:t>𝐻𝑒𝑎𝑡</m:t>
                        </m:r>
                        <m:r>
                          <a:rPr lang="en-IN" sz="2400" b="0" i="1" smtClean="0">
                            <a:latin typeface="Cambria Math" panose="02040503050406030204" pitchFamily="18" charset="0"/>
                            <a:ea typeface="Cambria Math" panose="02040503050406030204" pitchFamily="18" charset="0"/>
                          </a:rPr>
                          <m:t> </m:t>
                        </m:r>
                        <m:r>
                          <a:rPr lang="en-IN" sz="2400" b="0" i="1" smtClean="0">
                            <a:latin typeface="Cambria Math" panose="02040503050406030204" pitchFamily="18" charset="0"/>
                            <a:ea typeface="Cambria Math" panose="02040503050406030204" pitchFamily="18" charset="0"/>
                          </a:rPr>
                          <m:t>𝑎𝑏𝑠𝑜𝑟𝑏𝑒𝑑</m:t>
                        </m:r>
                        <m:r>
                          <a:rPr lang="en-IN" sz="2400" b="0" i="1" smtClean="0">
                            <a:latin typeface="Cambria Math" panose="02040503050406030204" pitchFamily="18" charset="0"/>
                            <a:ea typeface="Cambria Math" panose="02040503050406030204" pitchFamily="18" charset="0"/>
                          </a:rPr>
                          <m:t> </m:t>
                        </m:r>
                        <m:r>
                          <a:rPr lang="en-IN" sz="2400" b="0" i="1" smtClean="0">
                            <a:latin typeface="Cambria Math" panose="02040503050406030204" pitchFamily="18" charset="0"/>
                            <a:ea typeface="Cambria Math" panose="02040503050406030204" pitchFamily="18" charset="0"/>
                          </a:rPr>
                          <m:t>𝑓𝑟𝑜𝑚</m:t>
                        </m:r>
                        <m:r>
                          <a:rPr lang="en-IN" sz="2400" b="0" i="1" smtClean="0">
                            <a:latin typeface="Cambria Math" panose="02040503050406030204" pitchFamily="18" charset="0"/>
                            <a:ea typeface="Cambria Math" panose="02040503050406030204" pitchFamily="18" charset="0"/>
                          </a:rPr>
                          <m:t> </m:t>
                        </m:r>
                        <m:r>
                          <a:rPr lang="en-IN" sz="2400" b="0" i="1" smtClean="0">
                            <a:latin typeface="Cambria Math" panose="02040503050406030204" pitchFamily="18" charset="0"/>
                            <a:ea typeface="Cambria Math" panose="02040503050406030204" pitchFamily="18" charset="0"/>
                          </a:rPr>
                          <m:t>𝑡h𝑒</m:t>
                        </m:r>
                        <m:r>
                          <a:rPr lang="en-IN" sz="2400" b="0" i="1" smtClean="0">
                            <a:latin typeface="Cambria Math" panose="02040503050406030204" pitchFamily="18" charset="0"/>
                            <a:ea typeface="Cambria Math" panose="02040503050406030204" pitchFamily="18" charset="0"/>
                          </a:rPr>
                          <m:t> </m:t>
                        </m:r>
                        <m:r>
                          <a:rPr lang="en-IN" sz="2400" b="0" i="1" smtClean="0">
                            <a:latin typeface="Cambria Math" panose="02040503050406030204" pitchFamily="18" charset="0"/>
                            <a:ea typeface="Cambria Math" panose="02040503050406030204" pitchFamily="18" charset="0"/>
                          </a:rPr>
                          <m:t>𝑠𝑜𝑢𝑟𝑐𝑒</m:t>
                        </m:r>
                      </m:den>
                    </m:f>
                  </m:oMath>
                </a14:m>
                <a:endParaRPr lang="en-IN" sz="2400" dirty="0" smtClean="0">
                  <a:latin typeface="Cambria" panose="02040503050406030204" pitchFamily="18" charset="0"/>
                  <a:ea typeface="Cambria" panose="02040503050406030204" pitchFamily="18" charset="0"/>
                </a:endParaRPr>
              </a:p>
              <a:p>
                <a:endParaRPr lang="en-IN" sz="2400" dirty="0">
                  <a:latin typeface="Cambria" panose="02040503050406030204" pitchFamily="18" charset="0"/>
                  <a:ea typeface="Cambria" panose="02040503050406030204" pitchFamily="18" charset="0"/>
                </a:endParaRPr>
              </a:p>
              <a:p>
                <a:r>
                  <a:rPr lang="en-IN" sz="2400" dirty="0" smtClean="0">
                    <a:latin typeface="Cambria" panose="02040503050406030204" pitchFamily="18" charset="0"/>
                    <a:ea typeface="Cambria" panose="02040503050406030204" pitchFamily="18" charset="0"/>
                  </a:rPr>
                  <a:t>	</a:t>
                </a:r>
                <a14:m>
                  <m:oMath xmlns:m="http://schemas.openxmlformats.org/officeDocument/2006/math">
                    <m:r>
                      <a:rPr lang="en-IN" sz="2400" i="1" smtClean="0">
                        <a:latin typeface="Cambria Math" panose="02040503050406030204" pitchFamily="18" charset="0"/>
                        <a:ea typeface="Cambria Math" panose="02040503050406030204" pitchFamily="18" charset="0"/>
                      </a:rPr>
                      <m:t>𝜂</m:t>
                    </m:r>
                    <m:r>
                      <a:rPr lang="en-IN" sz="2400" b="0" i="1" smtClean="0">
                        <a:latin typeface="Cambria Math" panose="02040503050406030204" pitchFamily="18" charset="0"/>
                        <a:ea typeface="Cambria Math" panose="02040503050406030204" pitchFamily="18" charset="0"/>
                      </a:rPr>
                      <m:t>= </m:t>
                    </m:r>
                    <m:f>
                      <m:fPr>
                        <m:ctrlPr>
                          <a:rPr lang="en-IN" sz="2400" b="0" i="1" smtClean="0">
                            <a:latin typeface="Cambria Math" panose="02040503050406030204" pitchFamily="18" charset="0"/>
                            <a:ea typeface="Cambria Math" panose="02040503050406030204" pitchFamily="18" charset="0"/>
                          </a:rPr>
                        </m:ctrlPr>
                      </m:fPr>
                      <m:num>
                        <m:r>
                          <a:rPr lang="en-IN" sz="2400" b="0" i="1" smtClean="0">
                            <a:latin typeface="Cambria Math" panose="02040503050406030204" pitchFamily="18" charset="0"/>
                            <a:ea typeface="Cambria Math" panose="02040503050406030204" pitchFamily="18" charset="0"/>
                          </a:rPr>
                          <m:t>𝑊</m:t>
                        </m:r>
                      </m:num>
                      <m:den>
                        <m:sSub>
                          <m:sSubPr>
                            <m:ctrlPr>
                              <a:rPr lang="en-IN" sz="2400" b="0" i="1" smtClean="0">
                                <a:latin typeface="Cambria Math" panose="02040503050406030204" pitchFamily="18" charset="0"/>
                                <a:ea typeface="Cambria Math" panose="02040503050406030204" pitchFamily="18" charset="0"/>
                              </a:rPr>
                            </m:ctrlPr>
                          </m:sSubPr>
                          <m:e>
                            <m:r>
                              <a:rPr lang="en-IN" sz="2400" b="0" i="1" smtClean="0">
                                <a:latin typeface="Cambria Math" panose="02040503050406030204" pitchFamily="18" charset="0"/>
                                <a:ea typeface="Cambria Math" panose="02040503050406030204" pitchFamily="18" charset="0"/>
                              </a:rPr>
                              <m:t>𝑞</m:t>
                            </m:r>
                          </m:e>
                          <m:sub>
                            <m:r>
                              <a:rPr lang="en-IN" sz="2400" b="0" i="1" smtClean="0">
                                <a:latin typeface="Cambria Math" panose="02040503050406030204" pitchFamily="18" charset="0"/>
                                <a:ea typeface="Cambria Math" panose="02040503050406030204" pitchFamily="18" charset="0"/>
                              </a:rPr>
                              <m:t>2</m:t>
                            </m:r>
                          </m:sub>
                        </m:sSub>
                      </m:den>
                    </m:f>
                  </m:oMath>
                </a14:m>
                <a:r>
                  <a:rPr lang="en-IN" sz="2400" dirty="0" smtClean="0">
                    <a:latin typeface="Cambria" panose="02040503050406030204" pitchFamily="18" charset="0"/>
                    <a:ea typeface="Cambria" panose="02040503050406030204" pitchFamily="18" charset="0"/>
                  </a:rPr>
                  <a:t> </a:t>
                </a:r>
              </a:p>
              <a:p>
                <a:r>
                  <a:rPr lang="en-IN" sz="2400" dirty="0">
                    <a:latin typeface="Cambria" panose="02040503050406030204" pitchFamily="18" charset="0"/>
                    <a:ea typeface="Cambria" panose="02040503050406030204" pitchFamily="18" charset="0"/>
                  </a:rPr>
                  <a:t>	</a:t>
                </a:r>
                <a:endParaRPr lang="en-IN" sz="2400" dirty="0" smtClean="0">
                  <a:latin typeface="Cambria" panose="02040503050406030204" pitchFamily="18" charset="0"/>
                  <a:ea typeface="Cambria" panose="02040503050406030204" pitchFamily="18" charset="0"/>
                </a:endParaRPr>
              </a:p>
              <a:p>
                <a:r>
                  <a:rPr lang="en-IN" sz="2400" dirty="0">
                    <a:latin typeface="Cambria" panose="02040503050406030204" pitchFamily="18" charset="0"/>
                    <a:ea typeface="Cambria" panose="02040503050406030204" pitchFamily="18" charset="0"/>
                  </a:rPr>
                  <a:t>	</a:t>
                </a:r>
                <a:r>
                  <a:rPr lang="en-IN" sz="2400" dirty="0">
                    <a:ea typeface="Cambria Math" panose="02040503050406030204" pitchFamily="18" charset="0"/>
                  </a:rPr>
                  <a:t> </a:t>
                </a:r>
                <a14:m>
                  <m:oMath xmlns:m="http://schemas.openxmlformats.org/officeDocument/2006/math">
                    <m:r>
                      <a:rPr lang="en-IN" sz="2400" i="1">
                        <a:latin typeface="Cambria Math" panose="02040503050406030204" pitchFamily="18" charset="0"/>
                        <a:ea typeface="Cambria Math" panose="02040503050406030204" pitchFamily="18" charset="0"/>
                      </a:rPr>
                      <m:t>𝜂</m:t>
                    </m:r>
                  </m:oMath>
                </a14:m>
                <a:r>
                  <a:rPr lang="en-IN" sz="2400" dirty="0" smtClean="0">
                    <a:latin typeface="Cambria" panose="02040503050406030204" pitchFamily="18" charset="0"/>
                    <a:ea typeface="Cambria" panose="02040503050406030204" pitchFamily="18" charset="0"/>
                  </a:rPr>
                  <a:t>  = </a:t>
                </a:r>
                <a14:m>
                  <m:oMath xmlns:m="http://schemas.openxmlformats.org/officeDocument/2006/math">
                    <m:f>
                      <m:fPr>
                        <m:ctrlPr>
                          <a:rPr lang="en-IN" sz="3200" i="1" smtClean="0">
                            <a:latin typeface="Cambria Math" panose="02040503050406030204" pitchFamily="18" charset="0"/>
                            <a:ea typeface="Cambria" panose="02040503050406030204" pitchFamily="18" charset="0"/>
                          </a:rPr>
                        </m:ctrlPr>
                      </m:fPr>
                      <m:num>
                        <m:sSub>
                          <m:sSubPr>
                            <m:ctrlPr>
                              <a:rPr lang="en-IN" sz="3200" i="1" smtClean="0">
                                <a:latin typeface="Cambria Math" panose="02040503050406030204" pitchFamily="18" charset="0"/>
                                <a:ea typeface="Cambria" panose="02040503050406030204" pitchFamily="18" charset="0"/>
                              </a:rPr>
                            </m:ctrlPr>
                          </m:sSubPr>
                          <m:e>
                            <m:r>
                              <a:rPr lang="en-IN" sz="3200" b="0" i="1" smtClean="0">
                                <a:latin typeface="Cambria Math" panose="02040503050406030204" pitchFamily="18" charset="0"/>
                                <a:ea typeface="Cambria" panose="02040503050406030204" pitchFamily="18" charset="0"/>
                              </a:rPr>
                              <m:t>𝑞</m:t>
                            </m:r>
                          </m:e>
                          <m:sub>
                            <m:r>
                              <a:rPr lang="en-IN" sz="3200" b="0" i="1" smtClean="0">
                                <a:latin typeface="Cambria Math" panose="02040503050406030204" pitchFamily="18" charset="0"/>
                                <a:ea typeface="Cambria" panose="02040503050406030204" pitchFamily="18" charset="0"/>
                              </a:rPr>
                              <m:t>2 </m:t>
                            </m:r>
                          </m:sub>
                        </m:sSub>
                        <m:r>
                          <a:rPr lang="en-IN" sz="3200" b="0" i="1" smtClean="0">
                            <a:latin typeface="Cambria Math" panose="02040503050406030204" pitchFamily="18" charset="0"/>
                            <a:ea typeface="Cambria" panose="02040503050406030204" pitchFamily="18" charset="0"/>
                          </a:rPr>
                          <m:t>− </m:t>
                        </m:r>
                        <m:sSub>
                          <m:sSubPr>
                            <m:ctrlPr>
                              <a:rPr lang="en-IN" sz="3200" b="0" i="1" smtClean="0">
                                <a:latin typeface="Cambria Math" panose="02040503050406030204" pitchFamily="18" charset="0"/>
                                <a:ea typeface="Cambria" panose="02040503050406030204" pitchFamily="18" charset="0"/>
                              </a:rPr>
                            </m:ctrlPr>
                          </m:sSubPr>
                          <m:e>
                            <m:r>
                              <a:rPr lang="en-IN" sz="3200" b="0" i="1" smtClean="0">
                                <a:latin typeface="Cambria Math" panose="02040503050406030204" pitchFamily="18" charset="0"/>
                                <a:ea typeface="Cambria" panose="02040503050406030204" pitchFamily="18" charset="0"/>
                              </a:rPr>
                              <m:t>𝑞</m:t>
                            </m:r>
                          </m:e>
                          <m:sub>
                            <m:r>
                              <a:rPr lang="en-IN" sz="3200" b="0" i="1" smtClean="0">
                                <a:latin typeface="Cambria Math" panose="02040503050406030204" pitchFamily="18" charset="0"/>
                                <a:ea typeface="Cambria" panose="02040503050406030204" pitchFamily="18" charset="0"/>
                              </a:rPr>
                              <m:t>1</m:t>
                            </m:r>
                          </m:sub>
                        </m:sSub>
                      </m:num>
                      <m:den>
                        <m:sSub>
                          <m:sSubPr>
                            <m:ctrlPr>
                              <a:rPr lang="en-IN" sz="3200" i="1" smtClean="0">
                                <a:latin typeface="Cambria Math" panose="02040503050406030204" pitchFamily="18" charset="0"/>
                                <a:ea typeface="Cambria" panose="02040503050406030204" pitchFamily="18" charset="0"/>
                              </a:rPr>
                            </m:ctrlPr>
                          </m:sSubPr>
                          <m:e>
                            <m:r>
                              <a:rPr lang="en-IN" sz="3200" b="0" i="1" smtClean="0">
                                <a:latin typeface="Cambria Math" panose="02040503050406030204" pitchFamily="18" charset="0"/>
                                <a:ea typeface="Cambria" panose="02040503050406030204" pitchFamily="18" charset="0"/>
                              </a:rPr>
                              <m:t>𝑞</m:t>
                            </m:r>
                          </m:e>
                          <m:sub>
                            <m:r>
                              <a:rPr lang="en-IN" sz="3200" b="0" i="1" smtClean="0">
                                <a:latin typeface="Cambria Math" panose="02040503050406030204" pitchFamily="18" charset="0"/>
                                <a:ea typeface="Cambria" panose="02040503050406030204" pitchFamily="18" charset="0"/>
                              </a:rPr>
                              <m:t>2</m:t>
                            </m:r>
                          </m:sub>
                        </m:sSub>
                      </m:den>
                    </m:f>
                  </m:oMath>
                </a14:m>
                <a:r>
                  <a:rPr lang="en-IN" sz="2400" dirty="0" smtClean="0">
                    <a:latin typeface="Cambria" panose="02040503050406030204" pitchFamily="18" charset="0"/>
                    <a:ea typeface="Cambria" panose="02040503050406030204" pitchFamily="18" charset="0"/>
                  </a:rPr>
                  <a:t> = </a:t>
                </a:r>
                <a14:m>
                  <m:oMath xmlns:m="http://schemas.openxmlformats.org/officeDocument/2006/math">
                    <m:f>
                      <m:fPr>
                        <m:ctrlPr>
                          <a:rPr lang="en-IN" sz="2400" i="1" smtClean="0">
                            <a:latin typeface="Cambria Math" panose="02040503050406030204" pitchFamily="18" charset="0"/>
                            <a:ea typeface="Cambria" panose="02040503050406030204" pitchFamily="18" charset="0"/>
                          </a:rPr>
                        </m:ctrlPr>
                      </m:fPr>
                      <m:num>
                        <m:r>
                          <m:rPr>
                            <m:nor/>
                          </m:rPr>
                          <a:rPr lang="en-IN" sz="2400" dirty="0">
                            <a:latin typeface="Cambria" panose="02040503050406030204" pitchFamily="18" charset="0"/>
                            <a:ea typeface="Cambria" panose="02040503050406030204" pitchFamily="18" charset="0"/>
                          </a:rPr>
                          <m:t>R</m:t>
                        </m:r>
                        <m:r>
                          <m:rPr>
                            <m:nor/>
                          </m:rPr>
                          <a:rPr lang="en-IN" sz="2400" dirty="0">
                            <a:latin typeface="Cambria" panose="02040503050406030204" pitchFamily="18" charset="0"/>
                            <a:ea typeface="Cambria" panose="02040503050406030204" pitchFamily="18" charset="0"/>
                          </a:rPr>
                          <m:t> </m:t>
                        </m:r>
                        <m:func>
                          <m:funcPr>
                            <m:ctrlPr>
                              <a:rPr lang="en-IN" sz="2400" i="1">
                                <a:latin typeface="Cambria Math" panose="02040503050406030204" pitchFamily="18" charset="0"/>
                              </a:rPr>
                            </m:ctrlPr>
                          </m:funcPr>
                          <m:fName>
                            <m:r>
                              <m:rPr>
                                <m:sty m:val="p"/>
                              </m:rPr>
                              <a:rPr lang="en-IN" sz="2400">
                                <a:latin typeface="Cambria Math" panose="02040503050406030204" pitchFamily="18" charset="0"/>
                              </a:rPr>
                              <m:t>ln</m:t>
                            </m:r>
                          </m:fName>
                          <m:e>
                            <m:f>
                              <m:fPr>
                                <m:ctrlPr>
                                  <a:rPr lang="en-IN" sz="2400" i="1">
                                    <a:latin typeface="Cambria Math" panose="02040503050406030204" pitchFamily="18" charset="0"/>
                                  </a:rPr>
                                </m:ctrlPr>
                              </m:fPr>
                              <m:num>
                                <m:sSub>
                                  <m:sSubPr>
                                    <m:ctrlPr>
                                      <a:rPr lang="en-IN" sz="2400" i="1">
                                        <a:latin typeface="Cambria Math" panose="02040503050406030204" pitchFamily="18" charset="0"/>
                                      </a:rPr>
                                    </m:ctrlPr>
                                  </m:sSubPr>
                                  <m:e>
                                    <m:r>
                                      <a:rPr lang="en-IN" sz="2400" i="1">
                                        <a:latin typeface="Cambria Math" panose="02040503050406030204" pitchFamily="18" charset="0"/>
                                      </a:rPr>
                                      <m:t>𝑉</m:t>
                                    </m:r>
                                  </m:e>
                                  <m:sub>
                                    <m:r>
                                      <a:rPr lang="en-IN" sz="2400" i="1">
                                        <a:latin typeface="Cambria Math" panose="02040503050406030204" pitchFamily="18" charset="0"/>
                                      </a:rPr>
                                      <m:t>2</m:t>
                                    </m:r>
                                  </m:sub>
                                </m:sSub>
                              </m:num>
                              <m:den>
                                <m:sSub>
                                  <m:sSubPr>
                                    <m:ctrlPr>
                                      <a:rPr lang="en-IN" sz="2400" i="1">
                                        <a:latin typeface="Cambria Math" panose="02040503050406030204" pitchFamily="18" charset="0"/>
                                      </a:rPr>
                                    </m:ctrlPr>
                                  </m:sSubPr>
                                  <m:e>
                                    <m:r>
                                      <a:rPr lang="en-IN" sz="2400" i="1">
                                        <a:latin typeface="Cambria Math" panose="02040503050406030204" pitchFamily="18" charset="0"/>
                                      </a:rPr>
                                      <m:t>𝑉</m:t>
                                    </m:r>
                                  </m:e>
                                  <m:sub>
                                    <m:r>
                                      <a:rPr lang="en-IN" sz="2400" i="1">
                                        <a:latin typeface="Cambria Math" panose="02040503050406030204" pitchFamily="18" charset="0"/>
                                      </a:rPr>
                                      <m:t>1</m:t>
                                    </m:r>
                                  </m:sub>
                                </m:sSub>
                              </m:den>
                            </m:f>
                          </m:e>
                        </m:func>
                        <m:r>
                          <m:rPr>
                            <m:nor/>
                          </m:rPr>
                          <a:rPr lang="en-IN" sz="2400" dirty="0">
                            <a:latin typeface="Cambria" panose="02040503050406030204" pitchFamily="18" charset="0"/>
                            <a:ea typeface="Cambria" panose="02040503050406030204" pitchFamily="18" charset="0"/>
                          </a:rPr>
                          <m:t> (</m:t>
                        </m:r>
                        <m:r>
                          <m:rPr>
                            <m:nor/>
                          </m:rPr>
                          <a:rPr lang="en-IN" sz="2400" dirty="0">
                            <a:latin typeface="Cambria" panose="02040503050406030204" pitchFamily="18" charset="0"/>
                            <a:ea typeface="Cambria" panose="02040503050406030204" pitchFamily="18" charset="0"/>
                          </a:rPr>
                          <m:t>T</m:t>
                        </m:r>
                        <m:r>
                          <m:rPr>
                            <m:nor/>
                          </m:rPr>
                          <a:rPr lang="en-IN" sz="2400" baseline="-25000" dirty="0">
                            <a:latin typeface="Cambria" panose="02040503050406030204" pitchFamily="18" charset="0"/>
                            <a:ea typeface="Cambria" panose="02040503050406030204" pitchFamily="18" charset="0"/>
                          </a:rPr>
                          <m:t>2</m:t>
                        </m:r>
                        <m:r>
                          <m:rPr>
                            <m:nor/>
                          </m:rPr>
                          <a:rPr lang="en-IN" sz="2400" dirty="0">
                            <a:latin typeface="Cambria" panose="02040503050406030204" pitchFamily="18" charset="0"/>
                            <a:ea typeface="Cambria" panose="02040503050406030204" pitchFamily="18" charset="0"/>
                          </a:rPr>
                          <m:t> – </m:t>
                        </m:r>
                        <m:r>
                          <m:rPr>
                            <m:nor/>
                          </m:rPr>
                          <a:rPr lang="en-IN" sz="2400" dirty="0">
                            <a:latin typeface="Cambria" panose="02040503050406030204" pitchFamily="18" charset="0"/>
                            <a:ea typeface="Cambria" panose="02040503050406030204" pitchFamily="18" charset="0"/>
                          </a:rPr>
                          <m:t>T</m:t>
                        </m:r>
                        <m:r>
                          <m:rPr>
                            <m:nor/>
                          </m:rPr>
                          <a:rPr lang="en-IN" sz="2400" baseline="-25000" dirty="0">
                            <a:latin typeface="Cambria" panose="02040503050406030204" pitchFamily="18" charset="0"/>
                            <a:ea typeface="Cambria" panose="02040503050406030204" pitchFamily="18" charset="0"/>
                          </a:rPr>
                          <m:t>1</m:t>
                        </m:r>
                        <m:r>
                          <m:rPr>
                            <m:nor/>
                          </m:rPr>
                          <a:rPr lang="en-IN" sz="2400" dirty="0">
                            <a:latin typeface="Cambria" panose="02040503050406030204" pitchFamily="18" charset="0"/>
                            <a:ea typeface="Cambria" panose="02040503050406030204" pitchFamily="18" charset="0"/>
                          </a:rPr>
                          <m:t>)</m:t>
                        </m:r>
                      </m:num>
                      <m:den>
                        <m:r>
                          <m:rPr>
                            <m:nor/>
                          </m:rPr>
                          <a:rPr lang="en-US" altLang="en-US" sz="2400" dirty="0">
                            <a:latin typeface="Cambria" panose="02040503050406030204" pitchFamily="18" charset="0"/>
                            <a:ea typeface="Cambria" panose="02040503050406030204" pitchFamily="18" charset="0"/>
                            <a:cs typeface="Latha"/>
                          </a:rPr>
                          <m:t>RT</m:t>
                        </m:r>
                        <m:r>
                          <m:rPr>
                            <m:nor/>
                          </m:rPr>
                          <a:rPr lang="en-US" altLang="en-US" sz="2400" baseline="-30000" dirty="0">
                            <a:latin typeface="Cambria" panose="02040503050406030204" pitchFamily="18" charset="0"/>
                            <a:ea typeface="Cambria" panose="02040503050406030204" pitchFamily="18" charset="0"/>
                            <a:cs typeface="Latha"/>
                          </a:rPr>
                          <m:t>2  </m:t>
                        </m:r>
                        <m:r>
                          <m:rPr>
                            <m:nor/>
                          </m:rPr>
                          <a:rPr lang="en-US" altLang="en-US" sz="2400" dirty="0">
                            <a:latin typeface="Cambria" panose="02040503050406030204" pitchFamily="18" charset="0"/>
                            <a:ea typeface="Cambria" panose="02040503050406030204" pitchFamily="18" charset="0"/>
                            <a:cs typeface="Times New Roman" panose="02020603050405020304" pitchFamily="18" charset="0"/>
                          </a:rPr>
                          <m:t>ln</m:t>
                        </m:r>
                        <m:r>
                          <m:rPr>
                            <m:nor/>
                          </m:rPr>
                          <a:rPr lang="en-US" altLang="en-US" sz="2400" dirty="0">
                            <a:latin typeface="Cambria" panose="02040503050406030204" pitchFamily="18" charset="0"/>
                            <a:ea typeface="Cambria" panose="02040503050406030204" pitchFamily="18" charset="0"/>
                            <a:cs typeface="Times New Roman" panose="02020603050405020304" pitchFamily="18" charset="0"/>
                          </a:rPr>
                          <m:t>  </m:t>
                        </m:r>
                        <m:f>
                          <m:fPr>
                            <m:ctrlPr>
                              <a:rPr lang="en-US" altLang="en-US" sz="2400" i="1">
                                <a:latin typeface="Cambria Math" panose="02040503050406030204" pitchFamily="18" charset="0"/>
                                <a:ea typeface="Cambria" panose="02040503050406030204" pitchFamily="18" charset="0"/>
                                <a:cs typeface="Times New Roman" panose="02020603050405020304" pitchFamily="18" charset="0"/>
                              </a:rPr>
                            </m:ctrlPr>
                          </m:fPr>
                          <m:num>
                            <m:sSub>
                              <m:sSubPr>
                                <m:ctrlPr>
                                  <a:rPr lang="en-US" altLang="en-US" sz="2400" i="1">
                                    <a:latin typeface="Cambria Math" panose="02040503050406030204" pitchFamily="18" charset="0"/>
                                    <a:ea typeface="Cambria" panose="02040503050406030204" pitchFamily="18" charset="0"/>
                                    <a:cs typeface="Times New Roman" panose="02020603050405020304" pitchFamily="18" charset="0"/>
                                  </a:rPr>
                                </m:ctrlPr>
                              </m:sSubPr>
                              <m:e>
                                <m:r>
                                  <a:rPr lang="en-IN" altLang="en-US" sz="2400" i="1">
                                    <a:latin typeface="Cambria Math" panose="02040503050406030204" pitchFamily="18" charset="0"/>
                                    <a:ea typeface="Cambria" panose="02040503050406030204" pitchFamily="18" charset="0"/>
                                    <a:cs typeface="Times New Roman" panose="02020603050405020304" pitchFamily="18" charset="0"/>
                                  </a:rPr>
                                  <m:t>𝑉</m:t>
                                </m:r>
                              </m:e>
                              <m:sub>
                                <m:r>
                                  <a:rPr lang="en-IN" altLang="en-US" sz="2400" i="1">
                                    <a:latin typeface="Cambria Math" panose="02040503050406030204" pitchFamily="18" charset="0"/>
                                    <a:ea typeface="Cambria" panose="02040503050406030204" pitchFamily="18" charset="0"/>
                                    <a:cs typeface="Times New Roman" panose="02020603050405020304" pitchFamily="18" charset="0"/>
                                  </a:rPr>
                                  <m:t>2</m:t>
                                </m:r>
                              </m:sub>
                            </m:sSub>
                          </m:num>
                          <m:den>
                            <m:sSub>
                              <m:sSubPr>
                                <m:ctrlPr>
                                  <a:rPr lang="en-US" altLang="en-US" sz="2400" i="1">
                                    <a:latin typeface="Cambria Math" panose="02040503050406030204" pitchFamily="18" charset="0"/>
                                    <a:ea typeface="Cambria" panose="02040503050406030204" pitchFamily="18" charset="0"/>
                                    <a:cs typeface="Times New Roman" panose="02020603050405020304" pitchFamily="18" charset="0"/>
                                  </a:rPr>
                                </m:ctrlPr>
                              </m:sSubPr>
                              <m:e>
                                <m:r>
                                  <a:rPr lang="en-IN" altLang="en-US" sz="2400" i="1">
                                    <a:latin typeface="Cambria Math" panose="02040503050406030204" pitchFamily="18" charset="0"/>
                                    <a:ea typeface="Cambria" panose="02040503050406030204" pitchFamily="18" charset="0"/>
                                    <a:cs typeface="Times New Roman" panose="02020603050405020304" pitchFamily="18" charset="0"/>
                                  </a:rPr>
                                  <m:t>𝑉</m:t>
                                </m:r>
                              </m:e>
                              <m:sub>
                                <m:r>
                                  <a:rPr lang="en-IN" altLang="en-US" sz="2400" i="1">
                                    <a:latin typeface="Cambria Math" panose="02040503050406030204" pitchFamily="18" charset="0"/>
                                    <a:ea typeface="Cambria" panose="02040503050406030204" pitchFamily="18" charset="0"/>
                                    <a:cs typeface="Times New Roman" panose="02020603050405020304" pitchFamily="18" charset="0"/>
                                  </a:rPr>
                                  <m:t>1</m:t>
                                </m:r>
                              </m:sub>
                            </m:sSub>
                          </m:den>
                        </m:f>
                      </m:den>
                    </m:f>
                  </m:oMath>
                </a14:m>
                <a:r>
                  <a:rPr lang="en-IN" sz="2400" dirty="0" smtClean="0">
                    <a:latin typeface="Cambria" panose="02040503050406030204" pitchFamily="18" charset="0"/>
                    <a:ea typeface="Cambria" panose="02040503050406030204" pitchFamily="18" charset="0"/>
                  </a:rPr>
                  <a:t>  = </a:t>
                </a:r>
                <a14:m>
                  <m:oMath xmlns:m="http://schemas.openxmlformats.org/officeDocument/2006/math">
                    <m:f>
                      <m:fPr>
                        <m:ctrlPr>
                          <a:rPr lang="en-IN" sz="2800" i="1" smtClean="0">
                            <a:latin typeface="Cambria Math" panose="02040503050406030204" pitchFamily="18" charset="0"/>
                            <a:ea typeface="Cambria" panose="02040503050406030204" pitchFamily="18" charset="0"/>
                          </a:rPr>
                        </m:ctrlPr>
                      </m:fPr>
                      <m:num>
                        <m:r>
                          <m:rPr>
                            <m:nor/>
                          </m:rPr>
                          <a:rPr lang="en-IN" sz="2800" dirty="0">
                            <a:latin typeface="Cambria" panose="02040503050406030204" pitchFamily="18" charset="0"/>
                            <a:ea typeface="Cambria" panose="02040503050406030204" pitchFamily="18" charset="0"/>
                          </a:rPr>
                          <m:t>(</m:t>
                        </m:r>
                        <m:r>
                          <m:rPr>
                            <m:nor/>
                          </m:rPr>
                          <a:rPr lang="en-IN" sz="2800" dirty="0">
                            <a:latin typeface="Cambria" panose="02040503050406030204" pitchFamily="18" charset="0"/>
                            <a:ea typeface="Cambria" panose="02040503050406030204" pitchFamily="18" charset="0"/>
                          </a:rPr>
                          <m:t>T</m:t>
                        </m:r>
                        <m:r>
                          <m:rPr>
                            <m:nor/>
                          </m:rPr>
                          <a:rPr lang="en-IN" sz="2800" baseline="-25000" dirty="0">
                            <a:latin typeface="Cambria" panose="02040503050406030204" pitchFamily="18" charset="0"/>
                            <a:ea typeface="Cambria" panose="02040503050406030204" pitchFamily="18" charset="0"/>
                          </a:rPr>
                          <m:t>2</m:t>
                        </m:r>
                        <m:r>
                          <m:rPr>
                            <m:nor/>
                          </m:rPr>
                          <a:rPr lang="en-IN" sz="2800" dirty="0">
                            <a:latin typeface="Cambria" panose="02040503050406030204" pitchFamily="18" charset="0"/>
                            <a:ea typeface="Cambria" panose="02040503050406030204" pitchFamily="18" charset="0"/>
                          </a:rPr>
                          <m:t> – </m:t>
                        </m:r>
                        <m:r>
                          <m:rPr>
                            <m:nor/>
                          </m:rPr>
                          <a:rPr lang="en-IN" sz="2800" dirty="0">
                            <a:latin typeface="Cambria" panose="02040503050406030204" pitchFamily="18" charset="0"/>
                            <a:ea typeface="Cambria" panose="02040503050406030204" pitchFamily="18" charset="0"/>
                          </a:rPr>
                          <m:t>T</m:t>
                        </m:r>
                        <m:r>
                          <m:rPr>
                            <m:nor/>
                          </m:rPr>
                          <a:rPr lang="en-IN" sz="2800" baseline="-25000" dirty="0">
                            <a:latin typeface="Cambria" panose="02040503050406030204" pitchFamily="18" charset="0"/>
                            <a:ea typeface="Cambria" panose="02040503050406030204" pitchFamily="18" charset="0"/>
                          </a:rPr>
                          <m:t>1</m:t>
                        </m:r>
                        <m:r>
                          <m:rPr>
                            <m:nor/>
                          </m:rPr>
                          <a:rPr lang="en-IN" sz="2800" dirty="0">
                            <a:latin typeface="Cambria" panose="02040503050406030204" pitchFamily="18" charset="0"/>
                            <a:ea typeface="Cambria" panose="02040503050406030204" pitchFamily="18" charset="0"/>
                          </a:rPr>
                          <m:t>)</m:t>
                        </m:r>
                      </m:num>
                      <m:den>
                        <m:r>
                          <m:rPr>
                            <m:nor/>
                          </m:rPr>
                          <a:rPr lang="en-US" altLang="en-US" sz="2800" dirty="0">
                            <a:latin typeface="Cambria" panose="02040503050406030204" pitchFamily="18" charset="0"/>
                            <a:ea typeface="Cambria" panose="02040503050406030204" pitchFamily="18" charset="0"/>
                            <a:cs typeface="Latha"/>
                          </a:rPr>
                          <m:t>T</m:t>
                        </m:r>
                        <m:r>
                          <m:rPr>
                            <m:nor/>
                          </m:rPr>
                          <a:rPr lang="en-US" altLang="en-US" sz="2800" baseline="-30000" dirty="0">
                            <a:latin typeface="Cambria" panose="02040503050406030204" pitchFamily="18" charset="0"/>
                            <a:ea typeface="Cambria" panose="02040503050406030204" pitchFamily="18" charset="0"/>
                            <a:cs typeface="Latha"/>
                          </a:rPr>
                          <m:t>2</m:t>
                        </m:r>
                      </m:den>
                    </m:f>
                  </m:oMath>
                </a14:m>
                <a:endParaRPr lang="en-IN" sz="2800" dirty="0" smtClean="0">
                  <a:latin typeface="Cambria" panose="02040503050406030204" pitchFamily="18" charset="0"/>
                  <a:ea typeface="Cambria" panose="02040503050406030204" pitchFamily="18" charset="0"/>
                </a:endParaRPr>
              </a:p>
              <a:p>
                <a:r>
                  <a:rPr lang="en-IN" sz="2400" dirty="0">
                    <a:latin typeface="Cambria" panose="02040503050406030204" pitchFamily="18" charset="0"/>
                    <a:ea typeface="Cambria" panose="02040503050406030204" pitchFamily="18" charset="0"/>
                  </a:rPr>
                  <a:t>	</a:t>
                </a:r>
              </a:p>
              <a:p>
                <a:endParaRPr lang="en-IN" sz="2400" dirty="0">
                  <a:latin typeface="Cambria" panose="02040503050406030204" pitchFamily="18" charset="0"/>
                  <a:ea typeface="Cambria" panose="02040503050406030204" pitchFamily="18" charset="0"/>
                </a:endParaRPr>
              </a:p>
            </p:txBody>
          </p:sp>
        </mc:Choice>
        <mc:Fallback xmlns="">
          <p:sp>
            <p:nvSpPr>
              <p:cNvPr id="4" name="TextBox 3"/>
              <p:cNvSpPr txBox="1">
                <a:spLocks noRot="1" noChangeAspect="1" noMove="1" noResize="1" noEditPoints="1" noAdjustHandles="1" noChangeArrowheads="1" noChangeShapeType="1" noTextEdit="1"/>
              </p:cNvSpPr>
              <p:nvPr/>
            </p:nvSpPr>
            <p:spPr>
              <a:xfrm>
                <a:off x="156519" y="197708"/>
                <a:ext cx="11705968" cy="6945876"/>
              </a:xfrm>
              <a:prstGeom prst="rect">
                <a:avLst/>
              </a:prstGeom>
              <a:blipFill rotWithShape="0">
                <a:blip r:embed="rId2"/>
                <a:stretch>
                  <a:fillRect l="-469" t="-526"/>
                </a:stretch>
              </a:blipFill>
            </p:spPr>
            <p:txBody>
              <a:bodyPr/>
              <a:lstStyle/>
              <a:p>
                <a:r>
                  <a:rPr lang="en-IN">
                    <a:noFill/>
                  </a:rPr>
                  <a:t> </a:t>
                </a:r>
              </a:p>
            </p:txBody>
          </p:sp>
        </mc:Fallback>
      </mc:AlternateContent>
      <p:cxnSp>
        <p:nvCxnSpPr>
          <p:cNvPr id="5" name="Straight Arrow Connector 4"/>
          <p:cNvCxnSpPr/>
          <p:nvPr/>
        </p:nvCxnSpPr>
        <p:spPr>
          <a:xfrm>
            <a:off x="3196112" y="2460086"/>
            <a:ext cx="1260389" cy="0"/>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197108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4551411" y="2967335"/>
            <a:ext cx="3089179" cy="923330"/>
          </a:xfrm>
          <a:prstGeom prst="rect">
            <a:avLst/>
          </a:prstGeom>
          <a:noFill/>
        </p:spPr>
        <p:txBody>
          <a:bodyPr wrap="none" lIns="91440" tIns="45720" rIns="91440" bIns="45720">
            <a:spAutoFit/>
          </a:bodyPr>
          <a:lstStyle/>
          <a:p>
            <a:pPr algn="ctr"/>
            <a:r>
              <a:rPr lang="en-US" sz="5400" b="0" cap="none" spc="0" dirty="0" smtClean="0">
                <a:ln w="0"/>
                <a:solidFill>
                  <a:schemeClr val="tx1"/>
                </a:solidFill>
                <a:effectLst>
                  <a:outerShdw blurRad="38100" dist="19050" dir="2700000" algn="tl" rotWithShape="0">
                    <a:schemeClr val="dk1">
                      <a:alpha val="40000"/>
                    </a:schemeClr>
                  </a:outerShdw>
                </a:effectLst>
              </a:rPr>
              <a:t>Thank you</a:t>
            </a:r>
            <a:endParaRPr lang="en-US" sz="5400" b="0" cap="none" spc="0" dirty="0">
              <a:ln w="0"/>
              <a:solidFill>
                <a:schemeClr val="tx1"/>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216351167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193</TotalTime>
  <Words>547</Words>
  <Application>Microsoft Office PowerPoint</Application>
  <PresentationFormat>Widescreen</PresentationFormat>
  <Paragraphs>102</Paragraphs>
  <Slides>10</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10</vt:i4>
      </vt:variant>
    </vt:vector>
  </HeadingPairs>
  <TitlesOfParts>
    <vt:vector size="18" baseType="lpstr">
      <vt:lpstr>Arial</vt:lpstr>
      <vt:lpstr>Calibri</vt:lpstr>
      <vt:lpstr>Calibri Light</vt:lpstr>
      <vt:lpstr>Cambria</vt:lpstr>
      <vt:lpstr>Cambria Math</vt:lpstr>
      <vt:lpstr>Latha</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Windows User</dc:creator>
  <cp:lastModifiedBy>Windows User</cp:lastModifiedBy>
  <cp:revision>55</cp:revision>
  <dcterms:created xsi:type="dcterms:W3CDTF">2020-08-27T18:06:12Z</dcterms:created>
  <dcterms:modified xsi:type="dcterms:W3CDTF">2024-11-11T09:02:55Z</dcterms:modified>
</cp:coreProperties>
</file>