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57" r:id="rId4"/>
    <p:sldId id="258" r:id="rId5"/>
    <p:sldId id="259"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144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D0AFAA3-9F13-4278-8796-BFBED00F919F}" type="datetimeFigureOut">
              <a:rPr lang="en-IN" smtClean="0"/>
              <a:t>05-11-2024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446E18-1FA5-475E-8E14-8B2AB5D8C465}" type="slidenum">
              <a:rPr lang="en-IN" smtClean="0"/>
              <a:t>‹#›</a:t>
            </a:fld>
            <a:endParaRPr lang="en-IN"/>
          </a:p>
        </p:txBody>
      </p:sp>
    </p:spTree>
    <p:extLst>
      <p:ext uri="{BB962C8B-B14F-4D97-AF65-F5344CB8AC3E}">
        <p14:creationId xmlns:p14="http://schemas.microsoft.com/office/powerpoint/2010/main" val="66978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0AFAA3-9F13-4278-8796-BFBED00F919F}" type="datetimeFigureOut">
              <a:rPr lang="en-IN" smtClean="0"/>
              <a:t>05-11-2024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446E18-1FA5-475E-8E14-8B2AB5D8C465}" type="slidenum">
              <a:rPr lang="en-IN" smtClean="0"/>
              <a:t>‹#›</a:t>
            </a:fld>
            <a:endParaRPr lang="en-IN"/>
          </a:p>
        </p:txBody>
      </p:sp>
    </p:spTree>
    <p:extLst>
      <p:ext uri="{BB962C8B-B14F-4D97-AF65-F5344CB8AC3E}">
        <p14:creationId xmlns:p14="http://schemas.microsoft.com/office/powerpoint/2010/main" val="896709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0AFAA3-9F13-4278-8796-BFBED00F919F}" type="datetimeFigureOut">
              <a:rPr lang="en-IN" smtClean="0"/>
              <a:t>05-11-2024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446E18-1FA5-475E-8E14-8B2AB5D8C465}" type="slidenum">
              <a:rPr lang="en-IN" smtClean="0"/>
              <a:t>‹#›</a:t>
            </a:fld>
            <a:endParaRPr lang="en-IN"/>
          </a:p>
        </p:txBody>
      </p:sp>
    </p:spTree>
    <p:extLst>
      <p:ext uri="{BB962C8B-B14F-4D97-AF65-F5344CB8AC3E}">
        <p14:creationId xmlns:p14="http://schemas.microsoft.com/office/powerpoint/2010/main" val="1564804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D0AFAA3-9F13-4278-8796-BFBED00F919F}" type="datetimeFigureOut">
              <a:rPr lang="en-IN" smtClean="0"/>
              <a:t>05-11-2024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E446E18-1FA5-475E-8E14-8B2AB5D8C465}" type="slidenum">
              <a:rPr lang="en-IN" smtClean="0"/>
              <a:t>‹#›</a:t>
            </a:fld>
            <a:endParaRPr lang="en-IN"/>
          </a:p>
        </p:txBody>
      </p:sp>
    </p:spTree>
    <p:extLst>
      <p:ext uri="{BB962C8B-B14F-4D97-AF65-F5344CB8AC3E}">
        <p14:creationId xmlns:p14="http://schemas.microsoft.com/office/powerpoint/2010/main" val="422242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D0AFAA3-9F13-4278-8796-BFBED00F919F}" type="datetimeFigureOut">
              <a:rPr lang="en-IN" smtClean="0"/>
              <a:t>05-11-2024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E446E18-1FA5-475E-8E14-8B2AB5D8C465}" type="slidenum">
              <a:rPr lang="en-IN" smtClean="0"/>
              <a:t>‹#›</a:t>
            </a:fld>
            <a:endParaRPr lang="en-IN"/>
          </a:p>
        </p:txBody>
      </p:sp>
    </p:spTree>
    <p:extLst>
      <p:ext uri="{BB962C8B-B14F-4D97-AF65-F5344CB8AC3E}">
        <p14:creationId xmlns:p14="http://schemas.microsoft.com/office/powerpoint/2010/main" val="35225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D0AFAA3-9F13-4278-8796-BFBED00F919F}" type="datetimeFigureOut">
              <a:rPr lang="en-IN" smtClean="0"/>
              <a:t>05-11-2024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E446E18-1FA5-475E-8E14-8B2AB5D8C465}" type="slidenum">
              <a:rPr lang="en-IN" smtClean="0"/>
              <a:t>‹#›</a:t>
            </a:fld>
            <a:endParaRPr lang="en-IN"/>
          </a:p>
        </p:txBody>
      </p:sp>
    </p:spTree>
    <p:extLst>
      <p:ext uri="{BB962C8B-B14F-4D97-AF65-F5344CB8AC3E}">
        <p14:creationId xmlns:p14="http://schemas.microsoft.com/office/powerpoint/2010/main" val="3805581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0AFAA3-9F13-4278-8796-BFBED00F919F}" type="datetimeFigureOut">
              <a:rPr lang="en-IN" smtClean="0"/>
              <a:t>05-11-2024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E446E18-1FA5-475E-8E14-8B2AB5D8C465}" type="slidenum">
              <a:rPr lang="en-IN" smtClean="0"/>
              <a:t>‹#›</a:t>
            </a:fld>
            <a:endParaRPr lang="en-IN"/>
          </a:p>
        </p:txBody>
      </p:sp>
    </p:spTree>
    <p:extLst>
      <p:ext uri="{BB962C8B-B14F-4D97-AF65-F5344CB8AC3E}">
        <p14:creationId xmlns:p14="http://schemas.microsoft.com/office/powerpoint/2010/main" val="554655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0AFAA3-9F13-4278-8796-BFBED00F919F}" type="datetimeFigureOut">
              <a:rPr lang="en-IN" smtClean="0"/>
              <a:t>05-11-2024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E446E18-1FA5-475E-8E14-8B2AB5D8C465}" type="slidenum">
              <a:rPr lang="en-IN" smtClean="0"/>
              <a:t>‹#›</a:t>
            </a:fld>
            <a:endParaRPr lang="en-IN"/>
          </a:p>
        </p:txBody>
      </p:sp>
    </p:spTree>
    <p:extLst>
      <p:ext uri="{BB962C8B-B14F-4D97-AF65-F5344CB8AC3E}">
        <p14:creationId xmlns:p14="http://schemas.microsoft.com/office/powerpoint/2010/main" val="2148805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0AFAA3-9F13-4278-8796-BFBED00F919F}" type="datetimeFigureOut">
              <a:rPr lang="en-IN" smtClean="0"/>
              <a:t>05-11-2024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E446E18-1FA5-475E-8E14-8B2AB5D8C465}" type="slidenum">
              <a:rPr lang="en-IN" smtClean="0"/>
              <a:t>‹#›</a:t>
            </a:fld>
            <a:endParaRPr lang="en-IN"/>
          </a:p>
        </p:txBody>
      </p:sp>
    </p:spTree>
    <p:extLst>
      <p:ext uri="{BB962C8B-B14F-4D97-AF65-F5344CB8AC3E}">
        <p14:creationId xmlns:p14="http://schemas.microsoft.com/office/powerpoint/2010/main" val="1947808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0AFAA3-9F13-4278-8796-BFBED00F919F}" type="datetimeFigureOut">
              <a:rPr lang="en-IN" smtClean="0"/>
              <a:t>05-11-2024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446E18-1FA5-475E-8E14-8B2AB5D8C465}" type="slidenum">
              <a:rPr lang="en-IN" smtClean="0"/>
              <a:t>‹#›</a:t>
            </a:fld>
            <a:endParaRPr lang="en-IN"/>
          </a:p>
        </p:txBody>
      </p:sp>
    </p:spTree>
    <p:extLst>
      <p:ext uri="{BB962C8B-B14F-4D97-AF65-F5344CB8AC3E}">
        <p14:creationId xmlns:p14="http://schemas.microsoft.com/office/powerpoint/2010/main" val="707364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0AFAA3-9F13-4278-8796-BFBED00F919F}" type="datetimeFigureOut">
              <a:rPr lang="en-IN" smtClean="0"/>
              <a:t>05-11-2024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E446E18-1FA5-475E-8E14-8B2AB5D8C465}" type="slidenum">
              <a:rPr lang="en-IN" smtClean="0"/>
              <a:t>‹#›</a:t>
            </a:fld>
            <a:endParaRPr lang="en-IN"/>
          </a:p>
        </p:txBody>
      </p:sp>
    </p:spTree>
    <p:extLst>
      <p:ext uri="{BB962C8B-B14F-4D97-AF65-F5344CB8AC3E}">
        <p14:creationId xmlns:p14="http://schemas.microsoft.com/office/powerpoint/2010/main" val="4037723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0AFAA3-9F13-4278-8796-BFBED00F919F}" type="datetimeFigureOut">
              <a:rPr lang="en-IN" smtClean="0"/>
              <a:t>05-11-2024</a:t>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446E18-1FA5-475E-8E14-8B2AB5D8C465}" type="slidenum">
              <a:rPr lang="en-IN" smtClean="0"/>
              <a:t>‹#›</a:t>
            </a:fld>
            <a:endParaRPr lang="en-IN"/>
          </a:p>
        </p:txBody>
      </p:sp>
    </p:spTree>
    <p:extLst>
      <p:ext uri="{BB962C8B-B14F-4D97-AF65-F5344CB8AC3E}">
        <p14:creationId xmlns:p14="http://schemas.microsoft.com/office/powerpoint/2010/main" val="37152428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699023"/>
            <a:ext cx="6858000" cy="616325"/>
          </a:xfrm>
        </p:spPr>
        <p:txBody>
          <a:bodyPr>
            <a:normAutofit fontScale="90000"/>
          </a:bodyPr>
          <a:lstStyle/>
          <a:p>
            <a:r>
              <a:rPr lang="en-US" b="1" dirty="0" smtClean="0"/>
              <a:t>SURFACE CHEMISTRY</a:t>
            </a:r>
            <a:endParaRPr lang="en-IN" dirty="0"/>
          </a:p>
        </p:txBody>
      </p:sp>
      <p:sp>
        <p:nvSpPr>
          <p:cNvPr id="3" name="Subtitle 2"/>
          <p:cNvSpPr>
            <a:spLocks noGrp="1"/>
          </p:cNvSpPr>
          <p:nvPr>
            <p:ph type="subTitle" idx="1"/>
          </p:nvPr>
        </p:nvSpPr>
        <p:spPr/>
        <p:txBody>
          <a:bodyPr>
            <a:normAutofit lnSpcReduction="10000"/>
          </a:bodyPr>
          <a:lstStyle/>
          <a:p>
            <a:r>
              <a:rPr lang="en-US" dirty="0" smtClean="0">
                <a:latin typeface="Cambria" panose="02040503050406030204" pitchFamily="18" charset="0"/>
                <a:ea typeface="Cambria" panose="02040503050406030204" pitchFamily="18" charset="0"/>
              </a:rPr>
              <a:t>Dr. B. </a:t>
            </a:r>
            <a:r>
              <a:rPr lang="en-US" dirty="0" err="1" smtClean="0">
                <a:latin typeface="Cambria" panose="02040503050406030204" pitchFamily="18" charset="0"/>
                <a:ea typeface="Cambria" panose="02040503050406030204" pitchFamily="18" charset="0"/>
              </a:rPr>
              <a:t>Kavitha</a:t>
            </a:r>
            <a:endParaRPr lang="en-US" dirty="0" smtClean="0">
              <a:latin typeface="Cambria" panose="02040503050406030204" pitchFamily="18" charset="0"/>
              <a:ea typeface="Cambria" panose="02040503050406030204" pitchFamily="18" charset="0"/>
            </a:endParaRPr>
          </a:p>
          <a:p>
            <a:r>
              <a:rPr lang="en-US" dirty="0" smtClean="0">
                <a:latin typeface="Cambria" panose="02040503050406030204" pitchFamily="18" charset="0"/>
                <a:ea typeface="Cambria" panose="02040503050406030204" pitchFamily="18" charset="0"/>
              </a:rPr>
              <a:t>Assistant Professor</a:t>
            </a:r>
          </a:p>
          <a:p>
            <a:r>
              <a:rPr lang="en-US" dirty="0" smtClean="0">
                <a:latin typeface="Cambria" panose="02040503050406030204" pitchFamily="18" charset="0"/>
                <a:ea typeface="Cambria" panose="02040503050406030204" pitchFamily="18" charset="0"/>
              </a:rPr>
              <a:t>PG and Research Department of Chemistry</a:t>
            </a:r>
          </a:p>
          <a:p>
            <a:r>
              <a:rPr lang="en-US" dirty="0" smtClean="0">
                <a:latin typeface="Cambria" panose="02040503050406030204" pitchFamily="18" charset="0"/>
                <a:ea typeface="Cambria" panose="02040503050406030204" pitchFamily="18" charset="0"/>
              </a:rPr>
              <a:t>C.P.A. College, </a:t>
            </a:r>
            <a:r>
              <a:rPr lang="en-US" dirty="0" err="1" smtClean="0">
                <a:latin typeface="Cambria" panose="02040503050406030204" pitchFamily="18" charset="0"/>
                <a:ea typeface="Cambria" panose="02040503050406030204" pitchFamily="18" charset="0"/>
              </a:rPr>
              <a:t>Bodinayakanur</a:t>
            </a:r>
            <a:endParaRPr lang="en-IN" dirty="0" smtClean="0">
              <a:latin typeface="Cambria" panose="02040503050406030204" pitchFamily="18" charset="0"/>
              <a:ea typeface="Cambria" panose="02040503050406030204" pitchFamily="18" charset="0"/>
            </a:endParaRPr>
          </a:p>
          <a:p>
            <a:endParaRPr lang="en-IN" dirty="0"/>
          </a:p>
        </p:txBody>
      </p:sp>
    </p:spTree>
    <p:extLst>
      <p:ext uri="{BB962C8B-B14F-4D97-AF65-F5344CB8AC3E}">
        <p14:creationId xmlns:p14="http://schemas.microsoft.com/office/powerpoint/2010/main" val="3555815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Surface Chemistry</a:t>
            </a:r>
            <a:endParaRPr lang="en-IN" dirty="0"/>
          </a:p>
        </p:txBody>
      </p:sp>
      <p:sp>
        <p:nvSpPr>
          <p:cNvPr id="3" name="Content Placeholder 2"/>
          <p:cNvSpPr>
            <a:spLocks noGrp="1"/>
          </p:cNvSpPr>
          <p:nvPr>
            <p:ph idx="1"/>
          </p:nvPr>
        </p:nvSpPr>
        <p:spPr>
          <a:xfrm>
            <a:off x="628650" y="2226469"/>
            <a:ext cx="7886700" cy="360728"/>
          </a:xfrm>
        </p:spPr>
        <p:txBody>
          <a:bodyPr>
            <a:normAutofit fontScale="70000" lnSpcReduction="20000"/>
          </a:bodyPr>
          <a:lstStyle/>
          <a:p>
            <a:pPr algn="just"/>
            <a:r>
              <a:rPr lang="en-IN" dirty="0"/>
              <a:t>Surface Chemistry is closely related to interface and colloidal </a:t>
            </a:r>
            <a:r>
              <a:rPr lang="en-IN" dirty="0" smtClean="0"/>
              <a:t>science.</a:t>
            </a:r>
          </a:p>
        </p:txBody>
      </p:sp>
      <p:pic>
        <p:nvPicPr>
          <p:cNvPr id="4" name="Google Shape;22;p2" descr="preencoded.png"/>
          <p:cNvPicPr preferRelativeResize="0"/>
          <p:nvPr/>
        </p:nvPicPr>
        <p:blipFill rotWithShape="1">
          <a:blip r:embed="rId2">
            <a:alphaModFix/>
          </a:blip>
          <a:srcRect t="40703"/>
          <a:stretch/>
        </p:blipFill>
        <p:spPr>
          <a:xfrm>
            <a:off x="729583" y="3030528"/>
            <a:ext cx="6919250" cy="1998194"/>
          </a:xfrm>
          <a:prstGeom prst="rect">
            <a:avLst/>
          </a:prstGeom>
          <a:noFill/>
          <a:ln>
            <a:noFill/>
          </a:ln>
        </p:spPr>
      </p:pic>
    </p:spTree>
    <p:extLst>
      <p:ext uri="{BB962C8B-B14F-4D97-AF65-F5344CB8AC3E}">
        <p14:creationId xmlns:p14="http://schemas.microsoft.com/office/powerpoint/2010/main" val="398000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Definition of Adsorption</a:t>
            </a:r>
            <a:endParaRPr lang="en-IN" dirty="0"/>
          </a:p>
        </p:txBody>
      </p:sp>
      <p:sp>
        <p:nvSpPr>
          <p:cNvPr id="3" name="Content Placeholder 2"/>
          <p:cNvSpPr>
            <a:spLocks noGrp="1"/>
          </p:cNvSpPr>
          <p:nvPr>
            <p:ph idx="1"/>
          </p:nvPr>
        </p:nvSpPr>
        <p:spPr>
          <a:xfrm>
            <a:off x="503022" y="1540475"/>
            <a:ext cx="7886700" cy="3263504"/>
          </a:xfrm>
        </p:spPr>
        <p:txBody>
          <a:bodyPr>
            <a:normAutofit fontScale="92500"/>
          </a:bodyPr>
          <a:lstStyle/>
          <a:p>
            <a:r>
              <a:rPr lang="en-US" dirty="0" smtClean="0"/>
              <a:t>Adsorption is the phenomenon of concentration or assimilation of a gas or liquid on the surface of a solid or liquid with which it is in contact. </a:t>
            </a:r>
          </a:p>
          <a:p>
            <a:r>
              <a:rPr lang="en-US" dirty="0" smtClean="0"/>
              <a:t>Adsorbent is the material which provides the surface on which adsorption occurs and the substance adsorbed or attached is called </a:t>
            </a:r>
            <a:r>
              <a:rPr lang="en-US" i="1" dirty="0" err="1" smtClean="0"/>
              <a:t>adsorbate</a:t>
            </a:r>
            <a:r>
              <a:rPr lang="en-US" i="1" dirty="0" smtClean="0"/>
              <a:t>. Examples of adsorbents are charcoal, </a:t>
            </a:r>
            <a:r>
              <a:rPr lang="en-US" dirty="0" smtClean="0"/>
              <a:t>silica gel, clay, fullers earth, alumina gel, etc.  Adsorbent molecule (</a:t>
            </a:r>
            <a:r>
              <a:rPr lang="en-US" dirty="0" err="1" smtClean="0"/>
              <a:t>adsorbate</a:t>
            </a:r>
            <a:r>
              <a:rPr lang="en-US" dirty="0" smtClean="0"/>
              <a:t>)</a:t>
            </a:r>
            <a:endParaRPr lang="en-IN"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772" y="4886358"/>
            <a:ext cx="50292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02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802" y="1132895"/>
            <a:ext cx="7886700" cy="3263504"/>
          </a:xfrm>
        </p:spPr>
        <p:txBody>
          <a:bodyPr/>
          <a:lstStyle/>
          <a:p>
            <a:pPr algn="just"/>
            <a:r>
              <a:rPr lang="en-GB" dirty="0" smtClean="0">
                <a:cs typeface="Arial" pitchFamily="34" charset="0"/>
              </a:rPr>
              <a:t>The substance on the surface of which adsorption takes place is called the </a:t>
            </a:r>
            <a:r>
              <a:rPr lang="en-GB" u="sng" dirty="0" smtClean="0">
                <a:cs typeface="Arial" pitchFamily="34" charset="0"/>
              </a:rPr>
              <a:t>ADSORBENT</a:t>
            </a:r>
            <a:r>
              <a:rPr lang="en-GB" dirty="0" smtClean="0">
                <a:cs typeface="Arial" pitchFamily="34" charset="0"/>
              </a:rPr>
              <a:t>, while the substance thus adsorbed is called the </a:t>
            </a:r>
            <a:r>
              <a:rPr lang="en-GB" u="sng" dirty="0" smtClean="0">
                <a:cs typeface="Arial" pitchFamily="34" charset="0"/>
              </a:rPr>
              <a:t>ADSORBATE</a:t>
            </a:r>
            <a:endParaRPr lang="en-IN" dirty="0"/>
          </a:p>
        </p:txBody>
      </p:sp>
      <p:pic>
        <p:nvPicPr>
          <p:cNvPr id="4" name="Picture 3" descr="https://d34h5de3fkci09.cloudfront.net/1674/data/5ac11ebd-b2cf-11e9-b046-02d8bc535ac2/5ac11ebd-b2cf-11e9-b046-02d8bc535ac2.app"/>
          <p:cNvPicPr/>
          <p:nvPr/>
        </p:nvPicPr>
        <p:blipFill>
          <a:blip r:embed="rId2" cstate="print"/>
          <a:srcRect/>
          <a:stretch>
            <a:fillRect/>
          </a:stretch>
        </p:blipFill>
        <p:spPr bwMode="auto">
          <a:xfrm>
            <a:off x="1180843" y="2369408"/>
            <a:ext cx="6115049" cy="2514600"/>
          </a:xfrm>
          <a:prstGeom prst="rect">
            <a:avLst/>
          </a:prstGeom>
          <a:noFill/>
          <a:ln w="9525">
            <a:noFill/>
            <a:miter lim="800000"/>
            <a:headEnd/>
            <a:tailEnd/>
          </a:ln>
        </p:spPr>
      </p:pic>
    </p:spTree>
    <p:extLst>
      <p:ext uri="{BB962C8B-B14F-4D97-AF65-F5344CB8AC3E}">
        <p14:creationId xmlns:p14="http://schemas.microsoft.com/office/powerpoint/2010/main" val="3065327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52;p7" descr="preencoded.png"/>
          <p:cNvPicPr preferRelativeResize="0"/>
          <p:nvPr/>
        </p:nvPicPr>
        <p:blipFill rotWithShape="1">
          <a:blip r:embed="rId2">
            <a:alphaModFix/>
          </a:blip>
          <a:srcRect l="5352" r="28921"/>
          <a:stretch/>
        </p:blipFill>
        <p:spPr>
          <a:xfrm>
            <a:off x="5313405" y="1231554"/>
            <a:ext cx="3280719" cy="3636220"/>
          </a:xfrm>
          <a:prstGeom prst="rect">
            <a:avLst/>
          </a:prstGeom>
          <a:noFill/>
          <a:ln>
            <a:noFill/>
          </a:ln>
        </p:spPr>
      </p:pic>
      <p:sp>
        <p:nvSpPr>
          <p:cNvPr id="5" name="Rectangle 4"/>
          <p:cNvSpPr/>
          <p:nvPr/>
        </p:nvSpPr>
        <p:spPr>
          <a:xfrm>
            <a:off x="317157" y="347268"/>
            <a:ext cx="5103340" cy="5840060"/>
          </a:xfrm>
          <a:prstGeom prst="rect">
            <a:avLst/>
          </a:prstGeom>
        </p:spPr>
        <p:txBody>
          <a:bodyPr wrap="square">
            <a:spAutoFit/>
          </a:bodyPr>
          <a:lstStyle/>
          <a:p>
            <a:pPr marL="205740" indent="-205740" algn="just">
              <a:buClr>
                <a:schemeClr val="accent3"/>
              </a:buClr>
              <a:buFont typeface="Wingdings" pitchFamily="2" charset="2"/>
              <a:buChar char="v"/>
              <a:defRPr/>
            </a:pPr>
            <a:r>
              <a:rPr lang="en-US" sz="1350" b="1" dirty="0"/>
              <a:t>Differences between absorption and Adsorption</a:t>
            </a:r>
          </a:p>
          <a:p>
            <a:pPr marL="205740" indent="-205740" algn="just">
              <a:lnSpc>
                <a:spcPct val="150000"/>
              </a:lnSpc>
              <a:buClr>
                <a:schemeClr val="accent3"/>
              </a:buClr>
              <a:buFont typeface="Wingdings 2"/>
              <a:buChar char=""/>
              <a:defRPr/>
            </a:pPr>
            <a:r>
              <a:rPr lang="en-US" sz="1600" dirty="0"/>
              <a:t>Adsorption is a surface phenomenon and it is a fast process. In absorption, diffusion into the interior of matter takes place, hence it is a slow process. For example, when a blotting paper is kept in contact with ink, ink is absorbed into the paper. on the other hand, if a dilute solution of litmus is shaken with animal charcoal the surface of charcoal takes away some of the litmus and all the litmus is concentrated on charcoal. In adsorption, equilibrium is easily attained but in absorption it takes some time to reach equilibrium. Absorption is a bulk phenomenon but adsorption is a surface phenomenon.</a:t>
            </a:r>
          </a:p>
          <a:p>
            <a:pPr marL="205740" indent="-205740" algn="just">
              <a:lnSpc>
                <a:spcPct val="150000"/>
              </a:lnSpc>
              <a:buClr>
                <a:schemeClr val="accent3"/>
              </a:buClr>
              <a:defRPr/>
            </a:pPr>
            <a:r>
              <a:rPr lang="en-US" sz="1600" dirty="0"/>
              <a:t>	Adsorption depends on the surface area of adsorbent. Consequently, it is more rapid on finely divided and on a rough surface. Such effect is not observed in absorption.</a:t>
            </a:r>
          </a:p>
        </p:txBody>
      </p:sp>
    </p:spTree>
    <p:extLst>
      <p:ext uri="{BB962C8B-B14F-4D97-AF65-F5344CB8AC3E}">
        <p14:creationId xmlns:p14="http://schemas.microsoft.com/office/powerpoint/2010/main" val="373470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6756" y="269982"/>
            <a:ext cx="8844865" cy="3263504"/>
          </a:xfrm>
        </p:spPr>
        <p:txBody>
          <a:bodyPr>
            <a:normAutofit fontScale="92500"/>
          </a:bodyPr>
          <a:lstStyle/>
          <a:p>
            <a:pPr marL="0" indent="0" fontAlgn="base">
              <a:lnSpc>
                <a:spcPct val="100000"/>
              </a:lnSpc>
              <a:spcBef>
                <a:spcPct val="0"/>
              </a:spcBef>
              <a:spcAft>
                <a:spcPct val="0"/>
              </a:spcAft>
              <a:buNone/>
            </a:pPr>
            <a:r>
              <a:rPr kumimoji="0" lang="en-GB" b="1" i="0" u="sng" strike="noStrike" cap="none" normalizeH="0" baseline="0" dirty="0" smtClean="0">
                <a:ln>
                  <a:noFill/>
                </a:ln>
                <a:effectLst/>
                <a:ea typeface="Times New Roman" pitchFamily="18" charset="0"/>
                <a:cs typeface="Arial" pitchFamily="34" charset="0"/>
              </a:rPr>
              <a:t>Desorption</a:t>
            </a:r>
            <a:r>
              <a:rPr kumimoji="0" lang="en-GB" b="0" i="0" u="sng" strike="noStrike" cap="none" normalizeH="0" baseline="0" dirty="0" smtClean="0">
                <a:ln>
                  <a:noFill/>
                </a:ln>
                <a:effectLst/>
                <a:ea typeface="Times New Roman" pitchFamily="18" charset="0"/>
                <a:cs typeface="Arial" pitchFamily="34" charset="0"/>
              </a:rPr>
              <a:t>:</a:t>
            </a:r>
          </a:p>
          <a:p>
            <a:pPr marL="0" indent="0" eaLnBrk="0" fontAlgn="base" hangingPunct="0">
              <a:lnSpc>
                <a:spcPct val="100000"/>
              </a:lnSpc>
              <a:spcBef>
                <a:spcPct val="0"/>
              </a:spcBef>
              <a:spcAft>
                <a:spcPct val="0"/>
              </a:spcAft>
              <a:buNone/>
            </a:pPr>
            <a:r>
              <a:rPr kumimoji="0" lang="en-GB" b="0" i="0" u="none" strike="noStrike" cap="none" normalizeH="0" baseline="0" dirty="0" smtClean="0">
                <a:ln>
                  <a:noFill/>
                </a:ln>
                <a:effectLst/>
                <a:ea typeface="Times New Roman" pitchFamily="18" charset="0"/>
                <a:cs typeface="Arial" pitchFamily="34" charset="0"/>
              </a:rPr>
              <a:t>The removal of the adsorbed substance from the surface, is called desorption.</a:t>
            </a:r>
          </a:p>
          <a:p>
            <a:pPr marL="0" indent="0" eaLnBrk="0" fontAlgn="base" hangingPunct="0">
              <a:lnSpc>
                <a:spcPct val="100000"/>
              </a:lnSpc>
              <a:spcBef>
                <a:spcPct val="0"/>
              </a:spcBef>
              <a:spcAft>
                <a:spcPct val="0"/>
              </a:spcAft>
              <a:buNone/>
            </a:pPr>
            <a:r>
              <a:rPr kumimoji="0" lang="en-GB" b="0" i="0" u="none" strike="noStrike" cap="none" normalizeH="0" baseline="0" dirty="0" smtClean="0">
                <a:ln>
                  <a:noFill/>
                </a:ln>
                <a:effectLst/>
                <a:ea typeface="Times New Roman" pitchFamily="18" charset="0"/>
                <a:cs typeface="Arial" pitchFamily="34" charset="0"/>
              </a:rPr>
              <a:t>It can be brought about by heating or by reducing the pressure.</a:t>
            </a:r>
          </a:p>
          <a:p>
            <a:pPr marL="0" indent="0" eaLnBrk="0" fontAlgn="base" hangingPunct="0">
              <a:lnSpc>
                <a:spcPct val="100000"/>
              </a:lnSpc>
              <a:spcBef>
                <a:spcPct val="0"/>
              </a:spcBef>
              <a:spcAft>
                <a:spcPct val="0"/>
              </a:spcAft>
              <a:buNone/>
            </a:pPr>
            <a:r>
              <a:rPr kumimoji="0" lang="en-GB" b="1" i="0" u="sng" strike="noStrike" cap="none" normalizeH="0" baseline="0" dirty="0" smtClean="0">
                <a:ln>
                  <a:noFill/>
                </a:ln>
                <a:effectLst/>
                <a:ea typeface="Times New Roman" pitchFamily="18" charset="0"/>
                <a:cs typeface="Arial" pitchFamily="34" charset="0"/>
              </a:rPr>
              <a:t>Occlusion</a:t>
            </a:r>
            <a:r>
              <a:rPr kumimoji="0" lang="en-GB" b="1" i="0" u="none" strike="noStrike" cap="none" normalizeH="0" baseline="0" dirty="0" smtClean="0">
                <a:ln>
                  <a:noFill/>
                </a:ln>
                <a:effectLst/>
                <a:ea typeface="Times New Roman" pitchFamily="18" charset="0"/>
                <a:cs typeface="Arial" pitchFamily="34" charset="0"/>
              </a:rPr>
              <a:t>:</a:t>
            </a:r>
            <a:endParaRPr kumimoji="0" lang="en-GB" b="0" i="0" u="none" strike="noStrike" cap="none" normalizeH="0" baseline="0" dirty="0" smtClean="0">
              <a:ln>
                <a:noFill/>
              </a:ln>
              <a:effectLst/>
              <a:ea typeface="Times New Roman" pitchFamily="18" charset="0"/>
              <a:cs typeface="Arial" pitchFamily="34" charset="0"/>
            </a:endParaRPr>
          </a:p>
          <a:p>
            <a:pPr marL="0" indent="0" eaLnBrk="0" fontAlgn="base" hangingPunct="0">
              <a:lnSpc>
                <a:spcPct val="100000"/>
              </a:lnSpc>
              <a:spcBef>
                <a:spcPct val="0"/>
              </a:spcBef>
              <a:spcAft>
                <a:spcPct val="0"/>
              </a:spcAft>
              <a:buNone/>
            </a:pPr>
            <a:r>
              <a:rPr kumimoji="0" lang="en-GB" b="0" i="0" u="none" strike="noStrike" cap="none" normalizeH="0" baseline="0" dirty="0" smtClean="0">
                <a:ln>
                  <a:noFill/>
                </a:ln>
                <a:effectLst/>
                <a:ea typeface="Times New Roman" pitchFamily="18" charset="0"/>
                <a:cs typeface="Arial" pitchFamily="34" charset="0"/>
              </a:rPr>
              <a:t>The adsorption of a gas on the surface of a metal is called occlusion.</a:t>
            </a:r>
          </a:p>
          <a:p>
            <a:pPr marL="0" indent="0" eaLnBrk="0" fontAlgn="base" hangingPunct="0">
              <a:lnSpc>
                <a:spcPct val="100000"/>
              </a:lnSpc>
              <a:spcBef>
                <a:spcPct val="0"/>
              </a:spcBef>
              <a:spcAft>
                <a:spcPct val="0"/>
              </a:spcAft>
              <a:buNone/>
            </a:pPr>
            <a:r>
              <a:rPr kumimoji="0" lang="en-GB" b="0" i="0" u="none" strike="noStrike" cap="none" normalizeH="0" baseline="0" dirty="0" smtClean="0">
                <a:ln>
                  <a:noFill/>
                </a:ln>
                <a:effectLst/>
                <a:ea typeface="Times New Roman" pitchFamily="18" charset="0"/>
                <a:cs typeface="Arial" pitchFamily="34" charset="0"/>
              </a:rPr>
              <a:t>EX: Hydrogen is adsorbed on the surface of nickel or palladium.</a:t>
            </a:r>
            <a:endParaRPr kumimoji="0" lang="en-GB" b="0" i="0" u="none" strike="noStrike" cap="none" normalizeH="0" baseline="0" dirty="0" smtClean="0">
              <a:ln>
                <a:noFill/>
              </a:ln>
              <a:effectLst/>
              <a:cs typeface="Arial" pitchFamily="34" charset="0"/>
            </a:endParaRPr>
          </a:p>
          <a:p>
            <a:endParaRPr lang="en-IN" dirty="0"/>
          </a:p>
        </p:txBody>
      </p:sp>
    </p:spTree>
    <p:extLst>
      <p:ext uri="{BB962C8B-B14F-4D97-AF65-F5344CB8AC3E}">
        <p14:creationId xmlns:p14="http://schemas.microsoft.com/office/powerpoint/2010/main" val="2811956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7693"/>
            <a:ext cx="9020433" cy="6740307"/>
          </a:xfrm>
          <a:prstGeom prst="rect">
            <a:avLst/>
          </a:prstGeom>
        </p:spPr>
        <p:txBody>
          <a:bodyPr wrap="square">
            <a:spAutoFit/>
          </a:bodyPr>
          <a:lstStyle/>
          <a:p>
            <a:pPr algn="just">
              <a:buFont typeface="Wingdings" panose="05000000000000000000" pitchFamily="2" charset="2"/>
              <a:buChar char="v"/>
            </a:pPr>
            <a:r>
              <a:rPr lang="en-US" altLang="en-US" b="1" dirty="0" smtClean="0"/>
              <a:t>Types of Adsorption</a:t>
            </a:r>
          </a:p>
          <a:p>
            <a:pPr algn="just"/>
            <a:r>
              <a:rPr lang="en-US" altLang="en-US" dirty="0" smtClean="0"/>
              <a:t>Adsorption is not necessarily a physical phenomenon. It may be a   chemical process involving chemical reaction between the surface atoms of adsorbent and the atoms of </a:t>
            </a:r>
            <a:r>
              <a:rPr lang="en-US" altLang="en-US" dirty="0" err="1" smtClean="0"/>
              <a:t>adsorbate</a:t>
            </a:r>
            <a:r>
              <a:rPr lang="en-US" altLang="en-US" dirty="0" smtClean="0"/>
              <a:t>. This type of adsorption is known as chemisorption. It results in surface complex. For example, O</a:t>
            </a:r>
            <a:r>
              <a:rPr lang="en-US" altLang="en-US" baseline="-25000" dirty="0" smtClean="0"/>
              <a:t>2</a:t>
            </a:r>
            <a:r>
              <a:rPr lang="en-US" altLang="en-US" dirty="0" smtClean="0"/>
              <a:t> is chemisorbed by carbon and H</a:t>
            </a:r>
            <a:r>
              <a:rPr lang="en-US" altLang="en-US" baseline="30000" dirty="0" smtClean="0"/>
              <a:t>2</a:t>
            </a:r>
            <a:r>
              <a:rPr lang="en-US" altLang="en-US" dirty="0" smtClean="0"/>
              <a:t> by nickel under suitable conditions. Chemisorption differs from physical adsorption in the following respects:</a:t>
            </a:r>
          </a:p>
          <a:p>
            <a:pPr algn="just"/>
            <a:r>
              <a:rPr lang="en-US" altLang="en-US" dirty="0" smtClean="0"/>
              <a:t>1. Physical adsorption occurs appreciably at very low temperature, </a:t>
            </a:r>
            <a:r>
              <a:rPr lang="en-US" altLang="en-US" dirty="0" err="1" smtClean="0"/>
              <a:t>i.e</a:t>
            </a:r>
            <a:r>
              <a:rPr lang="en-US" altLang="en-US" dirty="0" smtClean="0"/>
              <a:t>, below boiling point of  </a:t>
            </a:r>
            <a:r>
              <a:rPr lang="en-US" altLang="en-US" dirty="0" err="1" smtClean="0"/>
              <a:t>adsorbate</a:t>
            </a:r>
            <a:r>
              <a:rPr lang="en-US" altLang="en-US" dirty="0" smtClean="0"/>
              <a:t>. chemisorption occurs at all temperatures.</a:t>
            </a:r>
          </a:p>
          <a:p>
            <a:pPr algn="just"/>
            <a:r>
              <a:rPr lang="en-US" altLang="en-US" dirty="0" smtClean="0"/>
              <a:t>2. The magnitude of physical adsorption decreases with rise in temperature. The magnitude of chemisorption increases with temperature.</a:t>
            </a:r>
          </a:p>
          <a:p>
            <a:pPr algn="just"/>
            <a:r>
              <a:rPr lang="en-US" altLang="en-US" dirty="0" smtClean="0"/>
              <a:t>3. The heat evolved during physical adsorption is very low, i.e., 4–40 kJ </a:t>
            </a:r>
            <a:r>
              <a:rPr lang="en-US" altLang="en-US" dirty="0" err="1" smtClean="0"/>
              <a:t>mol</a:t>
            </a:r>
            <a:r>
              <a:rPr lang="en-US" altLang="en-US" baseline="30000" dirty="0" smtClean="0"/>
              <a:t>–1</a:t>
            </a:r>
            <a:r>
              <a:rPr lang="en-US" altLang="en-US" dirty="0" smtClean="0"/>
              <a:t>. It is very high (40–400 kJ </a:t>
            </a:r>
            <a:r>
              <a:rPr lang="en-US" altLang="en-US" dirty="0" err="1" smtClean="0"/>
              <a:t>mol</a:t>
            </a:r>
            <a:r>
              <a:rPr lang="en-US" altLang="en-US" baseline="30000" dirty="0" smtClean="0"/>
              <a:t>–1</a:t>
            </a:r>
            <a:r>
              <a:rPr lang="en-US" altLang="en-US" dirty="0" smtClean="0"/>
              <a:t>) in chemisorption.</a:t>
            </a:r>
          </a:p>
          <a:p>
            <a:pPr algn="just"/>
            <a:r>
              <a:rPr lang="en-US" altLang="en-US" dirty="0" smtClean="0">
                <a:latin typeface="Constantia" panose="02030602050306030303" pitchFamily="18" charset="0"/>
              </a:rPr>
              <a:t>Chemisorption is irreversible as the gas adsorbed cannot be recovered from adsorbent as such on lowering the pressure of the system at the same temperature. Physical adsorption is reversible as the gas adsorbed can be recovered by simply lowering the pressure of the system</a:t>
            </a:r>
            <a:r>
              <a:rPr lang="en-US" altLang="en-US" sz="1200" dirty="0" smtClean="0">
                <a:latin typeface="Constantia" panose="02030602050306030303" pitchFamily="18" charset="0"/>
              </a:rPr>
              <a:t>.</a:t>
            </a:r>
          </a:p>
          <a:p>
            <a:pPr algn="just"/>
            <a:endParaRPr lang="en-US" altLang="en-US" dirty="0" smtClean="0">
              <a:latin typeface="Constantia" panose="02030602050306030303" pitchFamily="18" charset="0"/>
            </a:endParaRPr>
          </a:p>
          <a:p>
            <a:pPr algn="just"/>
            <a:r>
              <a:rPr lang="en-US" altLang="en-US" dirty="0" smtClean="0">
                <a:latin typeface="Constantia" panose="02030602050306030303" pitchFamily="18" charset="0"/>
              </a:rPr>
              <a:t>5. </a:t>
            </a:r>
            <a:r>
              <a:rPr lang="en-US" altLang="en-US" dirty="0" err="1" smtClean="0">
                <a:latin typeface="Constantia" panose="02030602050306030303" pitchFamily="18" charset="0"/>
              </a:rPr>
              <a:t>Physisorption</a:t>
            </a:r>
            <a:r>
              <a:rPr lang="en-US" altLang="en-US" dirty="0" smtClean="0">
                <a:latin typeface="Constantia" panose="02030602050306030303" pitchFamily="18" charset="0"/>
              </a:rPr>
              <a:t> may extend beyond a monolayer. Chemisorption operates within short distance only. It does not extend beyond the monolayer of gas molecules.</a:t>
            </a:r>
          </a:p>
          <a:p>
            <a:pPr algn="just"/>
            <a:r>
              <a:rPr lang="en-US" altLang="en-US" dirty="0" smtClean="0">
                <a:latin typeface="Constantia" panose="02030602050306030303" pitchFamily="18" charset="0"/>
              </a:rPr>
              <a:t>6. In </a:t>
            </a:r>
            <a:r>
              <a:rPr lang="en-US" altLang="en-US" dirty="0" err="1" smtClean="0">
                <a:latin typeface="Constantia" panose="02030602050306030303" pitchFamily="18" charset="0"/>
              </a:rPr>
              <a:t>physisorption</a:t>
            </a:r>
            <a:r>
              <a:rPr lang="en-US" altLang="en-US" dirty="0" smtClean="0">
                <a:latin typeface="Constantia" panose="02030602050306030303" pitchFamily="18" charset="0"/>
              </a:rPr>
              <a:t>, the </a:t>
            </a:r>
            <a:r>
              <a:rPr lang="en-US" altLang="en-US" dirty="0" err="1" smtClean="0">
                <a:latin typeface="Constantia" panose="02030602050306030303" pitchFamily="18" charset="0"/>
              </a:rPr>
              <a:t>adsorbate</a:t>
            </a:r>
            <a:r>
              <a:rPr lang="en-US" altLang="en-US" dirty="0" smtClean="0">
                <a:latin typeface="Constantia" panose="02030602050306030303" pitchFamily="18" charset="0"/>
              </a:rPr>
              <a:t> molecules are held together by weak van der Waals forces. Hence, activation energy for </a:t>
            </a:r>
            <a:r>
              <a:rPr lang="en-US" altLang="en-US" dirty="0" err="1" smtClean="0">
                <a:latin typeface="Constantia" panose="02030602050306030303" pitchFamily="18" charset="0"/>
              </a:rPr>
              <a:t>disorption</a:t>
            </a:r>
            <a:r>
              <a:rPr lang="en-US" altLang="en-US" dirty="0" smtClean="0">
                <a:latin typeface="Constantia" panose="02030602050306030303" pitchFamily="18" charset="0"/>
              </a:rPr>
              <a:t> in very low. In chemisorption, </a:t>
            </a:r>
            <a:r>
              <a:rPr lang="en-US" altLang="en-US" dirty="0" err="1" smtClean="0">
                <a:latin typeface="Constantia" panose="02030602050306030303" pitchFamily="18" charset="0"/>
              </a:rPr>
              <a:t>adsorbate</a:t>
            </a:r>
            <a:r>
              <a:rPr lang="en-US" altLang="en-US" dirty="0" smtClean="0">
                <a:latin typeface="Constantia" panose="02030602050306030303" pitchFamily="18" charset="0"/>
              </a:rPr>
              <a:t> molecules are held by strong valence forces and its activation energy for </a:t>
            </a:r>
            <a:r>
              <a:rPr lang="en-US" altLang="en-US" dirty="0" err="1" smtClean="0">
                <a:latin typeface="Constantia" panose="02030602050306030303" pitchFamily="18" charset="0"/>
              </a:rPr>
              <a:t>disorption</a:t>
            </a:r>
            <a:r>
              <a:rPr lang="en-US" altLang="en-US" dirty="0" smtClean="0">
                <a:latin typeface="Constantia" panose="02030602050306030303" pitchFamily="18" charset="0"/>
              </a:rPr>
              <a:t> is high.</a:t>
            </a:r>
          </a:p>
          <a:p>
            <a:pPr algn="just"/>
            <a:endParaRPr lang="en-US" altLang="en-US" dirty="0" smtClean="0"/>
          </a:p>
        </p:txBody>
      </p:sp>
    </p:spTree>
    <p:extLst>
      <p:ext uri="{BB962C8B-B14F-4D97-AF65-F5344CB8AC3E}">
        <p14:creationId xmlns:p14="http://schemas.microsoft.com/office/powerpoint/2010/main" val="2852786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16411" y="2339546"/>
            <a:ext cx="3069623" cy="923330"/>
          </a:xfrm>
          <a:prstGeom prst="rect">
            <a:avLst/>
          </a:prstGeom>
          <a:noFill/>
        </p:spPr>
        <p:txBody>
          <a:bodyPr wrap="none" rtlCol="0">
            <a:spAutoFit/>
          </a:bodyPr>
          <a:lstStyle/>
          <a:p>
            <a:r>
              <a:rPr lang="en-US" sz="5400" dirty="0" smtClean="0"/>
              <a:t>Thank You</a:t>
            </a:r>
            <a:endParaRPr lang="en-IN" sz="5400" dirty="0"/>
          </a:p>
        </p:txBody>
      </p:sp>
    </p:spTree>
    <p:extLst>
      <p:ext uri="{BB962C8B-B14F-4D97-AF65-F5344CB8AC3E}">
        <p14:creationId xmlns:p14="http://schemas.microsoft.com/office/powerpoint/2010/main" val="34090819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TotalTime>
  <Words>587</Words>
  <Application>Microsoft Office PowerPoint</Application>
  <PresentationFormat>On-screen Show (4:3)</PresentationFormat>
  <Paragraphs>30</Paragraphs>
  <Slides>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vt:i4>
      </vt:variant>
    </vt:vector>
  </HeadingPairs>
  <TitlesOfParts>
    <vt:vector size="17" baseType="lpstr">
      <vt:lpstr>Arial</vt:lpstr>
      <vt:lpstr>Calibri</vt:lpstr>
      <vt:lpstr>Calibri Light</vt:lpstr>
      <vt:lpstr>Cambria</vt:lpstr>
      <vt:lpstr>Constantia</vt:lpstr>
      <vt:lpstr>Times New Roman</vt:lpstr>
      <vt:lpstr>Wingdings</vt:lpstr>
      <vt:lpstr>Wingdings 2</vt:lpstr>
      <vt:lpstr>Office Theme</vt:lpstr>
      <vt:lpstr>SURFACE CHEMISTRY</vt:lpstr>
      <vt:lpstr>Surface Chemistry</vt:lpstr>
      <vt:lpstr>Definition of Adsorption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SURFACE CHEMISTRY</dc:title>
  <dc:creator>Windows User</dc:creator>
  <cp:lastModifiedBy>dell</cp:lastModifiedBy>
  <cp:revision>8</cp:revision>
  <dcterms:created xsi:type="dcterms:W3CDTF">2024-10-14T09:35:49Z</dcterms:created>
  <dcterms:modified xsi:type="dcterms:W3CDTF">2024-11-05T00:33:17Z</dcterms:modified>
</cp:coreProperties>
</file>