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7" r:id="rId3"/>
    <p:sldId id="258" r:id="rId4"/>
    <p:sldId id="259" r:id="rId5"/>
    <p:sldId id="265" r:id="rId6"/>
    <p:sldId id="266" r:id="rId7"/>
    <p:sldId id="267" r:id="rId8"/>
    <p:sldId id="268" r:id="rId9"/>
    <p:sldId id="260" r:id="rId10"/>
    <p:sldId id="261" r:id="rId11"/>
    <p:sldId id="262" r:id="rId12"/>
    <p:sldId id="263" r:id="rId13"/>
    <p:sldId id="264"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7DAAFC2-3089-4D02-A766-49E116BFE2A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51941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7DAAFC2-3089-4D02-A766-49E116BFE2A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3617426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DAAFC2-3089-4D02-A766-49E116BFE2A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85040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7DAAFC2-3089-4D02-A766-49E116BFE2A9}"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3871577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7DAAFC2-3089-4D02-A766-49E116BFE2A9}" type="datetimeFigureOut">
              <a:rPr lang="en-IN" smtClean="0"/>
              <a:t>14-11-2024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1688913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7DAAFC2-3089-4D02-A766-49E116BFE2A9}" type="datetimeFigureOut">
              <a:rPr lang="en-IN" smtClean="0"/>
              <a:t>14-11-2024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1530425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AAFC2-3089-4D02-A766-49E116BFE2A9}" type="datetimeFigureOut">
              <a:rPr lang="en-IN" smtClean="0"/>
              <a:t>14-11-2024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3154334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AAFC2-3089-4D02-A766-49E116BFE2A9}"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2085763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AAFC2-3089-4D02-A766-49E116BFE2A9}"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141793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7DAAFC2-3089-4D02-A766-49E116BFE2A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1060761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7DAAFC2-3089-4D02-A766-49E116BFE2A9}"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3313912-B4E8-4383-BF99-FEC4AB7C35DA}" type="slidenum">
              <a:rPr lang="en-IN" smtClean="0"/>
              <a:t>‹#›</a:t>
            </a:fld>
            <a:endParaRPr lang="en-IN"/>
          </a:p>
        </p:txBody>
      </p:sp>
    </p:spTree>
    <p:extLst>
      <p:ext uri="{BB962C8B-B14F-4D97-AF65-F5344CB8AC3E}">
        <p14:creationId xmlns:p14="http://schemas.microsoft.com/office/powerpoint/2010/main" val="2113624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DAAFC2-3089-4D02-A766-49E116BFE2A9}" type="datetimeFigureOut">
              <a:rPr lang="en-IN" smtClean="0"/>
              <a:t>14-11-2024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313912-B4E8-4383-BF99-FEC4AB7C35DA}" type="slidenum">
              <a:rPr lang="en-IN" smtClean="0"/>
              <a:t>‹#›</a:t>
            </a:fld>
            <a:endParaRPr lang="en-IN"/>
          </a:p>
        </p:txBody>
      </p:sp>
    </p:spTree>
    <p:extLst>
      <p:ext uri="{BB962C8B-B14F-4D97-AF65-F5344CB8AC3E}">
        <p14:creationId xmlns:p14="http://schemas.microsoft.com/office/powerpoint/2010/main" val="1392397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994" y="175012"/>
            <a:ext cx="11846011" cy="1678502"/>
          </a:xfrm>
        </p:spPr>
        <p:txBody>
          <a:bodyPr>
            <a:normAutofit/>
          </a:bodyPr>
          <a:lstStyle/>
          <a:p>
            <a:r>
              <a:rPr lang="en-US" sz="3600" b="1" dirty="0" smtClean="0">
                <a:latin typeface="Cambria" panose="02040503050406030204" pitchFamily="18" charset="0"/>
                <a:ea typeface="Cambria" panose="02040503050406030204" pitchFamily="18" charset="0"/>
              </a:rPr>
              <a:t>SCANNING ELECTRON MICROSCOPY, TRANSMISSION ELECTRON MICROSCOPY  AND </a:t>
            </a:r>
            <a:r>
              <a:rPr lang="en-US" sz="3600" b="1" dirty="0" smtClean="0">
                <a:solidFill>
                  <a:srgbClr val="000000"/>
                </a:solidFill>
                <a:latin typeface="Cambria" panose="02040503050406030204" pitchFamily="18" charset="0"/>
                <a:ea typeface="Cambria" panose="02040503050406030204" pitchFamily="18" charset="0"/>
              </a:rPr>
              <a:t>ATOMIC FORCE MICROSCOPE </a:t>
            </a:r>
            <a:endParaRPr lang="en-IN" sz="3600" b="1"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6173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897" y="266272"/>
            <a:ext cx="10515600" cy="508086"/>
          </a:xfrm>
        </p:spPr>
        <p:txBody>
          <a:bodyPr>
            <a:noAutofit/>
          </a:bodyPr>
          <a:lstStyle/>
          <a:p>
            <a:pPr lvl="1" algn="l" rtl="0">
              <a:lnSpc>
                <a:spcPct val="90000"/>
              </a:lnSpc>
              <a:spcBef>
                <a:spcPct val="0"/>
              </a:spcBef>
            </a:pPr>
            <a:r>
              <a:rPr lang="en-US" sz="2400" b="1" dirty="0">
                <a:latin typeface="Cambria" panose="02040503050406030204" pitchFamily="18" charset="0"/>
                <a:ea typeface="Cambria" panose="02040503050406030204" pitchFamily="18" charset="0"/>
              </a:rPr>
              <a:t>SCANNING ELECTRON MICROSCOPY (SEM</a:t>
            </a:r>
            <a:r>
              <a:rPr lang="en-US" sz="2400" b="1" dirty="0" smtClean="0">
                <a:latin typeface="Cambria" panose="02040503050406030204" pitchFamily="18" charset="0"/>
                <a:ea typeface="Cambria" panose="02040503050406030204" pitchFamily="18" charset="0"/>
              </a:rPr>
              <a:t>)</a:t>
            </a:r>
            <a:endParaRPr lang="en-IN" sz="2400" b="1" dirty="0">
              <a:latin typeface="Cambria" panose="02040503050406030204" pitchFamily="18" charset="0"/>
              <a:ea typeface="Cambria" panose="02040503050406030204" pitchFamily="18" charset="0"/>
            </a:endParaRPr>
          </a:p>
        </p:txBody>
      </p:sp>
      <p:sp>
        <p:nvSpPr>
          <p:cNvPr id="4" name="Rectangle 3"/>
          <p:cNvSpPr/>
          <p:nvPr/>
        </p:nvSpPr>
        <p:spPr>
          <a:xfrm>
            <a:off x="238898" y="873212"/>
            <a:ext cx="11598876" cy="2677656"/>
          </a:xfrm>
          <a:prstGeom prst="rect">
            <a:avLst/>
          </a:prstGeom>
        </p:spPr>
        <p:txBody>
          <a:bodyPr wrap="square">
            <a:spAutoFit/>
          </a:bodyPr>
          <a:lstStyle/>
          <a:p>
            <a:pPr>
              <a:lnSpc>
                <a:spcPct val="150000"/>
              </a:lnSpc>
              <a:tabLst>
                <a:tab pos="228600" algn="l"/>
                <a:tab pos="899160" algn="l"/>
                <a:tab pos="899795" algn="l"/>
              </a:tabLst>
            </a:pPr>
            <a:r>
              <a:rPr lang="en-US" sz="2000" b="1" dirty="0">
                <a:latin typeface="Cambria" panose="02040503050406030204" pitchFamily="18" charset="0"/>
                <a:ea typeface="Cambria" panose="02040503050406030204" pitchFamily="18" charset="0"/>
              </a:rPr>
              <a:t>Principle</a:t>
            </a:r>
            <a:endParaRPr lang="en-IN" sz="2000" b="1" dirty="0">
              <a:latin typeface="Cambria" panose="02040503050406030204" pitchFamily="18" charset="0"/>
              <a:ea typeface="Cambria" panose="02040503050406030204" pitchFamily="18" charset="0"/>
            </a:endParaRPr>
          </a:p>
          <a:p>
            <a:pPr algn="just">
              <a:lnSpc>
                <a:spcPct val="150000"/>
              </a:lnSpc>
              <a:spcAft>
                <a:spcPts val="0"/>
              </a:spcAft>
            </a:pPr>
            <a:r>
              <a:rPr lang="en-US" sz="2000" b="1"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In </a:t>
            </a:r>
            <a:r>
              <a:rPr lang="en-US" dirty="0">
                <a:latin typeface="Cambria" panose="02040503050406030204" pitchFamily="18" charset="0"/>
                <a:ea typeface="Cambria" panose="02040503050406030204" pitchFamily="18" charset="0"/>
              </a:rPr>
              <a:t>this technique, an electron beam is focused onto sample surface kept in a vacuum by electro-magnetic lenses (since electron possesses dual nature with properties of both particle and wave, hence an electron beam can be focused or condensed like an ordinary light). The beam is then </a:t>
            </a:r>
            <a:r>
              <a:rPr lang="en-US" dirty="0" err="1">
                <a:latin typeface="Cambria" panose="02040503050406030204" pitchFamily="18" charset="0"/>
                <a:ea typeface="Cambria" panose="02040503050406030204" pitchFamily="18" charset="0"/>
              </a:rPr>
              <a:t>rastered</a:t>
            </a:r>
            <a:r>
              <a:rPr lang="en-US" dirty="0">
                <a:latin typeface="Cambria" panose="02040503050406030204" pitchFamily="18" charset="0"/>
                <a:ea typeface="Cambria" panose="02040503050406030204" pitchFamily="18" charset="0"/>
              </a:rPr>
              <a:t> or scanned over the surface of the sample. The scattered electron from the sample is then fed to the detector and then to a cathode ray tube through an amplifier, where the images are formed, which gives the information of the sample</a:t>
            </a:r>
            <a:endParaRPr lang="en-IN" dirty="0">
              <a:latin typeface="Cambria" panose="02040503050406030204" pitchFamily="18" charset="0"/>
              <a:ea typeface="Cambria" panose="02040503050406030204" pitchFamily="18" charset="0"/>
            </a:endParaRPr>
          </a:p>
        </p:txBody>
      </p:sp>
      <p:sp>
        <p:nvSpPr>
          <p:cNvPr id="5" name="Rectangle 4"/>
          <p:cNvSpPr/>
          <p:nvPr/>
        </p:nvSpPr>
        <p:spPr>
          <a:xfrm>
            <a:off x="238897" y="3550868"/>
            <a:ext cx="11598877" cy="3059812"/>
          </a:xfrm>
          <a:prstGeom prst="rect">
            <a:avLst/>
          </a:prstGeom>
        </p:spPr>
        <p:txBody>
          <a:bodyPr wrap="square">
            <a:spAutoFit/>
          </a:bodyPr>
          <a:lstStyle/>
          <a:p>
            <a:pPr algn="just">
              <a:lnSpc>
                <a:spcPct val="150000"/>
              </a:lnSpc>
              <a:tabLst>
                <a:tab pos="228600" algn="l"/>
                <a:tab pos="899160" algn="l"/>
                <a:tab pos="899795" algn="l"/>
              </a:tabLst>
            </a:pPr>
            <a:r>
              <a:rPr lang="en-US" b="1" kern="0" dirty="0">
                <a:latin typeface="Cambria" panose="02040503050406030204" pitchFamily="18" charset="0"/>
                <a:ea typeface="Cambria" panose="02040503050406030204" pitchFamily="18" charset="0"/>
              </a:rPr>
              <a:t>Instrumentation</a:t>
            </a:r>
            <a:endParaRPr lang="en-IN" b="1" kern="0" dirty="0">
              <a:latin typeface="Cambria" panose="02040503050406030204" pitchFamily="18" charset="0"/>
              <a:ea typeface="Cambria" panose="02040503050406030204" pitchFamily="18" charset="0"/>
            </a:endParaRPr>
          </a:p>
          <a:p>
            <a:pPr algn="just">
              <a:lnSpc>
                <a:spcPct val="150000"/>
              </a:lnSpc>
              <a:spcAft>
                <a:spcPts val="0"/>
              </a:spcAft>
            </a:pPr>
            <a:r>
              <a:rPr lang="en-US" b="1"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It </a:t>
            </a:r>
            <a:r>
              <a:rPr lang="en-US" dirty="0">
                <a:latin typeface="Cambria" panose="02040503050406030204" pitchFamily="18" charset="0"/>
                <a:ea typeface="Cambria" panose="02040503050406030204" pitchFamily="18" charset="0"/>
              </a:rPr>
              <a:t>comprises of a heated filament as a source of electron beam, condenser lenses, aperture, evacuated chamber for placing the sample, electron detector, amplifier, CRT with image forming electronics, etc.</a:t>
            </a:r>
            <a:endParaRPr lang="en-IN" dirty="0">
              <a:latin typeface="Cambria" panose="02040503050406030204" pitchFamily="18" charset="0"/>
              <a:ea typeface="Cambria" panose="02040503050406030204" pitchFamily="18" charset="0"/>
            </a:endParaRPr>
          </a:p>
          <a:p>
            <a:pPr algn="just">
              <a:lnSpc>
                <a:spcPct val="150000"/>
              </a:lnSpc>
              <a:spcBef>
                <a:spcPts val="50"/>
              </a:spcBef>
              <a:spcAft>
                <a:spcPts val="0"/>
              </a:spcAft>
            </a:pP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The </a:t>
            </a:r>
            <a:r>
              <a:rPr lang="en-US" dirty="0">
                <a:latin typeface="Cambria" panose="02040503050406030204" pitchFamily="18" charset="0"/>
                <a:ea typeface="Cambria" panose="02040503050406030204" pitchFamily="18" charset="0"/>
              </a:rPr>
              <a:t>SEM is an instrument that produces a largely magnified image by using electrons instead of light to form an image. </a:t>
            </a:r>
            <a:r>
              <a:rPr lang="en-US" dirty="0" smtClean="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A beam of electrons is produced at the top of the microscope by an electron gun. The electron beam follows a vertical path through the microscope, which is held within a vacuum</a:t>
            </a:r>
            <a:r>
              <a:rPr lang="en-US" spc="-2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chamber.</a:t>
            </a:r>
            <a:endParaRPr lang="en-IN" dirty="0">
              <a:latin typeface="Cambria" panose="02040503050406030204" pitchFamily="18" charset="0"/>
              <a:ea typeface="Cambria" panose="02040503050406030204" pitchFamily="18" charset="0"/>
            </a:endParaRPr>
          </a:p>
          <a:p>
            <a:r>
              <a:rPr lang="en-US" sz="1200" dirty="0">
                <a:latin typeface="Times New Roman" panose="02020603050405020304" pitchFamily="18" charset="0"/>
                <a:ea typeface="Times New Roman" panose="02020603050405020304" pitchFamily="18" charset="0"/>
              </a:rPr>
              <a:t/>
            </a:r>
            <a:br>
              <a:rPr lang="en-US" sz="1200" dirty="0">
                <a:latin typeface="Times New Roman" panose="02020603050405020304" pitchFamily="18" charset="0"/>
                <a:ea typeface="Times New Roman" panose="02020603050405020304" pitchFamily="18" charset="0"/>
              </a:rPr>
            </a:br>
            <a:endParaRPr lang="en-IN" dirty="0"/>
          </a:p>
        </p:txBody>
      </p:sp>
    </p:spTree>
    <p:extLst>
      <p:ext uri="{BB962C8B-B14F-4D97-AF65-F5344CB8AC3E}">
        <p14:creationId xmlns:p14="http://schemas.microsoft.com/office/powerpoint/2010/main" val="3393940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7.png"/>
          <p:cNvPicPr/>
          <p:nvPr/>
        </p:nvPicPr>
        <p:blipFill>
          <a:blip r:embed="rId2" cstate="print"/>
          <a:stretch>
            <a:fillRect/>
          </a:stretch>
        </p:blipFill>
        <p:spPr>
          <a:xfrm>
            <a:off x="574220" y="200814"/>
            <a:ext cx="3860165" cy="5088890"/>
          </a:xfrm>
          <a:prstGeom prst="rect">
            <a:avLst/>
          </a:prstGeom>
        </p:spPr>
      </p:pic>
      <p:sp>
        <p:nvSpPr>
          <p:cNvPr id="5" name="Rectangle 4"/>
          <p:cNvSpPr/>
          <p:nvPr/>
        </p:nvSpPr>
        <p:spPr>
          <a:xfrm>
            <a:off x="123567" y="5289704"/>
            <a:ext cx="5906529" cy="1338828"/>
          </a:xfrm>
          <a:prstGeom prst="rect">
            <a:avLst/>
          </a:prstGeom>
        </p:spPr>
        <p:txBody>
          <a:bodyPr wrap="square">
            <a:spAutoFit/>
          </a:bodyPr>
          <a:lstStyle/>
          <a:p>
            <a:pPr marL="1127760" marR="281305" indent="-914400" algn="just">
              <a:lnSpc>
                <a:spcPct val="150000"/>
              </a:lnSpc>
              <a:spcAft>
                <a:spcPts val="0"/>
              </a:spcAft>
              <a:tabLst>
                <a:tab pos="1127760" algn="l"/>
              </a:tabLst>
            </a:pPr>
            <a:r>
              <a:rPr lang="en-US" b="1" kern="0" dirty="0">
                <a:latin typeface="Times New Roman" panose="02020603050405020304" pitchFamily="18" charset="0"/>
                <a:ea typeface="Times New Roman" panose="02020603050405020304" pitchFamily="18" charset="0"/>
              </a:rPr>
              <a:t>Functional Block diagram of field emission scanning electron microscope (FE-SEM)</a:t>
            </a:r>
            <a:endParaRPr lang="en-IN" b="1" kern="0" dirty="0">
              <a:latin typeface="Times New Roman" panose="02020603050405020304" pitchFamily="18" charset="0"/>
              <a:ea typeface="Times New Roman" panose="02020603050405020304" pitchFamily="18" charset="0"/>
            </a:endParaRPr>
          </a:p>
          <a:p>
            <a:pPr algn="just">
              <a:lnSpc>
                <a:spcPct val="150000"/>
              </a:lnSpc>
              <a:spcBef>
                <a:spcPts val="15"/>
              </a:spcBef>
              <a:spcAft>
                <a:spcPts val="0"/>
              </a:spcAft>
            </a:pPr>
            <a:r>
              <a:rPr lang="en-US" b="1" dirty="0">
                <a:latin typeface="Times New Roman" panose="02020603050405020304" pitchFamily="18" charset="0"/>
                <a:ea typeface="Times New Roman" panose="02020603050405020304" pitchFamily="18" charset="0"/>
              </a:rPr>
              <a:t> </a:t>
            </a:r>
            <a:endParaRPr lang="en-IN"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5840627" y="626889"/>
            <a:ext cx="5568778" cy="5078313"/>
          </a:xfrm>
          <a:prstGeom prst="rect">
            <a:avLst/>
          </a:prstGeom>
        </p:spPr>
        <p:txBody>
          <a:bodyPr wrap="square">
            <a:spAutoFit/>
          </a:bodyPr>
          <a:lstStyle/>
          <a:p>
            <a:pPr marL="213360" marR="92710" indent="685800" algn="just">
              <a:lnSpc>
                <a:spcPct val="150000"/>
              </a:lnSpc>
              <a:spcAft>
                <a:spcPts val="0"/>
              </a:spcAft>
            </a:pPr>
            <a:r>
              <a:rPr lang="en-US" dirty="0">
                <a:latin typeface="Times New Roman" panose="02020603050405020304" pitchFamily="18" charset="0"/>
                <a:ea typeface="Times New Roman" panose="02020603050405020304" pitchFamily="18" charset="0"/>
              </a:rPr>
              <a:t>The beam travels through electromagnetic fields and lenses, which focus the beam down towards the sample. Once the beam hits the sample, electrons and   X - rays are ejected from the sample. Detectors collect these X - rays, backscattered electrons and secondary electrons and convert them into a signal that is sent to a screen similar to a television screen. This produces the final image. In this research work, the powder samples were placed on the carbon tape which is attached to the sample </a:t>
            </a:r>
            <a:r>
              <a:rPr lang="en-US" spc="-15" dirty="0">
                <a:latin typeface="Times New Roman" panose="02020603050405020304" pitchFamily="18" charset="0"/>
                <a:ea typeface="Times New Roman" panose="02020603050405020304" pitchFamily="18" charset="0"/>
              </a:rPr>
              <a:t>holder. </a:t>
            </a:r>
            <a:r>
              <a:rPr lang="en-US" dirty="0">
                <a:latin typeface="Times New Roman" panose="02020603050405020304" pitchFamily="18" charset="0"/>
                <a:ea typeface="Times New Roman" panose="02020603050405020304" pitchFamily="18" charset="0"/>
              </a:rPr>
              <a:t>JEOL JSM 6320F (FESEM), F E I Quanta FEG 200 (HRSEM) are used to study the surface morphology of the</a:t>
            </a:r>
            <a:r>
              <a:rPr lang="en-US" spc="-60" dirty="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sample.</a:t>
            </a:r>
            <a:endParaRPr lang="en-IN"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12249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784" y="233319"/>
            <a:ext cx="10515600" cy="359805"/>
          </a:xfrm>
        </p:spPr>
        <p:txBody>
          <a:bodyPr>
            <a:noAutofit/>
          </a:bodyPr>
          <a:lstStyle/>
          <a:p>
            <a:pPr lvl="2" algn="l" rtl="0">
              <a:lnSpc>
                <a:spcPct val="90000"/>
              </a:lnSpc>
              <a:spcBef>
                <a:spcPct val="0"/>
              </a:spcBef>
            </a:pPr>
            <a:r>
              <a:rPr lang="en-US" sz="2800" b="1" dirty="0" smtClean="0">
                <a:latin typeface="Cambria" panose="02040503050406030204" pitchFamily="18" charset="0"/>
                <a:ea typeface="Cambria" panose="02040503050406030204" pitchFamily="18" charset="0"/>
              </a:rPr>
              <a:t>Applications</a:t>
            </a:r>
            <a:endParaRPr lang="en-IN" sz="2800" dirty="0">
              <a:latin typeface="Cambria" panose="02040503050406030204" pitchFamily="18" charset="0"/>
              <a:ea typeface="Cambria" panose="02040503050406030204" pitchFamily="18" charset="0"/>
            </a:endParaRPr>
          </a:p>
        </p:txBody>
      </p:sp>
      <p:sp>
        <p:nvSpPr>
          <p:cNvPr id="4" name="Rectangle 3"/>
          <p:cNvSpPr/>
          <p:nvPr/>
        </p:nvSpPr>
        <p:spPr>
          <a:xfrm>
            <a:off x="230659" y="682094"/>
            <a:ext cx="11714205" cy="3416320"/>
          </a:xfrm>
          <a:prstGeom prst="rect">
            <a:avLst/>
          </a:prstGeom>
        </p:spPr>
        <p:txBody>
          <a:bodyPr wrap="square">
            <a:spAutoFit/>
          </a:bodyPr>
          <a:lstStyle/>
          <a:p>
            <a:pPr marL="213360" marR="90170" indent="685800" algn="just">
              <a:lnSpc>
                <a:spcPct val="150000"/>
              </a:lnSpc>
              <a:spcAft>
                <a:spcPts val="0"/>
              </a:spcAft>
            </a:pPr>
            <a:r>
              <a:rPr lang="en-US" dirty="0">
                <a:latin typeface="Times New Roman" panose="02020603050405020304" pitchFamily="18" charset="0"/>
                <a:ea typeface="Times New Roman" panose="02020603050405020304" pitchFamily="18" charset="0"/>
              </a:rPr>
              <a:t>Scanning electron microscopy has been applied to the surface studies of metals, ceramics, polymers, composites and biological materials for both topography as well as compositional analysis. </a:t>
            </a:r>
            <a:endParaRPr lang="en-US" dirty="0" smtClean="0">
              <a:latin typeface="Times New Roman" panose="02020603050405020304" pitchFamily="18" charset="0"/>
              <a:ea typeface="Times New Roman" panose="02020603050405020304" pitchFamily="18" charset="0"/>
            </a:endParaRPr>
          </a:p>
          <a:p>
            <a:pPr marL="213360" marR="90170" indent="685800" algn="just">
              <a:lnSpc>
                <a:spcPct val="150000"/>
              </a:lnSpc>
              <a:spcAft>
                <a:spcPts val="0"/>
              </a:spcAft>
            </a:pPr>
            <a:r>
              <a:rPr lang="en-US" dirty="0" smtClean="0">
                <a:latin typeface="Times New Roman" panose="02020603050405020304" pitchFamily="18" charset="0"/>
                <a:ea typeface="Times New Roman" panose="02020603050405020304" pitchFamily="18" charset="0"/>
              </a:rPr>
              <a:t>An </a:t>
            </a:r>
            <a:r>
              <a:rPr lang="en-US" dirty="0">
                <a:latin typeface="Times New Roman" panose="02020603050405020304" pitchFamily="18" charset="0"/>
                <a:ea typeface="Times New Roman" panose="02020603050405020304" pitchFamily="18" charset="0"/>
              </a:rPr>
              <a:t>extension of this technique is Electron Probe Micro Analysis (EPMA), where the emission of X-rays, from the sample surface, is studied upon exposure to a beam of high energy electrons</a:t>
            </a:r>
            <a:r>
              <a:rPr lang="en-US" dirty="0" smtClean="0">
                <a:latin typeface="Times New Roman" panose="02020603050405020304" pitchFamily="18" charset="0"/>
                <a:ea typeface="Times New Roman" panose="02020603050405020304" pitchFamily="18" charset="0"/>
              </a:rPr>
              <a:t>.</a:t>
            </a:r>
          </a:p>
          <a:p>
            <a:pPr marL="213360" marR="90170" indent="685800" algn="just">
              <a:lnSpc>
                <a:spcPct val="150000"/>
              </a:lnSpc>
              <a:spcAft>
                <a:spcPts val="0"/>
              </a:spcAft>
            </a:pPr>
            <a:r>
              <a:rPr lang="en-US"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Depending on the type of detectors used this method is classified in to two as: Energy  Dispersive Spectrometry   (EDS)   and   </a:t>
            </a:r>
            <a:r>
              <a:rPr lang="en-US" spc="-15" dirty="0">
                <a:latin typeface="Times New Roman" panose="02020603050405020304" pitchFamily="18" charset="0"/>
                <a:ea typeface="Times New Roman" panose="02020603050405020304" pitchFamily="18" charset="0"/>
              </a:rPr>
              <a:t>Wavelength   </a:t>
            </a:r>
            <a:r>
              <a:rPr lang="en-US" dirty="0">
                <a:latin typeface="Times New Roman" panose="02020603050405020304" pitchFamily="18" charset="0"/>
                <a:ea typeface="Times New Roman" panose="02020603050405020304" pitchFamily="18" charset="0"/>
              </a:rPr>
              <a:t>Dispersive    Spectrometry    (WDS</a:t>
            </a:r>
            <a:r>
              <a:rPr lang="en-US">
                <a:latin typeface="Times New Roman" panose="02020603050405020304" pitchFamily="18" charset="0"/>
                <a:ea typeface="Times New Roman" panose="02020603050405020304" pitchFamily="18" charset="0"/>
              </a:rPr>
              <a:t>). </a:t>
            </a:r>
            <a:endParaRPr lang="en-US" smtClean="0">
              <a:latin typeface="Times New Roman" panose="02020603050405020304" pitchFamily="18" charset="0"/>
              <a:ea typeface="Times New Roman" panose="02020603050405020304" pitchFamily="18" charset="0"/>
            </a:endParaRPr>
          </a:p>
          <a:p>
            <a:pPr marL="213360" marR="90170" indent="685800" algn="just">
              <a:lnSpc>
                <a:spcPct val="150000"/>
              </a:lnSpc>
            </a:pPr>
            <a:r>
              <a:rPr lang="en-US"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This technique is used extensively in the analysis of metallic and ceramic inclusions, inclusions in polymeric materials and diffusion profiles in electronic</a:t>
            </a:r>
            <a:r>
              <a:rPr lang="en-US" spc="-50" dirty="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components.</a:t>
            </a:r>
            <a:endParaRPr lang="en-IN"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12363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410" y="1"/>
            <a:ext cx="10515600" cy="922638"/>
          </a:xfrm>
        </p:spPr>
        <p:txBody>
          <a:bodyPr>
            <a:normAutofit/>
          </a:bodyPr>
          <a:lstStyle/>
          <a:p>
            <a:pPr lvl="1" algn="l" rtl="0">
              <a:lnSpc>
                <a:spcPct val="90000"/>
              </a:lnSpc>
              <a:spcBef>
                <a:spcPct val="0"/>
              </a:spcBef>
            </a:pPr>
            <a:r>
              <a:rPr lang="en-US" sz="3600" dirty="0">
                <a:latin typeface="Cambria" panose="02040503050406030204" pitchFamily="18" charset="0"/>
                <a:ea typeface="Cambria" panose="02040503050406030204" pitchFamily="18" charset="0"/>
              </a:rPr>
              <a:t>TRANSMISSION ELECTRON MICROSCOPY (</a:t>
            </a:r>
            <a:r>
              <a:rPr lang="en-US" sz="3600" dirty="0" smtClean="0">
                <a:latin typeface="Cambria" panose="02040503050406030204" pitchFamily="18" charset="0"/>
                <a:ea typeface="Cambria" panose="02040503050406030204" pitchFamily="18" charset="0"/>
              </a:rPr>
              <a:t>TEM</a:t>
            </a:r>
            <a:r>
              <a:rPr lang="en-US" sz="3600" dirty="0">
                <a:latin typeface="Cambria" panose="02040503050406030204" pitchFamily="18" charset="0"/>
                <a:ea typeface="Cambria" panose="02040503050406030204" pitchFamily="18" charset="0"/>
              </a:rPr>
              <a:t>)</a:t>
            </a:r>
            <a:endParaRPr lang="en-IN"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85118" y="820609"/>
            <a:ext cx="11600935" cy="5143586"/>
          </a:xfrm>
        </p:spPr>
        <p:txBody>
          <a:bodyPr>
            <a:normAutofit/>
          </a:bodyPr>
          <a:lstStyle/>
          <a:p>
            <a:pPr marL="0" indent="0">
              <a:buNone/>
            </a:pPr>
            <a:r>
              <a:rPr lang="en-US" u="sng" dirty="0">
                <a:latin typeface="Cambria" panose="02040503050406030204" pitchFamily="18" charset="0"/>
                <a:ea typeface="Cambria" panose="02040503050406030204" pitchFamily="18" charset="0"/>
              </a:rPr>
              <a:t>Principle</a:t>
            </a:r>
            <a:endParaRPr lang="en-IN" sz="2600" u="sng" dirty="0">
              <a:latin typeface="Cambria" panose="02040503050406030204" pitchFamily="18" charset="0"/>
              <a:ea typeface="Cambria" panose="02040503050406030204" pitchFamily="18" charset="0"/>
            </a:endParaRPr>
          </a:p>
          <a:p>
            <a:pPr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In </a:t>
            </a:r>
            <a:r>
              <a:rPr lang="en-US" sz="2200" dirty="0">
                <a:latin typeface="Cambria" panose="02040503050406030204" pitchFamily="18" charset="0"/>
                <a:ea typeface="Cambria" panose="02040503050406030204" pitchFamily="18" charset="0"/>
              </a:rPr>
              <a:t>this technique, a beam of high-energy electrons (typically 100 – 400 </a:t>
            </a:r>
            <a:r>
              <a:rPr lang="en-US" sz="2200" dirty="0" err="1">
                <a:latin typeface="Cambria" panose="02040503050406030204" pitchFamily="18" charset="0"/>
                <a:ea typeface="Cambria" panose="02040503050406030204" pitchFamily="18" charset="0"/>
              </a:rPr>
              <a:t>keV</a:t>
            </a:r>
            <a:r>
              <a:rPr lang="en-US" sz="2200" dirty="0">
                <a:latin typeface="Cambria" panose="02040503050406030204" pitchFamily="18" charset="0"/>
                <a:ea typeface="Cambria" panose="02040503050406030204" pitchFamily="18" charset="0"/>
              </a:rPr>
              <a:t>) is collimated by magnetic lenses and allowed to pass through a specimen under high vacuum. </a:t>
            </a:r>
            <a:endParaRPr lang="en-US" sz="2200" dirty="0" smtClean="0">
              <a:latin typeface="Cambria" panose="02040503050406030204" pitchFamily="18" charset="0"/>
              <a:ea typeface="Cambria" panose="02040503050406030204" pitchFamily="18" charset="0"/>
            </a:endParaRPr>
          </a:p>
          <a:p>
            <a:pPr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The </a:t>
            </a:r>
            <a:r>
              <a:rPr lang="en-US" sz="2200" dirty="0">
                <a:latin typeface="Cambria" panose="02040503050406030204" pitchFamily="18" charset="0"/>
                <a:ea typeface="Cambria" panose="02040503050406030204" pitchFamily="18" charset="0"/>
              </a:rPr>
              <a:t>transmitted beam and a number of diffracted beams can form a resultant diffraction pattern, which is imaged on a fluorescent screen kept below the specimen. </a:t>
            </a:r>
            <a:endParaRPr lang="en-US" sz="2200" dirty="0" smtClean="0">
              <a:latin typeface="Cambria" panose="02040503050406030204" pitchFamily="18" charset="0"/>
              <a:ea typeface="Cambria" panose="02040503050406030204" pitchFamily="18" charset="0"/>
            </a:endParaRPr>
          </a:p>
          <a:p>
            <a:pPr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The </a:t>
            </a:r>
            <a:r>
              <a:rPr lang="en-US" sz="2200" dirty="0">
                <a:latin typeface="Cambria" panose="02040503050406030204" pitchFamily="18" charset="0"/>
                <a:ea typeface="Cambria" panose="02040503050406030204" pitchFamily="18" charset="0"/>
              </a:rPr>
              <a:t>diffraction pattern gives the information regarding lattice spacing and symmetry of the structure under consideration. </a:t>
            </a:r>
            <a:endParaRPr lang="en-US" sz="2200" dirty="0" smtClean="0">
              <a:latin typeface="Cambria" panose="02040503050406030204" pitchFamily="18" charset="0"/>
              <a:ea typeface="Cambria" panose="02040503050406030204" pitchFamily="18" charset="0"/>
            </a:endParaRPr>
          </a:p>
          <a:p>
            <a:pPr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Alternatively</a:t>
            </a:r>
            <a:r>
              <a:rPr lang="en-US" sz="2200" dirty="0">
                <a:latin typeface="Cambria" panose="02040503050406030204" pitchFamily="18" charset="0"/>
                <a:ea typeface="Cambria" panose="02040503050406030204" pitchFamily="18" charset="0"/>
              </a:rPr>
              <a:t>, either the transmitted beam or the diffracted beams can be made to form a magnified image of the sample on the viewing screen as bright-and dark field imaging modes respectively. This gives information about the size and shape of the micro-structural constituents of the material. </a:t>
            </a:r>
            <a:endParaRPr lang="en-US" sz="2200" dirty="0" smtClean="0">
              <a:latin typeface="Cambria" panose="02040503050406030204" pitchFamily="18" charset="0"/>
              <a:ea typeface="Cambria" panose="02040503050406030204" pitchFamily="18" charset="0"/>
            </a:endParaRPr>
          </a:p>
          <a:p>
            <a:pPr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High </a:t>
            </a:r>
            <a:r>
              <a:rPr lang="en-US" sz="2200" dirty="0">
                <a:latin typeface="Cambria" panose="02040503050406030204" pitchFamily="18" charset="0"/>
                <a:ea typeface="Cambria" panose="02040503050406030204" pitchFamily="18" charset="0"/>
              </a:rPr>
              <a:t>- resolution image contains information about the atomic structure of the material. This can be obtained by recombining the transmitted beam and diffracted beams together</a:t>
            </a:r>
            <a:endParaRPr lang="en-IN" sz="2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68619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404" y="175655"/>
            <a:ext cx="3676135" cy="631653"/>
          </a:xfrm>
        </p:spPr>
        <p:txBody>
          <a:bodyPr>
            <a:normAutofit/>
          </a:bodyPr>
          <a:lstStyle/>
          <a:p>
            <a:pPr lvl="2" algn="l" rtl="0">
              <a:lnSpc>
                <a:spcPct val="90000"/>
              </a:lnSpc>
              <a:spcBef>
                <a:spcPct val="0"/>
              </a:spcBef>
            </a:pPr>
            <a:r>
              <a:rPr lang="en-US" sz="3600" dirty="0" smtClean="0">
                <a:latin typeface="Cambria" panose="02040503050406030204" pitchFamily="18" charset="0"/>
                <a:ea typeface="Cambria" panose="02040503050406030204" pitchFamily="18" charset="0"/>
              </a:rPr>
              <a:t>Instrumentation</a:t>
            </a:r>
            <a:endParaRPr lang="en-IN"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60404" y="807308"/>
            <a:ext cx="11535033" cy="5675870"/>
          </a:xfrm>
        </p:spPr>
        <p:txBody>
          <a:bodyPr>
            <a:normAutofit fontScale="77500" lnSpcReduction="20000"/>
          </a:bodyPr>
          <a:lstStyle/>
          <a:p>
            <a:pPr algn="just">
              <a:lnSpc>
                <a:spcPct val="16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It comprises of a tungsten filament or LaB</a:t>
            </a:r>
            <a:r>
              <a:rPr lang="en-US" sz="2400" baseline="-25000" dirty="0">
                <a:latin typeface="Cambria" panose="02040503050406030204" pitchFamily="18" charset="0"/>
                <a:ea typeface="Cambria" panose="02040503050406030204" pitchFamily="18" charset="0"/>
              </a:rPr>
              <a:t>6</a:t>
            </a:r>
            <a:r>
              <a:rPr lang="en-US" sz="2400" dirty="0">
                <a:latin typeface="Cambria" panose="02040503050406030204" pitchFamily="18" charset="0"/>
                <a:ea typeface="Cambria" panose="02040503050406030204" pitchFamily="18" charset="0"/>
              </a:rPr>
              <a:t> or a field emission gun as source of electron beam, objective lens, imaging lens, CCD camera, monitor, etc. </a:t>
            </a:r>
            <a:endParaRPr lang="en-US" sz="2400" dirty="0" smtClean="0">
              <a:latin typeface="Cambria" panose="02040503050406030204" pitchFamily="18" charset="0"/>
              <a:ea typeface="Cambria" panose="02040503050406030204" pitchFamily="18" charset="0"/>
            </a:endParaRPr>
          </a:p>
          <a:p>
            <a:pPr algn="just">
              <a:lnSpc>
                <a:spcPct val="16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ray of electrons is produced by a pin-shaped cathode heated up by current. The electrons are vacuumed up by a high voltage at the anode. </a:t>
            </a:r>
            <a:endParaRPr lang="en-US" sz="2400" dirty="0" smtClean="0">
              <a:latin typeface="Cambria" panose="02040503050406030204" pitchFamily="18" charset="0"/>
              <a:ea typeface="Cambria" panose="02040503050406030204" pitchFamily="18" charset="0"/>
            </a:endParaRPr>
          </a:p>
          <a:p>
            <a:pPr algn="just">
              <a:lnSpc>
                <a:spcPct val="16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acceleration voltage is between 50 and 150 kV. The higher it is, the shorter are the electron waves and the higher is the power of resolution, but this factor is hardly ever limiting. </a:t>
            </a:r>
            <a:endParaRPr lang="en-US" sz="2400" dirty="0" smtClean="0">
              <a:latin typeface="Cambria" panose="02040503050406030204" pitchFamily="18" charset="0"/>
              <a:ea typeface="Cambria" panose="02040503050406030204" pitchFamily="18" charset="0"/>
            </a:endParaRPr>
          </a:p>
          <a:p>
            <a:pPr algn="just">
              <a:lnSpc>
                <a:spcPct val="160000"/>
              </a:lnSpc>
              <a:buFont typeface="Wingdings" panose="05000000000000000000" pitchFamily="2" charset="2"/>
              <a:buChar char="Ø"/>
            </a:pPr>
            <a:r>
              <a:rPr lang="en-US" sz="2400" dirty="0" smtClean="0">
                <a:latin typeface="Cambria" panose="02040503050406030204" pitchFamily="18" charset="0"/>
                <a:ea typeface="Cambria" panose="02040503050406030204" pitchFamily="18" charset="0"/>
              </a:rPr>
              <a:t>The power of resolution of electron microscopy is </a:t>
            </a:r>
            <a:r>
              <a:rPr lang="en-US" sz="2400" dirty="0">
                <a:latin typeface="Cambria" panose="02040503050406030204" pitchFamily="18" charset="0"/>
                <a:ea typeface="Cambria" panose="02040503050406030204" pitchFamily="18" charset="0"/>
              </a:rPr>
              <a:t>usually restrained by the quality of </a:t>
            </a:r>
            <a:r>
              <a:rPr lang="en-US" sz="2400" dirty="0" smtClean="0">
                <a:latin typeface="Cambria" panose="02040503050406030204" pitchFamily="18" charset="0"/>
                <a:ea typeface="Cambria" panose="02040503050406030204" pitchFamily="18" charset="0"/>
              </a:rPr>
              <a:t>the</a:t>
            </a:r>
            <a:r>
              <a:rPr lang="en-IN" sz="2400" dirty="0">
                <a:latin typeface="Cambria" panose="02040503050406030204" pitchFamily="18" charset="0"/>
                <a:ea typeface="Cambria" panose="02040503050406030204" pitchFamily="18" charset="0"/>
              </a:rPr>
              <a:t> </a:t>
            </a:r>
            <a:r>
              <a:rPr lang="en-US" sz="2400" dirty="0" smtClean="0">
                <a:latin typeface="Cambria" panose="02040503050406030204" pitchFamily="18" charset="0"/>
                <a:ea typeface="Cambria" panose="02040503050406030204" pitchFamily="18" charset="0"/>
              </a:rPr>
              <a:t>lens-systems </a:t>
            </a:r>
            <a:r>
              <a:rPr lang="en-US" sz="2400" dirty="0">
                <a:latin typeface="Cambria" panose="02040503050406030204" pitchFamily="18" charset="0"/>
                <a:ea typeface="Cambria" panose="02040503050406030204" pitchFamily="18" charset="0"/>
              </a:rPr>
              <a:t>and especially by the technique with which </a:t>
            </a:r>
            <a:r>
              <a:rPr lang="en-US" sz="2400" dirty="0" smtClean="0">
                <a:latin typeface="Cambria" panose="02040503050406030204" pitchFamily="18" charset="0"/>
                <a:ea typeface="Cambria" panose="02040503050406030204" pitchFamily="18" charset="0"/>
              </a:rPr>
              <a:t>the </a:t>
            </a:r>
            <a:r>
              <a:rPr lang="en-US" sz="2400" dirty="0">
                <a:latin typeface="Cambria" panose="02040503050406030204" pitchFamily="18" charset="0"/>
                <a:ea typeface="Cambria" panose="02040503050406030204" pitchFamily="18" charset="0"/>
              </a:rPr>
              <a:t>preparation has been made. Modern gadgets have powers of resolution that range from 0.2 - 0.3 nm</a:t>
            </a:r>
            <a:r>
              <a:rPr lang="en-US" sz="2400" dirty="0" smtClean="0">
                <a:latin typeface="Cambria" panose="02040503050406030204" pitchFamily="18" charset="0"/>
                <a:ea typeface="Cambria" panose="02040503050406030204" pitchFamily="18" charset="0"/>
              </a:rPr>
              <a:t>.</a:t>
            </a:r>
          </a:p>
          <a:p>
            <a:pPr algn="just">
              <a:lnSpc>
                <a:spcPct val="160000"/>
              </a:lnSpc>
              <a:buFont typeface="Wingdings" panose="05000000000000000000" pitchFamily="2" charset="2"/>
              <a:buChar char="Ø"/>
            </a:pPr>
            <a:r>
              <a:rPr lang="en-US" sz="2400" dirty="0">
                <a:latin typeface="Cambria" panose="02040503050406030204" pitchFamily="18" charset="0"/>
                <a:ea typeface="Cambria" panose="02040503050406030204" pitchFamily="18" charset="0"/>
              </a:rPr>
              <a:t>The accelerated ray of  electrons passes a drill-hole at  the bottom of the anode. Its following way is  analogous  to  that  of a ray of light  in  a light  microscope.  The lens-systems consist of electronic coils generating an electromagnetic  field.</a:t>
            </a:r>
          </a:p>
          <a:p>
            <a:pPr algn="just">
              <a:lnSpc>
                <a:spcPct val="160000"/>
              </a:lnSpc>
              <a:buFont typeface="Wingdings" panose="05000000000000000000" pitchFamily="2" charset="2"/>
              <a:buChar char="Ø"/>
            </a:pPr>
            <a:endParaRPr lang="en-IN" sz="2400" dirty="0">
              <a:latin typeface="Cambria" panose="02040503050406030204" pitchFamily="18" charset="0"/>
              <a:ea typeface="Cambria" panose="02040503050406030204" pitchFamily="18" charset="0"/>
            </a:endParaRPr>
          </a:p>
          <a:p>
            <a:endParaRPr lang="en-IN" dirty="0"/>
          </a:p>
        </p:txBody>
      </p:sp>
    </p:spTree>
    <p:extLst>
      <p:ext uri="{BB962C8B-B14F-4D97-AF65-F5344CB8AC3E}">
        <p14:creationId xmlns:p14="http://schemas.microsoft.com/office/powerpoint/2010/main" val="479276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71526" y="0"/>
            <a:ext cx="8007179" cy="6618222"/>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1900" dirty="0" smtClean="0">
                <a:latin typeface="Cambria" panose="02040503050406030204" pitchFamily="18" charset="0"/>
                <a:ea typeface="Cambria" panose="02040503050406030204" pitchFamily="18" charset="0"/>
              </a:rPr>
              <a:t>The </a:t>
            </a:r>
            <a:r>
              <a:rPr lang="en-US" sz="1900" dirty="0">
                <a:latin typeface="Cambria" panose="02040503050406030204" pitchFamily="18" charset="0"/>
                <a:ea typeface="Cambria" panose="02040503050406030204" pitchFamily="18" charset="0"/>
              </a:rPr>
              <a:t>ray is first focused by a condenser and then passes through the object, where it is partially deflected. The degree of deflection depends on the electron density of the object</a:t>
            </a:r>
            <a:r>
              <a:rPr lang="en-US" sz="19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1900" dirty="0" smtClean="0">
                <a:latin typeface="Cambria" panose="02040503050406030204" pitchFamily="18" charset="0"/>
                <a:ea typeface="Cambria" panose="02040503050406030204" pitchFamily="18" charset="0"/>
              </a:rPr>
              <a:t> </a:t>
            </a:r>
            <a:r>
              <a:rPr lang="en-US" sz="1900" dirty="0">
                <a:latin typeface="Cambria" panose="02040503050406030204" pitchFamily="18" charset="0"/>
                <a:ea typeface="Cambria" panose="02040503050406030204" pitchFamily="18" charset="0"/>
              </a:rPr>
              <a:t>The greater the mass of the atoms, the greater is the degree of deflection. </a:t>
            </a:r>
            <a:endParaRPr lang="en-US" sz="19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1900" dirty="0" smtClean="0">
                <a:latin typeface="Cambria" panose="02040503050406030204" pitchFamily="18" charset="0"/>
                <a:ea typeface="Cambria" panose="02040503050406030204" pitchFamily="18" charset="0"/>
              </a:rPr>
              <a:t>Biological </a:t>
            </a:r>
            <a:r>
              <a:rPr lang="en-US" sz="1900" dirty="0">
                <a:latin typeface="Cambria" panose="02040503050406030204" pitchFamily="18" charset="0"/>
                <a:ea typeface="Cambria" panose="02040503050406030204" pitchFamily="18" charset="0"/>
              </a:rPr>
              <a:t>objects have only weak contrasts since they consist mainly of atoms with low atomic numbers (C, H, N, O). Consequently, it is necessary to treat the preparations with special contrast enhancing chemicals (heavy metals) to get at least some contrast. </a:t>
            </a:r>
            <a:endParaRPr lang="en-US" sz="19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1900" dirty="0" smtClean="0">
                <a:latin typeface="Cambria" panose="02040503050406030204" pitchFamily="18" charset="0"/>
                <a:ea typeface="Cambria" panose="02040503050406030204" pitchFamily="18" charset="0"/>
              </a:rPr>
              <a:t>Additionally</a:t>
            </a:r>
            <a:r>
              <a:rPr lang="en-US" sz="1900" dirty="0">
                <a:latin typeface="Cambria" panose="02040503050406030204" pitchFamily="18" charset="0"/>
                <a:ea typeface="Cambria" panose="02040503050406030204" pitchFamily="18" charset="0"/>
              </a:rPr>
              <a:t>, they are not thicker than 100 nm, because the temperature rises due to electron absorption. It is generally impossible to examine living</a:t>
            </a:r>
            <a:r>
              <a:rPr lang="en-US" sz="1900" spc="-15" dirty="0">
                <a:latin typeface="Cambria" panose="02040503050406030204" pitchFamily="18" charset="0"/>
                <a:ea typeface="Cambria" panose="02040503050406030204" pitchFamily="18" charset="0"/>
              </a:rPr>
              <a:t> </a:t>
            </a:r>
            <a:r>
              <a:rPr lang="en-US" sz="1900" dirty="0">
                <a:latin typeface="Cambria" panose="02040503050406030204" pitchFamily="18" charset="0"/>
                <a:ea typeface="Cambria" panose="02040503050406030204" pitchFamily="18" charset="0"/>
              </a:rPr>
              <a:t>things</a:t>
            </a:r>
            <a:r>
              <a:rPr lang="en-US" sz="1900" dirty="0" smtClean="0">
                <a:latin typeface="Cambria" panose="02040503050406030204" pitchFamily="18" charset="0"/>
                <a:ea typeface="Cambria" panose="02040503050406030204" pitchFamily="18" charset="0"/>
              </a:rPr>
              <a:t>.</a:t>
            </a:r>
          </a:p>
          <a:p>
            <a:pPr marL="342900" indent="-342900" algn="just">
              <a:lnSpc>
                <a:spcPct val="150000"/>
              </a:lnSpc>
              <a:buFont typeface="Wingdings" panose="05000000000000000000" pitchFamily="2" charset="2"/>
              <a:buChar char="Ø"/>
            </a:pPr>
            <a:r>
              <a:rPr lang="en-US" sz="1900" dirty="0">
                <a:latin typeface="Times New Roman" panose="02020603050405020304" pitchFamily="18" charset="0"/>
                <a:ea typeface="Times New Roman" panose="02020603050405020304" pitchFamily="18" charset="0"/>
              </a:rPr>
              <a:t>After passing through the object, the scattered electrons are collected by an objective. Thereby an image is formed, that is subsequently enlarged by an additional lens - system (called projective with electron microscopes).</a:t>
            </a:r>
            <a:endParaRPr lang="en-IN" sz="1900" dirty="0">
              <a:latin typeface="Cambria" panose="02040503050406030204" pitchFamily="18" charset="0"/>
              <a:ea typeface="Cambria" panose="02040503050406030204" pitchFamily="18" charset="0"/>
            </a:endParaRPr>
          </a:p>
        </p:txBody>
      </p:sp>
      <p:pic>
        <p:nvPicPr>
          <p:cNvPr id="5" name="image9.jpeg"/>
          <p:cNvPicPr/>
          <p:nvPr/>
        </p:nvPicPr>
        <p:blipFill>
          <a:blip r:embed="rId2" cstate="print"/>
          <a:stretch>
            <a:fillRect/>
          </a:stretch>
        </p:blipFill>
        <p:spPr>
          <a:xfrm>
            <a:off x="461576" y="449391"/>
            <a:ext cx="3409950" cy="3702050"/>
          </a:xfrm>
          <a:prstGeom prst="rect">
            <a:avLst/>
          </a:prstGeom>
        </p:spPr>
      </p:pic>
    </p:spTree>
    <p:extLst>
      <p:ext uri="{BB962C8B-B14F-4D97-AF65-F5344CB8AC3E}">
        <p14:creationId xmlns:p14="http://schemas.microsoft.com/office/powerpoint/2010/main" val="3948499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2420" y="543517"/>
            <a:ext cx="10865708" cy="2471831"/>
          </a:xfrm>
          <a:prstGeom prst="rect">
            <a:avLst/>
          </a:prstGeom>
        </p:spPr>
        <p:txBody>
          <a:bodyPr wrap="square">
            <a:spAutoFit/>
          </a:bodyPr>
          <a:lstStyle/>
          <a:p>
            <a:pPr marL="499110" marR="93345" indent="-285750" algn="just">
              <a:lnSpc>
                <a:spcPct val="150000"/>
              </a:lnSpc>
              <a:spcBef>
                <a:spcPts val="450"/>
              </a:spcBef>
              <a:spcAft>
                <a:spcPts val="0"/>
              </a:spcAf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formed image is made visible on a fluorescent screen or it is documented on photographic material. </a:t>
            </a:r>
            <a:endParaRPr lang="en-US" sz="2000" dirty="0" smtClean="0">
              <a:latin typeface="Cambria" panose="02040503050406030204" pitchFamily="18" charset="0"/>
              <a:ea typeface="Cambria" panose="02040503050406030204" pitchFamily="18" charset="0"/>
            </a:endParaRPr>
          </a:p>
          <a:p>
            <a:pPr marL="499110" marR="93345" indent="-285750" algn="just">
              <a:lnSpc>
                <a:spcPct val="150000"/>
              </a:lnSpc>
              <a:spcBef>
                <a:spcPts val="450"/>
              </a:spcBef>
              <a:spcAft>
                <a:spcPts val="0"/>
              </a:spcAf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Photos </a:t>
            </a:r>
            <a:r>
              <a:rPr lang="en-US" sz="2000" dirty="0">
                <a:latin typeface="Cambria" panose="02040503050406030204" pitchFamily="18" charset="0"/>
                <a:ea typeface="Cambria" panose="02040503050406030204" pitchFamily="18" charset="0"/>
              </a:rPr>
              <a:t>taken with electron microscopes are  always  black  and  white.  </a:t>
            </a:r>
            <a:endParaRPr lang="en-US" sz="2000" dirty="0" smtClean="0">
              <a:latin typeface="Cambria" panose="02040503050406030204" pitchFamily="18" charset="0"/>
              <a:ea typeface="Cambria" panose="02040503050406030204" pitchFamily="18" charset="0"/>
            </a:endParaRPr>
          </a:p>
          <a:p>
            <a:pPr marL="499110" marR="93345" indent="-285750" algn="just">
              <a:lnSpc>
                <a:spcPct val="150000"/>
              </a:lnSpc>
              <a:spcBef>
                <a:spcPts val="450"/>
              </a:spcBef>
              <a:spcAft>
                <a:spcPts val="0"/>
              </a:spcAf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degree of darkness corresponds to the electron density (differences in atom masses) of the candled</a:t>
            </a:r>
            <a:r>
              <a:rPr lang="en-US" sz="2000" spc="-10"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preparation.</a:t>
            </a:r>
            <a:endParaRPr lang="en-IN" sz="2000" dirty="0">
              <a:effectLst/>
              <a:latin typeface="Cambria" panose="02040503050406030204" pitchFamily="18" charset="0"/>
              <a:ea typeface="Cambria" panose="02040503050406030204" pitchFamily="18" charset="0"/>
            </a:endParaRPr>
          </a:p>
        </p:txBody>
      </p:sp>
      <p:sp>
        <p:nvSpPr>
          <p:cNvPr id="5" name="Rectangle 4"/>
          <p:cNvSpPr/>
          <p:nvPr/>
        </p:nvSpPr>
        <p:spPr>
          <a:xfrm>
            <a:off x="341868" y="3776797"/>
            <a:ext cx="10746260" cy="280525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Transmission </a:t>
            </a:r>
            <a:r>
              <a:rPr lang="en-US" sz="2000" dirty="0">
                <a:latin typeface="Cambria" panose="02040503050406030204" pitchFamily="18" charset="0"/>
                <a:ea typeface="Cambria" panose="02040503050406030204" pitchFamily="18" charset="0"/>
              </a:rPr>
              <a:t>electron microscopy is used to study the local structures, morphology, dispersion of multi - component polymers, cross sections and crystallization of metallic alloys semiconductors, microstructure of composite materials, etc. </a:t>
            </a:r>
            <a:endParaRPr lang="en-US"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instrument can be extended to include other detectors like Energy Dispersive Spectrometer (EDS) or Energy Loss Spectrometer (ELS) to study about the local chemistry of the material similar to SEM technique </a:t>
            </a:r>
            <a:endParaRPr lang="en-IN" sz="2000" dirty="0">
              <a:latin typeface="Cambria" panose="02040503050406030204" pitchFamily="18" charset="0"/>
              <a:ea typeface="Cambria" panose="02040503050406030204" pitchFamily="18" charset="0"/>
            </a:endParaRPr>
          </a:p>
        </p:txBody>
      </p:sp>
      <p:sp>
        <p:nvSpPr>
          <p:cNvPr id="7" name="TextBox 6"/>
          <p:cNvSpPr txBox="1"/>
          <p:nvPr/>
        </p:nvSpPr>
        <p:spPr>
          <a:xfrm>
            <a:off x="288324" y="3165240"/>
            <a:ext cx="1962525" cy="461665"/>
          </a:xfrm>
          <a:prstGeom prst="rect">
            <a:avLst/>
          </a:prstGeom>
          <a:noFill/>
        </p:spPr>
        <p:txBody>
          <a:bodyPr wrap="none" rtlCol="0">
            <a:spAutoFit/>
          </a:bodyPr>
          <a:lstStyle/>
          <a:p>
            <a:r>
              <a:rPr lang="en-US" sz="2400" b="1" u="sng" dirty="0" smtClean="0">
                <a:latin typeface="Cambria" panose="02040503050406030204" pitchFamily="18" charset="0"/>
                <a:ea typeface="Cambria" panose="02040503050406030204" pitchFamily="18" charset="0"/>
              </a:rPr>
              <a:t>Applications</a:t>
            </a:r>
            <a:endParaRPr lang="en-IN" sz="2400" b="1" u="sng"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46607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54" y="134466"/>
            <a:ext cx="10515600" cy="573989"/>
          </a:xfrm>
        </p:spPr>
        <p:txBody>
          <a:bodyPr>
            <a:normAutofit fontScale="90000"/>
          </a:bodyPr>
          <a:lstStyle/>
          <a:p>
            <a:r>
              <a:rPr lang="en-US" b="1" dirty="0">
                <a:solidFill>
                  <a:srgbClr val="000000"/>
                </a:solidFill>
                <a:latin typeface="Cambria" panose="02040503050406030204" pitchFamily="18" charset="0"/>
                <a:ea typeface="Cambria" panose="02040503050406030204" pitchFamily="18" charset="0"/>
              </a:rPr>
              <a:t>Atomic Force Microscope (AFM</a:t>
            </a:r>
            <a:r>
              <a:rPr lang="en-US" b="1" dirty="0" smtClean="0">
                <a:solidFill>
                  <a:srgbClr val="000000"/>
                </a:solidFill>
                <a:latin typeface="Cambria" panose="02040503050406030204" pitchFamily="18" charset="0"/>
                <a:ea typeface="Cambria" panose="02040503050406030204" pitchFamily="18" charset="0"/>
              </a:rPr>
              <a:t>)</a:t>
            </a:r>
            <a:endParaRPr lang="en-IN" dirty="0">
              <a:latin typeface="Cambria" panose="02040503050406030204" pitchFamily="18" charset="0"/>
              <a:ea typeface="Cambria" panose="02040503050406030204" pitchFamily="18" charset="0"/>
            </a:endParaRPr>
          </a:p>
        </p:txBody>
      </p:sp>
      <p:sp>
        <p:nvSpPr>
          <p:cNvPr id="5" name="Content Placeholder 4"/>
          <p:cNvSpPr>
            <a:spLocks noGrp="1"/>
          </p:cNvSpPr>
          <p:nvPr>
            <p:ph idx="1"/>
          </p:nvPr>
        </p:nvSpPr>
        <p:spPr>
          <a:xfrm>
            <a:off x="327454" y="799070"/>
            <a:ext cx="10515600" cy="5138995"/>
          </a:xfrm>
        </p:spPr>
        <p:txBody>
          <a:bodyPr>
            <a:normAutofit fontScale="92500" lnSpcReduction="20000"/>
          </a:bodyPr>
          <a:lstStyle/>
          <a:p>
            <a:pPr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AFM is used to measure surface morphology on atomic scale and obtain material properties. </a:t>
            </a:r>
            <a:endParaRPr lang="en-US" dirty="0" smtClean="0">
              <a:latin typeface="Cambria" panose="02040503050406030204" pitchFamily="18" charset="0"/>
              <a:ea typeface="Cambria" panose="02040503050406030204" pitchFamily="18" charset="0"/>
            </a:endParaRPr>
          </a:p>
          <a:p>
            <a:pPr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In </a:t>
            </a:r>
            <a:r>
              <a:rPr lang="en-US" dirty="0">
                <a:latin typeface="Cambria" panose="02040503050406030204" pitchFamily="18" charset="0"/>
                <a:ea typeface="Cambria" panose="02040503050406030204" pitchFamily="18" charset="0"/>
              </a:rPr>
              <a:t>1986 Binnig, </a:t>
            </a:r>
            <a:r>
              <a:rPr lang="en-US" dirty="0" err="1">
                <a:latin typeface="Cambria" panose="02040503050406030204" pitchFamily="18" charset="0"/>
                <a:ea typeface="Cambria" panose="02040503050406030204" pitchFamily="18" charset="0"/>
              </a:rPr>
              <a:t>Quate</a:t>
            </a:r>
            <a:r>
              <a:rPr lang="en-US" dirty="0">
                <a:latin typeface="Cambria" panose="02040503050406030204" pitchFamily="18" charset="0"/>
                <a:ea typeface="Cambria" panose="02040503050406030204" pitchFamily="18" charset="0"/>
              </a:rPr>
              <a:t> and Gerber invented the first Atomic microscope (AFM). </a:t>
            </a:r>
            <a:endParaRPr lang="en-US" dirty="0" smtClean="0">
              <a:latin typeface="Cambria" panose="02040503050406030204" pitchFamily="18" charset="0"/>
              <a:ea typeface="Cambria" panose="02040503050406030204" pitchFamily="18" charset="0"/>
            </a:endParaRPr>
          </a:p>
          <a:p>
            <a:pPr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The </a:t>
            </a:r>
            <a:r>
              <a:rPr lang="en-US" dirty="0">
                <a:latin typeface="Cambria" panose="02040503050406030204" pitchFamily="18" charset="0"/>
                <a:ea typeface="Cambria" panose="02040503050406030204" pitchFamily="18" charset="0"/>
              </a:rPr>
              <a:t>atomic force microscope is ideal for quantitatively measuring the nanometer scale surface roughness and for visualizing the surface </a:t>
            </a:r>
            <a:r>
              <a:rPr lang="en-US" dirty="0" err="1">
                <a:latin typeface="Cambria" panose="02040503050406030204" pitchFamily="18" charset="0"/>
                <a:ea typeface="Cambria" panose="02040503050406030204" pitchFamily="18" charset="0"/>
              </a:rPr>
              <a:t>nano</a:t>
            </a:r>
            <a:r>
              <a:rPr lang="en-US" dirty="0">
                <a:latin typeface="Cambria" panose="02040503050406030204" pitchFamily="18" charset="0"/>
                <a:ea typeface="Cambria" panose="02040503050406030204" pitchFamily="18" charset="0"/>
              </a:rPr>
              <a:t>-texture on many types of material surfaces including polymer </a:t>
            </a:r>
            <a:r>
              <a:rPr lang="en-US" dirty="0" err="1">
                <a:latin typeface="Cambria" panose="02040503050406030204" pitchFamily="18" charset="0"/>
                <a:ea typeface="Cambria" panose="02040503050406030204" pitchFamily="18" charset="0"/>
              </a:rPr>
              <a:t>nanocomposites</a:t>
            </a:r>
            <a:r>
              <a:rPr lang="en-US" dirty="0">
                <a:latin typeface="Cambria" panose="02040503050406030204" pitchFamily="18" charset="0"/>
                <a:ea typeface="Cambria" panose="02040503050406030204" pitchFamily="18" charset="0"/>
              </a:rPr>
              <a:t> and </a:t>
            </a:r>
            <a:r>
              <a:rPr lang="en-US" dirty="0" err="1">
                <a:latin typeface="Cambria" panose="02040503050406030204" pitchFamily="18" charset="0"/>
                <a:ea typeface="Cambria" panose="02040503050406030204" pitchFamily="18" charset="0"/>
              </a:rPr>
              <a:t>nanofinished</a:t>
            </a:r>
            <a:r>
              <a:rPr lang="en-US" dirty="0">
                <a:latin typeface="Cambria" panose="02040503050406030204" pitchFamily="18" charset="0"/>
                <a:ea typeface="Cambria" panose="02040503050406030204" pitchFamily="18" charset="0"/>
              </a:rPr>
              <a:t> or </a:t>
            </a:r>
            <a:r>
              <a:rPr lang="en-US" dirty="0" err="1">
                <a:latin typeface="Cambria" panose="02040503050406030204" pitchFamily="18" charset="0"/>
                <a:ea typeface="Cambria" panose="02040503050406030204" pitchFamily="18" charset="0"/>
              </a:rPr>
              <a:t>nanocoated</a:t>
            </a:r>
            <a:r>
              <a:rPr lang="en-US" dirty="0">
                <a:latin typeface="Cambria" panose="02040503050406030204" pitchFamily="18" charset="0"/>
                <a:ea typeface="Cambria" panose="02040503050406030204" pitchFamily="18" charset="0"/>
              </a:rPr>
              <a:t> textiles</a:t>
            </a:r>
            <a:r>
              <a:rPr lang="en-US" dirty="0" smtClean="0">
                <a:latin typeface="Cambria" panose="02040503050406030204" pitchFamily="18" charset="0"/>
                <a:ea typeface="Cambria" panose="02040503050406030204" pitchFamily="18" charset="0"/>
              </a:rPr>
              <a:t>.</a:t>
            </a:r>
          </a:p>
          <a:p>
            <a:pPr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It can be operated in air or water.</a:t>
            </a:r>
            <a:endParaRPr lang="en-IN" dirty="0">
              <a:latin typeface="Cambria" panose="02040503050406030204" pitchFamily="18" charset="0"/>
              <a:ea typeface="Cambria" panose="02040503050406030204" pitchFamily="18" charset="0"/>
            </a:endParaRPr>
          </a:p>
          <a:p>
            <a:pPr algn="just">
              <a:lnSpc>
                <a:spcPct val="150000"/>
              </a:lnSpc>
              <a:buFont typeface="Wingdings" panose="05000000000000000000" pitchFamily="2" charset="2"/>
              <a:buChar char="Ø"/>
            </a:pP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54699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68" y="0"/>
            <a:ext cx="10515600" cy="790832"/>
          </a:xfrm>
        </p:spPr>
        <p:txBody>
          <a:bodyPr>
            <a:normAutofit/>
          </a:bodyPr>
          <a:lstStyle/>
          <a:p>
            <a:r>
              <a:rPr lang="en-US" sz="3600" b="1" dirty="0" smtClean="0">
                <a:latin typeface="Cambria" panose="02040503050406030204" pitchFamily="18" charset="0"/>
                <a:ea typeface="Cambria" panose="02040503050406030204" pitchFamily="18" charset="0"/>
              </a:rPr>
              <a:t>Basic Principle</a:t>
            </a:r>
            <a:endParaRPr lang="en-IN"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123568" y="779418"/>
            <a:ext cx="11953101" cy="2820517"/>
          </a:xfrm>
        </p:spPr>
        <p:txBody>
          <a:bodyPr>
            <a:normAutofit/>
          </a:bodyPr>
          <a:lstStyle/>
          <a:p>
            <a:pPr marL="0" indent="0" algn="just">
              <a:buNone/>
            </a:pPr>
            <a:r>
              <a:rPr lang="en-US" sz="2000" dirty="0">
                <a:latin typeface="Cambria" panose="02040503050406030204" pitchFamily="18" charset="0"/>
                <a:ea typeface="Cambria" panose="02040503050406030204" pitchFamily="18" charset="0"/>
              </a:rPr>
              <a:t>Atomic force microscopy consists of a </a:t>
            </a:r>
            <a:r>
              <a:rPr lang="en-US" sz="2000" dirty="0" err="1">
                <a:latin typeface="Cambria" panose="02040503050406030204" pitchFamily="18" charset="0"/>
                <a:ea typeface="Cambria" panose="02040503050406030204" pitchFamily="18" charset="0"/>
              </a:rPr>
              <a:t>microscale</a:t>
            </a:r>
            <a:r>
              <a:rPr lang="en-US" sz="2000" dirty="0">
                <a:latin typeface="Cambria" panose="02040503050406030204" pitchFamily="18" charset="0"/>
                <a:ea typeface="Cambria" panose="02040503050406030204" pitchFamily="18" charset="0"/>
              </a:rPr>
              <a:t> cantilever with a sharp tip (probe tip radius is in the order of 10 nm) at its end.  This tip is used to scan the specimen surface. The tip is brought into proximity of a sample surface.  That makes the forces between the tip and the sample leading to a deflection of the cantilever according to Hooke’s law. </a:t>
            </a:r>
            <a:endParaRPr lang="en-US" sz="2000" dirty="0" smtClean="0">
              <a:latin typeface="Cambria" panose="02040503050406030204" pitchFamily="18" charset="0"/>
              <a:ea typeface="Cambria" panose="02040503050406030204" pitchFamily="18" charset="0"/>
            </a:endParaRPr>
          </a:p>
          <a:p>
            <a:pPr marL="0" indent="0">
              <a:buNone/>
            </a:pPr>
            <a:r>
              <a:rPr lang="en-US" sz="2000" dirty="0" smtClean="0">
                <a:latin typeface="Cambria" panose="02040503050406030204" pitchFamily="18" charset="0"/>
                <a:ea typeface="Cambria" panose="02040503050406030204" pitchFamily="18" charset="0"/>
              </a:rPr>
              <a:t>					F </a:t>
            </a:r>
            <a:r>
              <a:rPr lang="en-US" sz="2000" dirty="0">
                <a:latin typeface="Cambria" panose="02040503050406030204" pitchFamily="18" charset="0"/>
                <a:ea typeface="Cambria" panose="02040503050406030204" pitchFamily="18" charset="0"/>
              </a:rPr>
              <a:t>= - KZ </a:t>
            </a:r>
            <a:endParaRPr lang="en-IN" sz="2000" dirty="0">
              <a:latin typeface="Cambria" panose="02040503050406030204" pitchFamily="18" charset="0"/>
              <a:ea typeface="Cambria" panose="02040503050406030204" pitchFamily="18" charset="0"/>
            </a:endParaRPr>
          </a:p>
          <a:p>
            <a:pPr marL="0" indent="0">
              <a:buNone/>
            </a:pPr>
            <a:r>
              <a:rPr lang="en-US" sz="2000" dirty="0" smtClean="0">
                <a:latin typeface="Cambria" panose="02040503050406030204" pitchFamily="18" charset="0"/>
                <a:ea typeface="Cambria" panose="02040503050406030204" pitchFamily="18" charset="0"/>
              </a:rPr>
              <a:t>					Where, F </a:t>
            </a:r>
            <a:r>
              <a:rPr lang="en-US" sz="2000" dirty="0">
                <a:latin typeface="Cambria" panose="02040503050406030204" pitchFamily="18" charset="0"/>
                <a:ea typeface="Cambria" panose="02040503050406030204" pitchFamily="18" charset="0"/>
              </a:rPr>
              <a:t>– Force</a:t>
            </a:r>
            <a:endParaRPr lang="en-IN" sz="2000" dirty="0">
              <a:latin typeface="Cambria" panose="02040503050406030204" pitchFamily="18" charset="0"/>
              <a:ea typeface="Cambria" panose="02040503050406030204" pitchFamily="18" charset="0"/>
            </a:endParaRPr>
          </a:p>
          <a:p>
            <a:pPr marL="0" indent="0">
              <a:buNone/>
            </a:pPr>
            <a:r>
              <a:rPr lang="en-US" sz="2000" dirty="0" smtClean="0">
                <a:latin typeface="Cambria" panose="02040503050406030204" pitchFamily="18" charset="0"/>
                <a:ea typeface="Cambria" panose="02040503050406030204" pitchFamily="18" charset="0"/>
              </a:rPr>
              <a:t>					K </a:t>
            </a:r>
            <a:r>
              <a:rPr lang="en-US" sz="2000" dirty="0">
                <a:latin typeface="Cambria" panose="02040503050406030204" pitchFamily="18" charset="0"/>
                <a:ea typeface="Cambria" panose="02040503050406030204" pitchFamily="18" charset="0"/>
              </a:rPr>
              <a:t>– Stiffness of the lever</a:t>
            </a:r>
            <a:endParaRPr lang="en-IN" sz="2000" dirty="0">
              <a:latin typeface="Cambria" panose="02040503050406030204" pitchFamily="18" charset="0"/>
              <a:ea typeface="Cambria" panose="02040503050406030204" pitchFamily="18" charset="0"/>
            </a:endParaRPr>
          </a:p>
          <a:p>
            <a:pPr marL="0" indent="0">
              <a:buNone/>
            </a:pPr>
            <a:r>
              <a:rPr lang="en-US" sz="2000" dirty="0" smtClean="0">
                <a:latin typeface="Cambria" panose="02040503050406030204" pitchFamily="18" charset="0"/>
                <a:ea typeface="Cambria" panose="02040503050406030204" pitchFamily="18" charset="0"/>
              </a:rPr>
              <a:t>					Z </a:t>
            </a:r>
            <a:r>
              <a:rPr lang="en-US" sz="2000" dirty="0">
                <a:latin typeface="Cambria" panose="02040503050406030204" pitchFamily="18" charset="0"/>
                <a:ea typeface="Cambria" panose="02040503050406030204" pitchFamily="18" charset="0"/>
              </a:rPr>
              <a:t>– Distance of the lever </a:t>
            </a:r>
            <a:endParaRPr lang="en-IN" sz="2000" dirty="0">
              <a:latin typeface="Cambria" panose="02040503050406030204" pitchFamily="18" charset="0"/>
              <a:ea typeface="Cambria" panose="02040503050406030204" pitchFamily="18" charset="0"/>
            </a:endParaRPr>
          </a:p>
        </p:txBody>
      </p:sp>
      <p:sp>
        <p:nvSpPr>
          <p:cNvPr id="4" name="TextBox 3"/>
          <p:cNvSpPr txBox="1"/>
          <p:nvPr/>
        </p:nvSpPr>
        <p:spPr>
          <a:xfrm>
            <a:off x="123568" y="3863546"/>
            <a:ext cx="11878962" cy="2862322"/>
          </a:xfrm>
          <a:prstGeom prst="rect">
            <a:avLst/>
          </a:prstGeom>
          <a:noFill/>
        </p:spPr>
        <p:txBody>
          <a:bodyPr wrap="square" rtlCol="0">
            <a:spAutoFit/>
          </a:bodyPr>
          <a:lstStyle/>
          <a:p>
            <a:pPr marL="342900" indent="-342900" algn="just">
              <a:buFont typeface="Wingdings" panose="05000000000000000000" pitchFamily="2" charset="2"/>
              <a:buChar char="Ø"/>
            </a:pPr>
            <a:r>
              <a:rPr lang="en-US" sz="2000" dirty="0">
                <a:latin typeface="Cambria" panose="02040503050406030204" pitchFamily="18" charset="0"/>
                <a:ea typeface="Cambria" panose="02040503050406030204" pitchFamily="18" charset="0"/>
              </a:rPr>
              <a:t>Tips and cantilevers are typically micro fabricated from Silicon (Si) or Silicon nitride (Si</a:t>
            </a:r>
            <a:r>
              <a:rPr lang="en-US" sz="2000" baseline="-25000" dirty="0">
                <a:latin typeface="Cambria" panose="02040503050406030204" pitchFamily="18" charset="0"/>
                <a:ea typeface="Cambria" panose="02040503050406030204" pitchFamily="18" charset="0"/>
              </a:rPr>
              <a:t>3</a:t>
            </a:r>
            <a:r>
              <a:rPr lang="en-US" sz="2000" dirty="0">
                <a:latin typeface="Cambria" panose="02040503050406030204" pitchFamily="18" charset="0"/>
                <a:ea typeface="Cambria" panose="02040503050406030204" pitchFamily="18" charset="0"/>
              </a:rPr>
              <a:t>N</a:t>
            </a:r>
            <a:r>
              <a:rPr lang="en-US" sz="2000" baseline="-25000" dirty="0">
                <a:latin typeface="Cambria" panose="02040503050406030204" pitchFamily="18" charset="0"/>
                <a:ea typeface="Cambria" panose="02040503050406030204" pitchFamily="18" charset="0"/>
              </a:rPr>
              <a:t>4</a:t>
            </a:r>
            <a:r>
              <a:rPr lang="en-US" sz="2000" dirty="0">
                <a:latin typeface="Cambria" panose="02040503050406030204" pitchFamily="18" charset="0"/>
                <a:ea typeface="Cambria" panose="02040503050406030204" pitchFamily="18" charset="0"/>
              </a:rPr>
              <a:t>)</a:t>
            </a:r>
            <a:r>
              <a:rPr lang="en-US" sz="2000" baseline="-25000" dirty="0">
                <a:latin typeface="Cambria" panose="02040503050406030204" pitchFamily="18" charset="0"/>
                <a:ea typeface="Cambria" panose="02040503050406030204" pitchFamily="18" charset="0"/>
              </a:rPr>
              <a:t>.</a:t>
            </a:r>
            <a:r>
              <a:rPr lang="en-US" sz="2000" dirty="0">
                <a:latin typeface="Cambria" panose="02040503050406030204" pitchFamily="18" charset="0"/>
                <a:ea typeface="Cambria" panose="02040503050406030204" pitchFamily="18" charset="0"/>
              </a:rPr>
              <a:t> A micro-fabricated cantilever with a sharp tip is deflected by features on a sample surface, much like in a phonograph but on a much smaller scale</a:t>
            </a:r>
            <a:r>
              <a:rPr lang="en-US" sz="2000" dirty="0" smtClean="0">
                <a:latin typeface="Cambria" panose="02040503050406030204" pitchFamily="18" charset="0"/>
                <a:ea typeface="Cambria" panose="02040503050406030204" pitchFamily="18" charset="0"/>
              </a:rPr>
              <a:t>.</a:t>
            </a:r>
            <a:r>
              <a:rPr lang="en-US" sz="2000" dirty="0">
                <a:latin typeface="Cambria" panose="02040503050406030204" pitchFamily="18" charset="0"/>
                <a:ea typeface="Cambria" panose="02040503050406030204" pitchFamily="18" charset="0"/>
              </a:rPr>
              <a:t> </a:t>
            </a:r>
            <a:endParaRPr lang="en-US" sz="20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A </a:t>
            </a:r>
            <a:r>
              <a:rPr lang="en-US" sz="2000" dirty="0">
                <a:latin typeface="Cambria" panose="02040503050406030204" pitchFamily="18" charset="0"/>
                <a:ea typeface="Cambria" panose="02040503050406030204" pitchFamily="18" charset="0"/>
              </a:rPr>
              <a:t>laser beam reflects off the backside of the cantilever onto a set of </a:t>
            </a:r>
            <a:r>
              <a:rPr lang="en-US" sz="2000" dirty="0" err="1">
                <a:latin typeface="Cambria" panose="02040503050406030204" pitchFamily="18" charset="0"/>
                <a:ea typeface="Cambria" panose="02040503050406030204" pitchFamily="18" charset="0"/>
              </a:rPr>
              <a:t>photodetectors</a:t>
            </a:r>
            <a:r>
              <a:rPr lang="en-US" sz="2000" dirty="0">
                <a:latin typeface="Cambria" panose="02040503050406030204" pitchFamily="18" charset="0"/>
                <a:ea typeface="Cambria" panose="02040503050406030204" pitchFamily="18" charset="0"/>
              </a:rPr>
              <a:t>, allowing the deflection to be measured and assembled into an image of the surface. During scanning, a particular operating parameter is maintained at a constant level, and images are generated through a feedback loop between the optical detection system and the piezoelectric scanners. </a:t>
            </a:r>
            <a:endParaRPr lang="en-US" sz="20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There </a:t>
            </a:r>
            <a:r>
              <a:rPr lang="en-US" sz="2000" dirty="0">
                <a:latin typeface="Cambria" panose="02040503050406030204" pitchFamily="18" charset="0"/>
                <a:ea typeface="Cambria" panose="02040503050406030204" pitchFamily="18" charset="0"/>
              </a:rPr>
              <a:t>are three scan modes for AFM, namely contact mode, non contact mode and tapping mode.</a:t>
            </a:r>
            <a:endParaRPr lang="en-IN" sz="2000" dirty="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27341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635901" y="453082"/>
            <a:ext cx="2823991" cy="3575221"/>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903939" y="4341340"/>
            <a:ext cx="1831023" cy="2126143"/>
          </a:xfrm>
          <a:prstGeom prst="rect">
            <a:avLst/>
          </a:prstGeom>
          <a:noFill/>
          <a:ln w="9525">
            <a:noFill/>
            <a:miter lim="800000"/>
            <a:headEnd/>
            <a:tailEnd/>
          </a:ln>
          <a:effectLst/>
        </p:spPr>
      </p:pic>
      <p:sp>
        <p:nvSpPr>
          <p:cNvPr id="6" name="Rectangle 5"/>
          <p:cNvSpPr/>
          <p:nvPr/>
        </p:nvSpPr>
        <p:spPr>
          <a:xfrm>
            <a:off x="4062225" y="179859"/>
            <a:ext cx="2117375" cy="461665"/>
          </a:xfrm>
          <a:prstGeom prst="rect">
            <a:avLst/>
          </a:prstGeom>
        </p:spPr>
        <p:txBody>
          <a:bodyPr wrap="none">
            <a:spAutoFit/>
          </a:bodyPr>
          <a:lstStyle/>
          <a:p>
            <a:r>
              <a:rPr lang="en-US" sz="2400" b="1" dirty="0">
                <a:solidFill>
                  <a:srgbClr val="000000"/>
                </a:solidFill>
                <a:latin typeface="Cambria" panose="02040503050406030204" pitchFamily="18" charset="0"/>
                <a:ea typeface="Cambria" panose="02040503050406030204" pitchFamily="18" charset="0"/>
              </a:rPr>
              <a:t>Contact mode</a:t>
            </a:r>
            <a:endParaRPr lang="en-IN" sz="2400" dirty="0">
              <a:latin typeface="Cambria" panose="02040503050406030204" pitchFamily="18" charset="0"/>
              <a:ea typeface="Cambria" panose="02040503050406030204" pitchFamily="18" charset="0"/>
            </a:endParaRPr>
          </a:p>
        </p:txBody>
      </p:sp>
      <p:sp>
        <p:nvSpPr>
          <p:cNvPr id="7" name="Rectangle 6"/>
          <p:cNvSpPr/>
          <p:nvPr/>
        </p:nvSpPr>
        <p:spPr>
          <a:xfrm>
            <a:off x="4062225" y="670004"/>
            <a:ext cx="7965018" cy="2400657"/>
          </a:xfrm>
          <a:prstGeom prst="rect">
            <a:avLst/>
          </a:prstGeom>
        </p:spPr>
        <p:txBody>
          <a:bodyPr wrap="square">
            <a:spAutoFit/>
          </a:bodyPr>
          <a:lstStyle/>
          <a:p>
            <a:pPr algn="just">
              <a:lnSpc>
                <a:spcPct val="150000"/>
              </a:lnSpc>
              <a:spcAft>
                <a:spcPts val="0"/>
              </a:spcAft>
            </a:pPr>
            <a:r>
              <a:rPr lang="en-US" sz="2000" dirty="0">
                <a:solidFill>
                  <a:srgbClr val="000000"/>
                </a:solidFill>
                <a:latin typeface="Cambria" panose="02040503050406030204" pitchFamily="18" charset="0"/>
                <a:ea typeface="Cambria" panose="02040503050406030204" pitchFamily="18" charset="0"/>
              </a:rPr>
              <a:t>In contact mode, the tip scans the specimen in close contact with the surface of the material. The repulsive force on the tip is set by pushing the cantilever against the specimen’s surface with a piezoelectric positioning element. The deflection of the cantilever is measured and the AFM images are created. Biological samples can be easily damaged. </a:t>
            </a:r>
            <a:endParaRPr lang="en-IN" sz="2000" dirty="0">
              <a:effectLst/>
              <a:latin typeface="Cambria" panose="02040503050406030204" pitchFamily="18" charset="0"/>
              <a:ea typeface="Cambria" panose="02040503050406030204" pitchFamily="18" charset="0"/>
            </a:endParaRPr>
          </a:p>
        </p:txBody>
      </p:sp>
      <p:sp>
        <p:nvSpPr>
          <p:cNvPr id="8" name="Rectangle 7"/>
          <p:cNvSpPr/>
          <p:nvPr/>
        </p:nvSpPr>
        <p:spPr>
          <a:xfrm>
            <a:off x="4037997" y="3249225"/>
            <a:ext cx="2758769" cy="461665"/>
          </a:xfrm>
          <a:prstGeom prst="rect">
            <a:avLst/>
          </a:prstGeom>
        </p:spPr>
        <p:txBody>
          <a:bodyPr wrap="none">
            <a:spAutoFit/>
          </a:bodyPr>
          <a:lstStyle/>
          <a:p>
            <a:r>
              <a:rPr lang="en-US" sz="2400" b="1" dirty="0">
                <a:solidFill>
                  <a:srgbClr val="000000"/>
                </a:solidFill>
                <a:latin typeface="Cambria" panose="02040503050406030204" pitchFamily="18" charset="0"/>
                <a:ea typeface="Cambria" panose="02040503050406030204" pitchFamily="18" charset="0"/>
              </a:rPr>
              <a:t>Non-contact mode</a:t>
            </a:r>
            <a:endParaRPr lang="en-IN" sz="2400" dirty="0">
              <a:latin typeface="Cambria" panose="02040503050406030204" pitchFamily="18" charset="0"/>
              <a:ea typeface="Cambria" panose="02040503050406030204" pitchFamily="18" charset="0"/>
            </a:endParaRPr>
          </a:p>
        </p:txBody>
      </p:sp>
      <p:sp>
        <p:nvSpPr>
          <p:cNvPr id="9" name="Rectangle 8"/>
          <p:cNvSpPr/>
          <p:nvPr/>
        </p:nvSpPr>
        <p:spPr>
          <a:xfrm>
            <a:off x="4037997" y="3710890"/>
            <a:ext cx="8013474" cy="1881925"/>
          </a:xfrm>
          <a:prstGeom prst="rect">
            <a:avLst/>
          </a:prstGeom>
        </p:spPr>
        <p:txBody>
          <a:bodyPr wrap="square">
            <a:spAutoFit/>
          </a:bodyPr>
          <a:lstStyle/>
          <a:p>
            <a:pPr indent="457200" algn="just">
              <a:lnSpc>
                <a:spcPct val="150000"/>
              </a:lnSpc>
              <a:spcAft>
                <a:spcPts val="0"/>
              </a:spcAft>
            </a:pPr>
            <a:r>
              <a:rPr lang="en-US" sz="2000" dirty="0">
                <a:solidFill>
                  <a:srgbClr val="000000"/>
                </a:solidFill>
                <a:latin typeface="Cambria" panose="02040503050406030204" pitchFamily="18" charset="0"/>
                <a:ea typeface="Cambria" panose="02040503050406030204" pitchFamily="18" charset="0"/>
              </a:rPr>
              <a:t>In non-contact mode, the scanning tip hovers about 50–150 Å above the specimen’s surface. The attractive forces acting between the tip and the specimen are measured, and topographic images are constructed by scanning the tip above the surface. </a:t>
            </a:r>
            <a:endParaRPr lang="en-IN" sz="200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8022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357" y="192130"/>
            <a:ext cx="10515600" cy="450421"/>
          </a:xfrm>
        </p:spPr>
        <p:txBody>
          <a:bodyPr>
            <a:noAutofit/>
          </a:bodyPr>
          <a:lstStyle/>
          <a:p>
            <a:r>
              <a:rPr lang="en-US" sz="3600" b="1" dirty="0">
                <a:latin typeface="Cambria" panose="02040503050406030204" pitchFamily="18" charset="0"/>
                <a:ea typeface="Cambria" panose="02040503050406030204" pitchFamily="18" charset="0"/>
              </a:rPr>
              <a:t>Tapping mode</a:t>
            </a:r>
            <a:endParaRPr lang="en-IN"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93357" y="952415"/>
            <a:ext cx="10515600" cy="5184774"/>
          </a:xfrm>
        </p:spPr>
        <p:txBody>
          <a:bodyPr>
            <a:normAutofit fontScale="77500" lnSpcReduction="20000"/>
          </a:bodyPr>
          <a:lstStyle/>
          <a:p>
            <a:pPr algn="just">
              <a:lnSpc>
                <a:spcPct val="160000"/>
              </a:lnSpc>
              <a:buFont typeface="Wingdings" panose="05000000000000000000" pitchFamily="2" charset="2"/>
              <a:buChar char="Ø"/>
            </a:pPr>
            <a:r>
              <a:rPr lang="en-US" sz="2600" dirty="0">
                <a:latin typeface="Cambria" panose="02040503050406030204" pitchFamily="18" charset="0"/>
                <a:ea typeface="Cambria" panose="02040503050406030204" pitchFamily="18" charset="0"/>
              </a:rPr>
              <a:t>Tapping mode imaging is implemented in ambient air by oscillating the cantilever assembly at its resonant frequency (often hundreds of kilohertz) using a piezoelectric crystal. </a:t>
            </a:r>
            <a:endParaRPr lang="en-US" sz="2600" dirty="0" smtClean="0">
              <a:latin typeface="Cambria" panose="02040503050406030204" pitchFamily="18" charset="0"/>
              <a:ea typeface="Cambria" panose="02040503050406030204" pitchFamily="18" charset="0"/>
            </a:endParaRPr>
          </a:p>
          <a:p>
            <a:pPr algn="just">
              <a:lnSpc>
                <a:spcPct val="160000"/>
              </a:lnSpc>
              <a:buFont typeface="Wingdings" panose="05000000000000000000" pitchFamily="2" charset="2"/>
              <a:buChar char="Ø"/>
            </a:pPr>
            <a:r>
              <a:rPr lang="en-US" sz="2600" dirty="0" smtClean="0">
                <a:latin typeface="Cambria" panose="02040503050406030204" pitchFamily="18" charset="0"/>
                <a:ea typeface="Cambria" panose="02040503050406030204" pitchFamily="18" charset="0"/>
              </a:rPr>
              <a:t>The </a:t>
            </a:r>
            <a:r>
              <a:rPr lang="en-US" sz="2600" dirty="0" err="1">
                <a:latin typeface="Cambria" panose="02040503050406030204" pitchFamily="18" charset="0"/>
                <a:ea typeface="Cambria" panose="02040503050406030204" pitchFamily="18" charset="0"/>
              </a:rPr>
              <a:t>piezo</a:t>
            </a:r>
            <a:r>
              <a:rPr lang="en-US" sz="2600" dirty="0">
                <a:latin typeface="Cambria" panose="02040503050406030204" pitchFamily="18" charset="0"/>
                <a:ea typeface="Cambria" panose="02040503050406030204" pitchFamily="18" charset="0"/>
              </a:rPr>
              <a:t> motion causes the cantilever to oscillate when the tip is not in contact with the surface of a material. The oscillating tip is then moved towards the surface until it begins to tap the surface</a:t>
            </a:r>
            <a:r>
              <a:rPr lang="en-US" sz="2600" dirty="0" smtClean="0">
                <a:latin typeface="Cambria" panose="02040503050406030204" pitchFamily="18" charset="0"/>
                <a:ea typeface="Cambria" panose="02040503050406030204" pitchFamily="18" charset="0"/>
              </a:rPr>
              <a:t>.</a:t>
            </a:r>
          </a:p>
          <a:p>
            <a:pPr algn="just">
              <a:lnSpc>
                <a:spcPct val="160000"/>
              </a:lnSpc>
              <a:buFont typeface="Wingdings" panose="05000000000000000000" pitchFamily="2" charset="2"/>
              <a:buChar char="Ø"/>
            </a:pPr>
            <a:r>
              <a:rPr lang="en-US" sz="2600" dirty="0" smtClean="0">
                <a:latin typeface="Cambria" panose="02040503050406030204" pitchFamily="18" charset="0"/>
                <a:ea typeface="Cambria" panose="02040503050406030204" pitchFamily="18" charset="0"/>
              </a:rPr>
              <a:t> </a:t>
            </a:r>
            <a:r>
              <a:rPr lang="en-US" sz="2600" dirty="0">
                <a:latin typeface="Cambria" panose="02040503050406030204" pitchFamily="18" charset="0"/>
                <a:ea typeface="Cambria" panose="02040503050406030204" pitchFamily="18" charset="0"/>
              </a:rPr>
              <a:t>During scanning, the vertically oscillating tip alternately contacts the surface and lifts off, generally at a frequency of 50,000–500,000 cycles/s. As the oscillating cantilever begins to intermittently contact the surface, the cantilever oscillation is reduced due to energy loss caused by the tip contacting the surface</a:t>
            </a:r>
            <a:r>
              <a:rPr lang="en-US" sz="2600" dirty="0" smtClean="0">
                <a:latin typeface="Cambria" panose="02040503050406030204" pitchFamily="18" charset="0"/>
                <a:ea typeface="Cambria" panose="02040503050406030204" pitchFamily="18" charset="0"/>
              </a:rPr>
              <a:t>.</a:t>
            </a:r>
          </a:p>
          <a:p>
            <a:pPr algn="just">
              <a:lnSpc>
                <a:spcPct val="160000"/>
              </a:lnSpc>
              <a:buFont typeface="Wingdings" panose="05000000000000000000" pitchFamily="2" charset="2"/>
              <a:buChar char="Ø"/>
            </a:pPr>
            <a:r>
              <a:rPr lang="en-US" sz="2600" dirty="0" smtClean="0">
                <a:latin typeface="Cambria" panose="02040503050406030204" pitchFamily="18" charset="0"/>
                <a:ea typeface="Cambria" panose="02040503050406030204" pitchFamily="18" charset="0"/>
              </a:rPr>
              <a:t> </a:t>
            </a:r>
            <a:r>
              <a:rPr lang="en-US" sz="2600" dirty="0">
                <a:latin typeface="Cambria" panose="02040503050406030204" pitchFamily="18" charset="0"/>
                <a:ea typeface="Cambria" panose="02040503050406030204" pitchFamily="18" charset="0"/>
              </a:rPr>
              <a:t>The reduction in oscillation amplitude is used to measure the surface characteristics.</a:t>
            </a:r>
            <a:endParaRPr lang="en-IN" sz="2600" dirty="0">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IN" dirty="0"/>
          </a:p>
        </p:txBody>
      </p:sp>
    </p:spTree>
    <p:extLst>
      <p:ext uri="{BB962C8B-B14F-4D97-AF65-F5344CB8AC3E}">
        <p14:creationId xmlns:p14="http://schemas.microsoft.com/office/powerpoint/2010/main" val="41414182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946" y="219751"/>
            <a:ext cx="11648302" cy="3076548"/>
          </a:xfrm>
          <a:prstGeom prst="rect">
            <a:avLst/>
          </a:prstGeom>
        </p:spPr>
        <p:txBody>
          <a:bodyPr wrap="square">
            <a:spAutoFit/>
          </a:bodyPr>
          <a:lstStyle/>
          <a:p>
            <a:pPr algn="just">
              <a:lnSpc>
                <a:spcPct val="150000"/>
              </a:lnSpc>
              <a:spcAft>
                <a:spcPts val="0"/>
              </a:spcAft>
            </a:pPr>
            <a:r>
              <a:rPr lang="en-US" sz="2200" b="1" u="sng" dirty="0">
                <a:solidFill>
                  <a:srgbClr val="000000"/>
                </a:solidFill>
                <a:latin typeface="Cambria" panose="02040503050406030204" pitchFamily="18" charset="0"/>
                <a:ea typeface="Cambria" panose="02040503050406030204" pitchFamily="18" charset="0"/>
              </a:rPr>
              <a:t>Advantages:</a:t>
            </a:r>
            <a:r>
              <a:rPr lang="en-US" sz="2200" u="sng" dirty="0">
                <a:solidFill>
                  <a:srgbClr val="000000"/>
                </a:solidFill>
                <a:latin typeface="Cambria" panose="02040503050406030204" pitchFamily="18" charset="0"/>
                <a:ea typeface="Cambria" panose="02040503050406030204" pitchFamily="18" charset="0"/>
              </a:rPr>
              <a:t> </a:t>
            </a:r>
            <a:r>
              <a:rPr lang="en-US" sz="2200" dirty="0">
                <a:solidFill>
                  <a:srgbClr val="000000"/>
                </a:solidFill>
                <a:latin typeface="Cambria" panose="02040503050406030204" pitchFamily="18" charset="0"/>
                <a:ea typeface="Cambria" panose="02040503050406030204" pitchFamily="18" charset="0"/>
              </a:rPr>
              <a:t>It provides high resolution and capable of 3D measurement with super-high magnification. Observation in atmospheric conditions is possible, not needing pretreatment of sample. It is useful in analyzing physical properties. It is a non-destructive technique.</a:t>
            </a:r>
            <a:endParaRPr lang="en-IN" sz="2200" dirty="0">
              <a:latin typeface="Cambria" panose="02040503050406030204" pitchFamily="18" charset="0"/>
              <a:ea typeface="Cambria" panose="02040503050406030204" pitchFamily="18" charset="0"/>
            </a:endParaRPr>
          </a:p>
          <a:p>
            <a:pPr algn="just">
              <a:lnSpc>
                <a:spcPct val="150000"/>
              </a:lnSpc>
              <a:spcAft>
                <a:spcPts val="0"/>
              </a:spcAft>
            </a:pPr>
            <a:r>
              <a:rPr lang="en-US" sz="2200" b="1" u="sng" dirty="0">
                <a:solidFill>
                  <a:srgbClr val="000000"/>
                </a:solidFill>
                <a:latin typeface="Cambria" panose="02040503050406030204" pitchFamily="18" charset="0"/>
                <a:ea typeface="Cambria" panose="02040503050406030204" pitchFamily="18" charset="0"/>
              </a:rPr>
              <a:t>Disadvantages:</a:t>
            </a:r>
            <a:r>
              <a:rPr lang="en-US" sz="2200" b="1" dirty="0">
                <a:solidFill>
                  <a:srgbClr val="000000"/>
                </a:solidFill>
                <a:latin typeface="Cambria" panose="02040503050406030204" pitchFamily="18" charset="0"/>
                <a:ea typeface="Cambria" panose="02040503050406030204" pitchFamily="18" charset="0"/>
              </a:rPr>
              <a:t> </a:t>
            </a:r>
            <a:r>
              <a:rPr lang="en-US" sz="2200" dirty="0">
                <a:solidFill>
                  <a:srgbClr val="000000"/>
                </a:solidFill>
                <a:latin typeface="Cambria" panose="02040503050406030204" pitchFamily="18" charset="0"/>
                <a:ea typeface="Cambria" panose="02040503050406030204" pitchFamily="18" charset="0"/>
              </a:rPr>
              <a:t>Low magnification. Analysis for each sample takes time. Inability to measure large samples. Relatively difficult operations, experience required for cantilever replacement, etc.</a:t>
            </a:r>
            <a:endParaRPr lang="en-IN" sz="2200" dirty="0">
              <a:effectLst/>
              <a:latin typeface="Cambria" panose="02040503050406030204" pitchFamily="18" charset="0"/>
              <a:ea typeface="Cambria" panose="02040503050406030204" pitchFamily="18" charset="0"/>
            </a:endParaRPr>
          </a:p>
        </p:txBody>
      </p:sp>
      <p:sp>
        <p:nvSpPr>
          <p:cNvPr id="5" name="Rectangle 4"/>
          <p:cNvSpPr/>
          <p:nvPr/>
        </p:nvSpPr>
        <p:spPr>
          <a:xfrm>
            <a:off x="156519" y="3211889"/>
            <a:ext cx="11747156" cy="2631490"/>
          </a:xfrm>
          <a:prstGeom prst="rect">
            <a:avLst/>
          </a:prstGeom>
        </p:spPr>
        <p:txBody>
          <a:bodyPr wrap="square">
            <a:spAutoFit/>
          </a:bodyPr>
          <a:lstStyle/>
          <a:p>
            <a:pPr algn="just">
              <a:lnSpc>
                <a:spcPct val="150000"/>
              </a:lnSpc>
              <a:spcAft>
                <a:spcPts val="0"/>
              </a:spcAft>
            </a:pPr>
            <a:r>
              <a:rPr lang="en-US" sz="2200" b="1" u="sng" dirty="0">
                <a:solidFill>
                  <a:srgbClr val="000000"/>
                </a:solidFill>
                <a:latin typeface="Cambria" panose="02040503050406030204" pitchFamily="18" charset="0"/>
                <a:ea typeface="Cambria" panose="02040503050406030204" pitchFamily="18" charset="0"/>
              </a:rPr>
              <a:t>Applications:</a:t>
            </a:r>
            <a:r>
              <a:rPr lang="en-US" sz="2200" b="1" dirty="0">
                <a:solidFill>
                  <a:srgbClr val="000000"/>
                </a:solidFill>
                <a:latin typeface="Cambria" panose="02040503050406030204" pitchFamily="18" charset="0"/>
                <a:ea typeface="Cambria" panose="02040503050406030204" pitchFamily="18" charset="0"/>
              </a:rPr>
              <a:t> </a:t>
            </a:r>
            <a:r>
              <a:rPr lang="en-US" sz="2200" dirty="0">
                <a:solidFill>
                  <a:srgbClr val="000000"/>
                </a:solidFill>
                <a:latin typeface="Cambria" panose="02040503050406030204" pitchFamily="18" charset="0"/>
                <a:ea typeface="Cambria" panose="02040503050406030204" pitchFamily="18" charset="0"/>
              </a:rPr>
              <a:t>The use of this new tool is of importance in fundamental and practical research and development of versatile technical textiles for a variety of applications. Atomic force microscopy can be used to explore the nanostructures, properties, and surfaces and interfaces of </a:t>
            </a:r>
            <a:r>
              <a:rPr lang="en-US" sz="2200" dirty="0" err="1">
                <a:solidFill>
                  <a:srgbClr val="000000"/>
                </a:solidFill>
                <a:latin typeface="Cambria" panose="02040503050406030204" pitchFamily="18" charset="0"/>
                <a:ea typeface="Cambria" panose="02040503050406030204" pitchFamily="18" charset="0"/>
              </a:rPr>
              <a:t>fibres</a:t>
            </a:r>
            <a:r>
              <a:rPr lang="en-US" sz="2200" dirty="0">
                <a:solidFill>
                  <a:srgbClr val="000000"/>
                </a:solidFill>
                <a:latin typeface="Cambria" panose="02040503050406030204" pitchFamily="18" charset="0"/>
                <a:ea typeface="Cambria" panose="02040503050406030204" pitchFamily="18" charset="0"/>
              </a:rPr>
              <a:t> and fabrics. It possesses the ability to measure the physical properties conductive, non-conductive samples, complex polymer and biological samples.</a:t>
            </a:r>
            <a:endParaRPr lang="en-IN" sz="220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28863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18855" y="2052935"/>
            <a:ext cx="306962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99695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1595</Words>
  <Application>Microsoft Office PowerPoint</Application>
  <PresentationFormat>Widescreen</PresentationFormat>
  <Paragraphs>71</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Cambria</vt:lpstr>
      <vt:lpstr>Times New Roman</vt:lpstr>
      <vt:lpstr>Wingdings</vt:lpstr>
      <vt:lpstr>Office Theme</vt:lpstr>
      <vt:lpstr>SCANNING ELECTRON MICROSCOPY, TRANSMISSION ELECTRON MICROSCOPY  AND ATOMIC FORCE MICROSCOPE </vt:lpstr>
      <vt:lpstr>SCANNING ELECTRON MICROSCOPY (SEM)</vt:lpstr>
      <vt:lpstr>PowerPoint Presentation</vt:lpstr>
      <vt:lpstr>Applications</vt:lpstr>
      <vt:lpstr>TRANSMISSION ELECTRON MICROSCOPY (TEM)</vt:lpstr>
      <vt:lpstr>Instrumentation</vt:lpstr>
      <vt:lpstr>PowerPoint Presentation</vt:lpstr>
      <vt:lpstr>PowerPoint Presentation</vt:lpstr>
      <vt:lpstr>Atomic Force Microscope (AFM)</vt:lpstr>
      <vt:lpstr>Basic Principle</vt:lpstr>
      <vt:lpstr>PowerPoint Presentation</vt:lpstr>
      <vt:lpstr>Tapping mode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2024-11-14T05:08:02Z</dcterms:created>
  <dcterms:modified xsi:type="dcterms:W3CDTF">2024-11-14T05:15:12Z</dcterms:modified>
</cp:coreProperties>
</file>