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sldIdLst>
    <p:sldId id="256" r:id="rId2"/>
    <p:sldId id="262" r:id="rId3"/>
    <p:sldId id="263" r:id="rId4"/>
    <p:sldId id="264" r:id="rId5"/>
    <p:sldId id="265" r:id="rId6"/>
    <p:sldId id="257" r:id="rId7"/>
    <p:sldId id="258" r:id="rId8"/>
    <p:sldId id="259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8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7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12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94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39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6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7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94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6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A30583-C7FB-47C2-835C-8971FB877E56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37023A-9143-4FEB-A661-E41E9143629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97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learning.com/factors-influencing-investment-decision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opedia.com/terms/u/underwriter.as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learning.com/sebi-guidelines-fresh-capital-share-primary-secondary-market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8305800" cy="3451225"/>
          </a:xfrm>
        </p:spPr>
        <p:txBody>
          <a:bodyPr>
            <a:normAutofit fontScale="90000"/>
          </a:bodyPr>
          <a:lstStyle/>
          <a:p>
            <a:r>
              <a:rPr lang="en-US" sz="6700" dirty="0"/>
              <a:t>SEBI Guidelines for protecting interest of investors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364040" y="4365104"/>
            <a:ext cx="47525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 dirty="0" smtClean="0"/>
              <a:t>Dr. G. Thangadurai</a:t>
            </a:r>
          </a:p>
          <a:p>
            <a:pPr algn="l"/>
            <a:r>
              <a:rPr lang="en-US" sz="3000" b="1" dirty="0" smtClean="0"/>
              <a:t>Assistant Professor</a:t>
            </a:r>
          </a:p>
          <a:p>
            <a:pPr algn="l"/>
            <a:r>
              <a:rPr lang="en-US" sz="3000" b="1" dirty="0" smtClean="0"/>
              <a:t>PG &amp; Research Department of Commerce</a:t>
            </a:r>
          </a:p>
          <a:p>
            <a:pPr algn="l"/>
            <a:r>
              <a:rPr lang="en-US" sz="3000" b="1" dirty="0" smtClean="0"/>
              <a:t>CPA College, </a:t>
            </a:r>
            <a:r>
              <a:rPr lang="en-US" sz="3000" b="1" dirty="0" err="1" smtClean="0"/>
              <a:t>Bodinayakanur</a:t>
            </a:r>
            <a:endParaRPr lang="en-IN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Problems </a:t>
            </a:r>
            <a:r>
              <a:rPr lang="en-US" dirty="0" smtClean="0"/>
              <a:t>in Stock market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S</a:t>
            </a:r>
            <a:r>
              <a:rPr lang="en-IN" dirty="0" smtClean="0"/>
              <a:t>hortage </a:t>
            </a:r>
            <a:r>
              <a:rPr lang="en-IN" dirty="0"/>
              <a:t>of application forms,</a:t>
            </a:r>
          </a:p>
          <a:p>
            <a:r>
              <a:rPr lang="en-IN" dirty="0"/>
              <a:t>preferential allotment to the financial institutions, </a:t>
            </a:r>
            <a:endParaRPr lang="en-IN" dirty="0" smtClean="0"/>
          </a:p>
          <a:p>
            <a:r>
              <a:rPr lang="en-IN" dirty="0" smtClean="0"/>
              <a:t>miss-statements</a:t>
            </a:r>
            <a:r>
              <a:rPr lang="en-IN" dirty="0"/>
              <a:t>, </a:t>
            </a:r>
            <a:endParaRPr lang="en-IN" dirty="0" smtClean="0"/>
          </a:p>
          <a:p>
            <a:r>
              <a:rPr lang="en-IN" dirty="0" smtClean="0"/>
              <a:t>concealment </a:t>
            </a:r>
            <a:r>
              <a:rPr lang="en-IN" dirty="0"/>
              <a:t>of facts </a:t>
            </a:r>
            <a:r>
              <a:rPr lang="en-IN" dirty="0" err="1" smtClean="0"/>
              <a:t>andpushing</a:t>
            </a:r>
            <a:r>
              <a:rPr lang="en-IN" dirty="0" smtClean="0"/>
              <a:t> </a:t>
            </a:r>
            <a:r>
              <a:rPr lang="en-IN" dirty="0"/>
              <a:t>the issue through advertisement</a:t>
            </a:r>
            <a:r>
              <a:rPr lang="en-IN" dirty="0" smtClean="0"/>
              <a:t>,</a:t>
            </a:r>
          </a:p>
          <a:p>
            <a:r>
              <a:rPr lang="en-IN" dirty="0" smtClean="0"/>
              <a:t>fraudulent </a:t>
            </a:r>
            <a:r>
              <a:rPr lang="en-IN" dirty="0"/>
              <a:t>company management, price volatility,</a:t>
            </a:r>
          </a:p>
          <a:p>
            <a:r>
              <a:rPr lang="en-IN" dirty="0"/>
              <a:t>price manipulation, </a:t>
            </a:r>
            <a:endParaRPr lang="en-IN" dirty="0" smtClean="0"/>
          </a:p>
          <a:p>
            <a:r>
              <a:rPr lang="en-IN" dirty="0" smtClean="0"/>
              <a:t>insider-trading,</a:t>
            </a:r>
          </a:p>
        </p:txBody>
      </p:sp>
    </p:spTree>
    <p:extLst>
      <p:ext uri="{BB962C8B-B14F-4D97-AF65-F5344CB8AC3E}">
        <p14:creationId xmlns:p14="http://schemas.microsoft.com/office/powerpoint/2010/main" val="310037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Problmes</a:t>
            </a:r>
            <a:r>
              <a:rPr lang="en-US" dirty="0"/>
              <a:t> in Stock market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unfair trade practices of brokers and sub-brokers,</a:t>
            </a:r>
          </a:p>
          <a:p>
            <a:r>
              <a:rPr lang="en-IN" dirty="0"/>
              <a:t>increasing the number of vanishing companies, </a:t>
            </a:r>
          </a:p>
          <a:p>
            <a:r>
              <a:rPr lang="en-IN" dirty="0"/>
              <a:t>lack of commitment for the corporate entities,</a:t>
            </a:r>
          </a:p>
          <a:p>
            <a:r>
              <a:rPr lang="en-IN" dirty="0"/>
              <a:t>stock market scams, </a:t>
            </a:r>
          </a:p>
          <a:p>
            <a:r>
              <a:rPr lang="en-IN" dirty="0"/>
              <a:t>price rigging, </a:t>
            </a:r>
          </a:p>
          <a:p>
            <a:r>
              <a:rPr lang="en-IN" dirty="0"/>
              <a:t>lack of professional expertise, </a:t>
            </a:r>
          </a:p>
          <a:p>
            <a:r>
              <a:rPr lang="en-IN" dirty="0"/>
              <a:t>Defaults committed by brokers, </a:t>
            </a:r>
          </a:p>
          <a:p>
            <a:r>
              <a:rPr lang="en-IN" dirty="0"/>
              <a:t>multiplicity of number of investor complaints,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6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Problmes</a:t>
            </a:r>
            <a:r>
              <a:rPr lang="en-US" dirty="0"/>
              <a:t> in Stock market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absence of genuine investors, </a:t>
            </a:r>
          </a:p>
          <a:p>
            <a:r>
              <a:rPr lang="en-IN" dirty="0"/>
              <a:t>price rigging before issue, </a:t>
            </a:r>
          </a:p>
          <a:p>
            <a:r>
              <a:rPr lang="en-IN" dirty="0"/>
              <a:t>prevalence of insider-trading, lack of liquidity, </a:t>
            </a:r>
          </a:p>
          <a:p>
            <a:r>
              <a:rPr lang="en-IN" dirty="0"/>
              <a:t>scarcity of floating securities, </a:t>
            </a:r>
          </a:p>
          <a:p>
            <a:r>
              <a:rPr lang="en-IN" dirty="0"/>
              <a:t>lack of transparency, </a:t>
            </a:r>
          </a:p>
          <a:p>
            <a:r>
              <a:rPr lang="en-IN" dirty="0"/>
              <a:t>high volatility in the secondary market, </a:t>
            </a:r>
          </a:p>
          <a:p>
            <a:r>
              <a:rPr lang="en-IN" dirty="0"/>
              <a:t>dominance of public sector and financial institutions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30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Regulatory Framework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At </a:t>
            </a:r>
            <a:r>
              <a:rPr lang="en-IN" dirty="0"/>
              <a:t>present, the five main Acts governing the securities markets are:</a:t>
            </a:r>
          </a:p>
          <a:p>
            <a:r>
              <a:rPr lang="en-IN" dirty="0"/>
              <a:t>(a) The SEBI Act, 1992</a:t>
            </a:r>
          </a:p>
          <a:p>
            <a:r>
              <a:rPr lang="en-IN" dirty="0"/>
              <a:t>(b) The Companies Act, 1956, </a:t>
            </a:r>
            <a:endParaRPr lang="en-IN" dirty="0" smtClean="0"/>
          </a:p>
          <a:p>
            <a:r>
              <a:rPr lang="en-IN" dirty="0" smtClean="0"/>
              <a:t>(</a:t>
            </a:r>
            <a:r>
              <a:rPr lang="en-IN" dirty="0"/>
              <a:t>c) The Securities Contracts (Regulation) Act, 1956</a:t>
            </a:r>
            <a:r>
              <a:rPr lang="en-IN" dirty="0" smtClean="0"/>
              <a:t>,</a:t>
            </a:r>
          </a:p>
          <a:p>
            <a:r>
              <a:rPr lang="en-IN" dirty="0"/>
              <a:t>(d) The Depositories Act, 1996 </a:t>
            </a:r>
            <a:endParaRPr lang="en-IN" dirty="0" smtClean="0"/>
          </a:p>
          <a:p>
            <a:r>
              <a:rPr lang="en-IN" dirty="0" smtClean="0"/>
              <a:t>(</a:t>
            </a:r>
            <a:r>
              <a:rPr lang="en-IN" dirty="0"/>
              <a:t>e) The Prevention of Money Laundering Act, 2002.</a:t>
            </a:r>
          </a:p>
        </p:txBody>
      </p:sp>
    </p:spTree>
    <p:extLst>
      <p:ext uri="{BB962C8B-B14F-4D97-AF65-F5344CB8AC3E}">
        <p14:creationId xmlns:p14="http://schemas.microsoft.com/office/powerpoint/2010/main" val="10935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248400"/>
          </a:xfrm>
        </p:spPr>
        <p:txBody>
          <a:bodyPr>
            <a:noAutofit/>
          </a:bodyPr>
          <a:lstStyle/>
          <a:p>
            <a:pPr lvl="0" fontAlgn="base"/>
            <a:r>
              <a:rPr lang="en-US" sz="2400" dirty="0"/>
              <a:t>SEBI has been encouraging investor-education. For this purpose, certain investors’ associations have been registered.</a:t>
            </a:r>
          </a:p>
          <a:p>
            <a:pPr lvl="0" fontAlgn="base"/>
            <a:r>
              <a:rPr lang="en-US" sz="2400" dirty="0"/>
              <a:t>Companies raising public deposits as well as huge capital must undergo credit rating. Credit rating by an authorized authority gives a fair view about the financial strength of the organization. For this purpose, there are four credit rating agencies. They are:</a:t>
            </a:r>
          </a:p>
          <a:p>
            <a:pPr lvl="1" fontAlgn="base"/>
            <a:r>
              <a:rPr lang="en-US" sz="2400" dirty="0" smtClean="0"/>
              <a:t>CRISIL-</a:t>
            </a:r>
            <a:r>
              <a:rPr lang="en-US" sz="2400" i="1" dirty="0"/>
              <a:t>Credit Rating Information Services of India Limited</a:t>
            </a:r>
            <a:endParaRPr lang="en-US" sz="2400" dirty="0"/>
          </a:p>
          <a:p>
            <a:pPr lvl="1" fontAlgn="base"/>
            <a:r>
              <a:rPr lang="en-US" sz="2400" dirty="0" smtClean="0"/>
              <a:t>ICRA -</a:t>
            </a:r>
            <a:r>
              <a:rPr lang="en-US" sz="2400" dirty="0"/>
              <a:t>information and credit rating agency</a:t>
            </a:r>
          </a:p>
          <a:p>
            <a:pPr lvl="1" fontAlgn="base"/>
            <a:r>
              <a:rPr lang="en-US" sz="2400" dirty="0"/>
              <a:t>CARE </a:t>
            </a:r>
            <a:r>
              <a:rPr lang="en-US" sz="2400" dirty="0" smtClean="0"/>
              <a:t>-</a:t>
            </a:r>
            <a:r>
              <a:rPr lang="en-US" sz="2400" dirty="0"/>
              <a:t>Credit Analysis and Research </a:t>
            </a:r>
            <a:r>
              <a:rPr lang="en-US" sz="2400" dirty="0" smtClean="0"/>
              <a:t>Limited and</a:t>
            </a:r>
            <a:endParaRPr lang="en-US" sz="2400" dirty="0"/>
          </a:p>
          <a:p>
            <a:pPr lvl="1" fontAlgn="base"/>
            <a:r>
              <a:rPr lang="en-US" sz="2400" dirty="0"/>
              <a:t>Duff and Phelps Credit Rating India Pvt. Ltd.</a:t>
            </a:r>
          </a:p>
          <a:p>
            <a:pPr lvl="0" fontAlgn="base"/>
            <a:r>
              <a:rPr lang="en-US" sz="2400" dirty="0"/>
              <a:t>SEBI has taken the responsibility of disclosing fair and adequate information for investors for the purpose of </a:t>
            </a:r>
            <a:r>
              <a:rPr lang="en-US" sz="2400" dirty="0">
                <a:hlinkClick r:id="rId2"/>
              </a:rPr>
              <a:t>investment decisions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248400"/>
          </a:xfrm>
        </p:spPr>
        <p:txBody>
          <a:bodyPr>
            <a:noAutofit/>
          </a:bodyPr>
          <a:lstStyle/>
          <a:p>
            <a:pPr lvl="0" fontAlgn="base"/>
            <a:r>
              <a:rPr lang="en-US" sz="2800" dirty="0"/>
              <a:t>For the benefit of the investors, company has to disclose its capacity utilization, adverse events and material changes of key personnel.</a:t>
            </a:r>
          </a:p>
          <a:p>
            <a:pPr lvl="0" fontAlgn="base"/>
            <a:r>
              <a:rPr lang="en-US" sz="2800" dirty="0"/>
              <a:t>Disclosure on market prices for listed company.</a:t>
            </a:r>
          </a:p>
          <a:p>
            <a:pPr lvl="0" fontAlgn="base"/>
            <a:r>
              <a:rPr lang="en-US" sz="2800" dirty="0"/>
              <a:t>Arrangement for disclosing investors grievances and </a:t>
            </a:r>
            <a:r>
              <a:rPr lang="en-US" sz="2800" dirty="0" err="1"/>
              <a:t>redressal</a:t>
            </a:r>
            <a:r>
              <a:rPr lang="en-US" sz="2800" dirty="0"/>
              <a:t> system.</a:t>
            </a:r>
          </a:p>
          <a:p>
            <a:pPr lvl="0" fontAlgn="base"/>
            <a:r>
              <a:rPr lang="en-US" sz="2800" dirty="0"/>
              <a:t>Compulsory disclosure in the prospectus.</a:t>
            </a:r>
          </a:p>
          <a:p>
            <a:pPr lvl="0" fontAlgn="base"/>
            <a:r>
              <a:rPr lang="en-US" sz="2800" dirty="0"/>
              <a:t>Contribution by promoters whose name figure in the prospectus.</a:t>
            </a:r>
          </a:p>
          <a:p>
            <a:pPr lvl="0" fontAlgn="base"/>
            <a:r>
              <a:rPr lang="en-US" sz="2800" dirty="0"/>
              <a:t>In case of over subscription of any company issue, SEBI representatives will be present there to look into the allotment process.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248400"/>
          </a:xfrm>
        </p:spPr>
        <p:txBody>
          <a:bodyPr>
            <a:noAutofit/>
          </a:bodyPr>
          <a:lstStyle/>
          <a:p>
            <a:pPr lvl="0" fontAlgn="base"/>
            <a:r>
              <a:rPr lang="en-US" sz="2800" dirty="0"/>
              <a:t>Setting up of investors grievances cell for handling complaints of investors.</a:t>
            </a:r>
          </a:p>
          <a:p>
            <a:pPr lvl="0" fontAlgn="base"/>
            <a:r>
              <a:rPr lang="en-US" sz="2800" dirty="0"/>
              <a:t>SEBI has right to cancel registration of any underwriter who fails to furnish business details to SEBI.</a:t>
            </a:r>
          </a:p>
          <a:p>
            <a:pPr lvl="0" fontAlgn="base"/>
            <a:r>
              <a:rPr lang="en-US" sz="2800" dirty="0"/>
              <a:t>SEBI has made it mandatory for Merchant bankers to attach diligence certificate with the prospectus for extending their accountability to the investors. The diligence certificate gives a detailed position of the issue of shares. Only by such a certificate, the investor can file a case of incorrect statement in the prospectus on erring companies.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248400"/>
          </a:xfrm>
        </p:spPr>
        <p:txBody>
          <a:bodyPr>
            <a:noAutofit/>
          </a:bodyPr>
          <a:lstStyle/>
          <a:p>
            <a:pPr lvl="0" fontAlgn="base"/>
            <a:r>
              <a:rPr lang="en-US" sz="2800" dirty="0"/>
              <a:t>There is an advertisement code by SEBI which has to be followed by companies or investors.</a:t>
            </a:r>
          </a:p>
          <a:p>
            <a:pPr lvl="0" fontAlgn="base"/>
            <a:r>
              <a:rPr lang="en-US" sz="2800" dirty="0"/>
              <a:t>To avoid any malpractice in allotment process, SEBI has appointed its representatives to look into allotment process which boosts the confidence of individual investors.</a:t>
            </a:r>
          </a:p>
          <a:p>
            <a:pPr lvl="0" fontAlgn="base"/>
            <a:r>
              <a:rPr lang="en-US" sz="2800" dirty="0">
                <a:hlinkClick r:id="rId2"/>
              </a:rPr>
              <a:t>Underwriters</a:t>
            </a:r>
            <a:r>
              <a:rPr lang="en-US" sz="2800"/>
              <a:t>, </a:t>
            </a:r>
            <a:r>
              <a:rPr lang="en-US" sz="2800" smtClean="0"/>
              <a:t>share </a:t>
            </a:r>
            <a:r>
              <a:rPr lang="en-US" sz="2800" dirty="0"/>
              <a:t>transfer agent and portfolio managers have been brought under SEBI for the first time.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248400"/>
          </a:xfrm>
        </p:spPr>
        <p:txBody>
          <a:bodyPr>
            <a:noAutofit/>
          </a:bodyPr>
          <a:lstStyle/>
          <a:p>
            <a:pPr lvl="0" fontAlgn="base"/>
            <a:r>
              <a:rPr lang="en-US" sz="2400" dirty="0"/>
              <a:t>Even the mutual funds have been brought under SEBI and they have to disclose NPV (Net present value) of units every day which benefits investors.</a:t>
            </a:r>
          </a:p>
          <a:p>
            <a:pPr lvl="0" fontAlgn="base"/>
            <a:r>
              <a:rPr lang="en-US" sz="2400" dirty="0"/>
              <a:t>For the benefit of the individual investors, a new scheme called stock invest account has been introduced in banks. From this stock invest account, the </a:t>
            </a:r>
            <a:r>
              <a:rPr lang="en-US" sz="2400" dirty="0">
                <a:hlinkClick r:id="rId2"/>
              </a:rPr>
              <a:t>new issue of shares</a:t>
            </a:r>
            <a:r>
              <a:rPr lang="en-US" sz="2400" dirty="0"/>
              <a:t> will be applied. In that, the investor will intimate the stock invest account to the company issuing the shares.</a:t>
            </a:r>
          </a:p>
          <a:p>
            <a:pPr lvl="0" fontAlgn="base"/>
            <a:r>
              <a:rPr lang="en-US" sz="2400" dirty="0"/>
              <a:t>In case of allotment, the company will inform the banker as per SEBI guidelines, and funds will be released from the stock invest account to the bank.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</TotalTime>
  <Words>622</Words>
  <Application>Microsoft Office PowerPoint</Application>
  <PresentationFormat>On-screen Show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Retrospect</vt:lpstr>
      <vt:lpstr>SEBI Guidelines for protecting interest of investors </vt:lpstr>
      <vt:lpstr>Problems in Stock market</vt:lpstr>
      <vt:lpstr>Problmes in Stock market</vt:lpstr>
      <vt:lpstr>Problmes in Stock market</vt:lpstr>
      <vt:lpstr>Regulatory Framework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SEBI Guidelines for protecting interest of investors </dc:title>
  <dc:creator>kova</dc:creator>
  <cp:lastModifiedBy>Microsoft account</cp:lastModifiedBy>
  <cp:revision>11</cp:revision>
  <dcterms:created xsi:type="dcterms:W3CDTF">2020-09-17T08:23:34Z</dcterms:created>
  <dcterms:modified xsi:type="dcterms:W3CDTF">2024-11-14T18:57:56Z</dcterms:modified>
</cp:coreProperties>
</file>