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4C7AB-2D07-4A38-9CF2-2FCF93DC3F6D}" type="datetimeFigureOut">
              <a:rPr lang="en-IN" smtClean="0"/>
              <a:t>14-11-2024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E3840-104C-41BF-B92E-C13EA411BF3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589317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4C7AB-2D07-4A38-9CF2-2FCF93DC3F6D}" type="datetimeFigureOut">
              <a:rPr lang="en-IN" smtClean="0"/>
              <a:t>14-11-2024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E3840-104C-41BF-B92E-C13EA411BF3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818785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4C7AB-2D07-4A38-9CF2-2FCF93DC3F6D}" type="datetimeFigureOut">
              <a:rPr lang="en-IN" smtClean="0"/>
              <a:t>14-11-2024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E3840-104C-41BF-B92E-C13EA411BF3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268802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4C7AB-2D07-4A38-9CF2-2FCF93DC3F6D}" type="datetimeFigureOut">
              <a:rPr lang="en-IN" smtClean="0"/>
              <a:t>14-11-2024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E3840-104C-41BF-B92E-C13EA411BF3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0159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4C7AB-2D07-4A38-9CF2-2FCF93DC3F6D}" type="datetimeFigureOut">
              <a:rPr lang="en-IN" smtClean="0"/>
              <a:t>14-11-2024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E3840-104C-41BF-B92E-C13EA411BF3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67639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4C7AB-2D07-4A38-9CF2-2FCF93DC3F6D}" type="datetimeFigureOut">
              <a:rPr lang="en-IN" smtClean="0"/>
              <a:t>14-11-2024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E3840-104C-41BF-B92E-C13EA411BF3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929419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4C7AB-2D07-4A38-9CF2-2FCF93DC3F6D}" type="datetimeFigureOut">
              <a:rPr lang="en-IN" smtClean="0"/>
              <a:t>14-11-2024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E3840-104C-41BF-B92E-C13EA411BF3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949412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4C7AB-2D07-4A38-9CF2-2FCF93DC3F6D}" type="datetimeFigureOut">
              <a:rPr lang="en-IN" smtClean="0"/>
              <a:t>14-11-2024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E3840-104C-41BF-B92E-C13EA411BF3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3902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4C7AB-2D07-4A38-9CF2-2FCF93DC3F6D}" type="datetimeFigureOut">
              <a:rPr lang="en-IN" smtClean="0"/>
              <a:t>14-11-2024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E3840-104C-41BF-B92E-C13EA411BF3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41344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4C7AB-2D07-4A38-9CF2-2FCF93DC3F6D}" type="datetimeFigureOut">
              <a:rPr lang="en-IN" smtClean="0"/>
              <a:t>14-11-2024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E3840-104C-41BF-B92E-C13EA411BF3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524168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4C7AB-2D07-4A38-9CF2-2FCF93DC3F6D}" type="datetimeFigureOut">
              <a:rPr lang="en-IN" smtClean="0"/>
              <a:t>14-11-2024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E3840-104C-41BF-B92E-C13EA411BF3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52937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A4C7AB-2D07-4A38-9CF2-2FCF93DC3F6D}" type="datetimeFigureOut">
              <a:rPr lang="en-IN" smtClean="0"/>
              <a:t>14-11-2024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DE3840-104C-41BF-B92E-C13EA411BF3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48173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89470" y="327196"/>
            <a:ext cx="856735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3200" b="1" dirty="0">
                <a:latin typeface="Cambria" panose="02040503050406030204" pitchFamily="18" charset="0"/>
                <a:ea typeface="Cambria" panose="02040503050406030204" pitchFamily="18" charset="0"/>
              </a:rPr>
              <a:t>Thermodynamic  derivation of relationship between relative lowering of vapour pressure and elevation of boiling point</a:t>
            </a:r>
            <a:endParaRPr lang="en-IN" sz="3200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0" y="4234249"/>
            <a:ext cx="9341708" cy="1869989"/>
          </a:xfrm>
        </p:spPr>
        <p:txBody>
          <a:bodyPr/>
          <a:lstStyle/>
          <a:p>
            <a:r>
              <a:rPr lang="en-US" dirty="0" smtClean="0">
                <a:latin typeface="Cambria" panose="02040503050406030204" pitchFamily="18" charset="0"/>
                <a:ea typeface="Cambria" panose="02040503050406030204" pitchFamily="18" charset="0"/>
              </a:rPr>
              <a:t>Dr. B. </a:t>
            </a:r>
            <a:r>
              <a:rPr lang="en-US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Kavitha</a:t>
            </a:r>
            <a:endParaRPr lang="en-US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n-US" dirty="0" smtClean="0">
                <a:latin typeface="Cambria" panose="02040503050406030204" pitchFamily="18" charset="0"/>
                <a:ea typeface="Cambria" panose="02040503050406030204" pitchFamily="18" charset="0"/>
              </a:rPr>
              <a:t>Assistant Professor</a:t>
            </a:r>
          </a:p>
          <a:p>
            <a:r>
              <a:rPr lang="en-US" dirty="0" smtClean="0">
                <a:latin typeface="Cambria" panose="02040503050406030204" pitchFamily="18" charset="0"/>
                <a:ea typeface="Cambria" panose="02040503050406030204" pitchFamily="18" charset="0"/>
              </a:rPr>
              <a:t>PG and Research Department of Chemistry</a:t>
            </a:r>
          </a:p>
          <a:p>
            <a:r>
              <a:rPr lang="en-US" dirty="0" smtClean="0">
                <a:latin typeface="Cambria" panose="02040503050406030204" pitchFamily="18" charset="0"/>
                <a:ea typeface="Cambria" panose="02040503050406030204" pitchFamily="18" charset="0"/>
              </a:rPr>
              <a:t>C.P.A. College, </a:t>
            </a:r>
            <a:r>
              <a:rPr lang="en-US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Bodinayakanur</a:t>
            </a:r>
            <a:endParaRPr lang="en-IN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38339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0065" y="84954"/>
            <a:ext cx="8025713" cy="685800"/>
          </a:xfrm>
        </p:spPr>
        <p:txBody>
          <a:bodyPr>
            <a:normAutofit fontScale="90000"/>
          </a:bodyPr>
          <a:lstStyle/>
          <a:p>
            <a:pPr algn="l"/>
            <a:r>
              <a:rPr lang="en-IN" sz="2400" b="1" dirty="0">
                <a:latin typeface="Cambria" panose="02040503050406030204" pitchFamily="18" charset="0"/>
                <a:ea typeface="Cambria" panose="02040503050406030204" pitchFamily="18" charset="0"/>
              </a:rPr>
              <a:t>Thermodynamic</a:t>
            </a:r>
            <a:r>
              <a:rPr lang="en-IN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N" sz="2400" b="1" dirty="0">
                <a:latin typeface="Cambria" panose="02040503050406030204" pitchFamily="18" charset="0"/>
                <a:ea typeface="Cambria" panose="02040503050406030204" pitchFamily="18" charset="0"/>
              </a:rPr>
              <a:t> derivation of relationship between relative lowering of vapour pressure and elevation of boiling point</a:t>
            </a:r>
            <a:endParaRPr lang="en-IN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Subtitle 2"/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145191" y="916973"/>
                <a:ext cx="8751674" cy="5244929"/>
              </a:xfrm>
            </p:spPr>
            <p:txBody>
              <a:bodyPr>
                <a:normAutofit fontScale="92500"/>
              </a:bodyPr>
              <a:lstStyle/>
              <a:p>
                <a:pPr algn="l"/>
                <a:r>
                  <a:rPr lang="en-IN" dirty="0" smtClean="0"/>
                  <a:t>The </a:t>
                </a:r>
                <a:r>
                  <a:rPr lang="en-IN" dirty="0" err="1" smtClean="0"/>
                  <a:t>molal</a:t>
                </a:r>
                <a:r>
                  <a:rPr lang="en-IN" dirty="0" smtClean="0"/>
                  <a:t> elevation constant (or) </a:t>
                </a:r>
                <a:r>
                  <a:rPr lang="en-IN" dirty="0" err="1" smtClean="0"/>
                  <a:t>Eulubiosscopic</a:t>
                </a:r>
                <a:r>
                  <a:rPr lang="en-IN" dirty="0" smtClean="0"/>
                  <a:t> elevation in boiling point when 1mole of a non –volatile solute is dissolved in 1000gm of the solvent.</a:t>
                </a:r>
              </a:p>
              <a:p>
                <a:pPr algn="l"/>
                <a:r>
                  <a:rPr lang="en-IN" dirty="0" smtClean="0"/>
                  <a:t>The boiling point of a liquid of a liquid is the temperature at which the vapour pressure of the solution is equal to that of 1 </a:t>
                </a:r>
                <a:r>
                  <a:rPr lang="en-IN" dirty="0" err="1" smtClean="0"/>
                  <a:t>atm.pressure</a:t>
                </a:r>
                <a:r>
                  <a:rPr lang="en-IN" dirty="0" smtClean="0"/>
                  <a:t> .</a:t>
                </a:r>
              </a:p>
              <a:p>
                <a:pPr algn="l"/>
                <a:r>
                  <a:rPr lang="en-IN" dirty="0" smtClean="0"/>
                  <a:t>This must be higher than the boiling point, a liquid exists in equilibrium with  its vapour.</a:t>
                </a:r>
              </a:p>
              <a:p>
                <a:pPr algn="l"/>
                <a:r>
                  <a:rPr lang="en-IN" dirty="0" smtClean="0"/>
                  <a:t>Applying </a:t>
                </a:r>
                <a:r>
                  <a:rPr lang="en-IN" dirty="0" err="1" smtClean="0"/>
                  <a:t>clausius-clapeyron</a:t>
                </a:r>
                <a:r>
                  <a:rPr lang="en-IN" dirty="0" smtClean="0"/>
                  <a:t> equation to the equilibrium</a:t>
                </a:r>
              </a:p>
              <a:p>
                <a:pPr algn="l"/>
                <a:r>
                  <a:rPr lang="en-IN" dirty="0"/>
                  <a:t> </a:t>
                </a:r>
                <a:r>
                  <a:rPr lang="en-IN" dirty="0" smtClean="0"/>
                  <a:t>                 liquid </a:t>
                </a:r>
                <a14:m>
                  <m:oMath xmlns:m="http://schemas.openxmlformats.org/officeDocument/2006/math">
                    <m:r>
                      <a:rPr lang="en-IN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⇋</m:t>
                    </m:r>
                  </m:oMath>
                </a14:m>
                <a:r>
                  <a:rPr lang="en-IN" dirty="0" smtClean="0"/>
                  <a:t>  vapour</a:t>
                </a:r>
              </a:p>
              <a:p>
                <a:pPr algn="l"/>
                <a:r>
                  <a:rPr lang="en-IN" dirty="0"/>
                  <a:t> </a:t>
                </a:r>
                <a:r>
                  <a:rPr lang="en-IN" dirty="0" smtClean="0"/>
                  <a:t>                    </a:t>
                </a:r>
                <a:r>
                  <a:rPr lang="en-IN" dirty="0" err="1" smtClean="0"/>
                  <a:t>ln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IN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p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p>
                        </m:sSup>
                      </m:num>
                      <m:den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den>
                    </m:f>
                  </m:oMath>
                </a14:m>
                <a:r>
                  <a:rPr lang="en-IN" dirty="0" smtClean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sSub>
                          <m:sSubPr>
                            <m:ctrlPr>
                              <a:rPr lang="en-IN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IN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𝑉</m:t>
                            </m:r>
                          </m:sub>
                        </m:sSub>
                      </m:num>
                      <m:den>
                        <m:r>
                          <a:rPr lang="en-IN" b="0" i="1" dirty="0" smtClean="0">
                            <a:latin typeface="Cambria Math" panose="02040503050406030204" pitchFamily="18" charset="0"/>
                          </a:rPr>
                          <m:t>𝑅</m:t>
                        </m:r>
                      </m:den>
                    </m:f>
                  </m:oMath>
                </a14:m>
                <a:r>
                  <a:rPr lang="en-IN" dirty="0" smtClean="0"/>
                  <a:t>[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b="0" i="1" dirty="0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IN" b="0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IN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0" i="1" dirty="0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IN" b="0" i="1" dirty="0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r>
                          <a:rPr lang="en-IN" b="0" i="1" dirty="0" smtClean="0">
                            <a:latin typeface="Cambria Math" panose="02040503050406030204" pitchFamily="18" charset="0"/>
                          </a:rPr>
                          <m:t>𝑇</m:t>
                        </m:r>
                        <m:sSub>
                          <m:sSubPr>
                            <m:ctrlPr>
                              <a:rPr lang="en-IN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0" i="1" dirty="0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IN" b="0" i="1" dirty="0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den>
                    </m:f>
                  </m:oMath>
                </a14:m>
                <a:r>
                  <a:rPr lang="en-IN" dirty="0" smtClean="0"/>
                  <a:t>]------------------1</a:t>
                </a:r>
              </a:p>
              <a:p>
                <a:pPr algn="l"/>
                <a:r>
                  <a:rPr lang="en-IN" dirty="0" smtClean="0"/>
                  <a:t>Where </a:t>
                </a:r>
                <a:r>
                  <a:rPr lang="el-GR" dirty="0" smtClean="0"/>
                  <a:t>Δ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sub>
                    </m:sSub>
                  </m:oMath>
                </a14:m>
                <a:r>
                  <a:rPr lang="en-IN" dirty="0" smtClean="0"/>
                  <a:t>=molar latent heat of vaporisation of the solvent</a:t>
                </a:r>
              </a:p>
              <a:p>
                <a:pPr algn="l"/>
                <a:r>
                  <a:rPr lang="en-IN" dirty="0"/>
                  <a:t> </a:t>
                </a:r>
                <a:r>
                  <a:rPr lang="en-IN" dirty="0" smtClean="0"/>
                  <a:t>       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IN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en-IN" dirty="0" smtClean="0"/>
                  <a:t>=vapour, pressure of the solution at temperature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IN" dirty="0" smtClean="0"/>
              </a:p>
              <a:p>
                <a:pPr algn="l"/>
                <a:r>
                  <a:rPr lang="en-IN" b="0" dirty="0" smtClean="0">
                    <a:latin typeface="Cambria Math" panose="02040503050406030204" pitchFamily="18" charset="0"/>
                  </a:rPr>
                  <a:t>             p=vapour, pressure of th</a:t>
                </a:r>
                <a:r>
                  <a:rPr lang="en-IN" dirty="0" smtClean="0">
                    <a:latin typeface="Cambria Math" panose="02040503050406030204" pitchFamily="18" charset="0"/>
                  </a:rPr>
                  <a:t>e solution at temperature T</a:t>
                </a:r>
                <a:endParaRPr lang="en-IN" dirty="0"/>
              </a:p>
            </p:txBody>
          </p:sp>
        </mc:Choice>
        <mc:Fallback>
          <p:sp>
            <p:nvSpPr>
              <p:cNvPr id="3" name="Subtitl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145191" y="916973"/>
                <a:ext cx="8751674" cy="5244929"/>
              </a:xfrm>
              <a:blipFill rotWithShape="0">
                <a:blip r:embed="rId2"/>
                <a:stretch>
                  <a:fillRect l="-906" t="-1394" r="-279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951456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89753" y="286781"/>
                <a:ext cx="8029318" cy="5636225"/>
              </a:xfrm>
            </p:spPr>
            <p:txBody>
              <a:bodyPr>
                <a:normAutofit fontScale="77500" lnSpcReduction="20000"/>
              </a:bodyPr>
              <a:lstStyle/>
              <a:p>
                <a:pPr marL="0" indent="0">
                  <a:buNone/>
                </a:pPr>
                <a:r>
                  <a:rPr lang="en-IN" dirty="0" smtClean="0"/>
                  <a:t>For dilute solution</a:t>
                </a:r>
                <a:r>
                  <a:rPr lang="en-IN" dirty="0" smtClean="0"/>
                  <a:t>, T </a:t>
                </a:r>
                <a:r>
                  <a:rPr lang="en-IN" dirty="0" smtClean="0"/>
                  <a:t>is very close to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0   </m:t>
                        </m:r>
                      </m:sub>
                    </m:sSub>
                    <m:r>
                      <a:rPr lang="en-IN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IN" b="0" i="0" smtClean="0">
                        <a:latin typeface="Cambria Math" panose="02040503050406030204" pitchFamily="18" charset="0"/>
                      </a:rPr>
                      <m:t>so</m:t>
                    </m:r>
                    <m:r>
                      <a:rPr lang="en-IN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IN" b="0" i="0" smtClean="0">
                        <a:latin typeface="Cambria Math" panose="02040503050406030204" pitchFamily="18" charset="0"/>
                      </a:rPr>
                      <m:t>that</m:t>
                    </m:r>
                    <m:r>
                      <a:rPr lang="en-IN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IN" b="0" i="0" smtClean="0">
                        <a:latin typeface="Cambria Math" panose="02040503050406030204" pitchFamily="18" charset="0"/>
                      </a:rPr>
                      <m:t>T</m:t>
                    </m:r>
                    <m:sSub>
                      <m:sSubPr>
                        <m:ctrlPr>
                          <a:rPr lang="en-I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  <m:r>
                          <a:rPr lang="en-I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≃</m:t>
                        </m:r>
                      </m:sub>
                    </m:sSub>
                    <m:sSubSup>
                      <m:sSubSupPr>
                        <m:ctrlPr>
                          <a:rPr lang="en-I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I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I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endParaRPr lang="en-IN" dirty="0" smtClean="0"/>
              </a:p>
              <a:p>
                <a:pPr marL="0" indent="0">
                  <a:buNone/>
                </a:pPr>
                <a:r>
                  <a:rPr lang="en-IN" dirty="0" smtClean="0"/>
                  <a:t>Further T-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IN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l-GR" dirty="0" smtClean="0"/>
                  <a:t>Δ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b="0" i="1" dirty="0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IN" b="0" i="1" dirty="0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IN" b="0" i="1" dirty="0" smtClean="0">
                            <a:latin typeface="Cambria Math" panose="02040503050406030204" pitchFamily="18" charset="0"/>
                          </a:rPr>
                          <m:t>, </m:t>
                        </m:r>
                      </m:sub>
                    </m:sSub>
                  </m:oMath>
                </a14:m>
                <a:r>
                  <a:rPr lang="en-IN" dirty="0" smtClean="0"/>
                  <a:t>the elevation of boiling point </a:t>
                </a:r>
              </a:p>
              <a:p>
                <a:pPr marL="0" indent="0">
                  <a:buNone/>
                </a:pPr>
                <a:r>
                  <a:rPr lang="en-IN" dirty="0" smtClean="0"/>
                  <a:t>The equation 1 may be written as</a:t>
                </a:r>
              </a:p>
              <a:p>
                <a:pPr marL="0" indent="0">
                  <a:buNone/>
                </a:pPr>
                <a:r>
                  <a:rPr lang="en-IN" dirty="0"/>
                  <a:t> </a:t>
                </a:r>
                <a:r>
                  <a:rPr lang="en-IN" dirty="0" smtClean="0"/>
                  <a:t>      </a:t>
                </a:r>
                <a:r>
                  <a:rPr lang="en-IN" dirty="0" err="1" smtClean="0"/>
                  <a:t>ln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IN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den>
                    </m:f>
                  </m:oMath>
                </a14:m>
                <a:r>
                  <a:rPr lang="en-IN" dirty="0" smtClean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sSub>
                          <m:sSubPr>
                            <m:ctrlPr>
                              <a:rPr lang="en-IN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IN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𝑉</m:t>
                            </m:r>
                          </m:sub>
                        </m:sSub>
                      </m:num>
                      <m:den>
                        <m:r>
                          <a:rPr lang="en-IN" b="0" i="1" dirty="0" smtClean="0">
                            <a:latin typeface="Cambria Math" panose="02040503050406030204" pitchFamily="18" charset="0"/>
                          </a:rPr>
                          <m:t>𝑅</m:t>
                        </m:r>
                      </m:den>
                    </m:f>
                    <m:f>
                      <m:fPr>
                        <m:ctrlPr>
                          <a:rPr lang="en-IN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sSub>
                          <m:sSubPr>
                            <m:ctrlPr>
                              <a:rPr lang="en-IN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IN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</m:sub>
                        </m:sSub>
                      </m:num>
                      <m:den>
                        <m:sSubSup>
                          <m:sSubSupPr>
                            <m:ctrlPr>
                              <a:rPr lang="en-IN" i="1" dirty="0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IN" b="0" i="1" dirty="0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IN" b="0" i="1" dirty="0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en-IN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den>
                    </m:f>
                  </m:oMath>
                </a14:m>
                <a:r>
                  <a:rPr lang="en-IN" dirty="0" smtClean="0"/>
                  <a:t>   ---------------2</a:t>
                </a:r>
              </a:p>
              <a:p>
                <a:pPr marL="0" indent="0">
                  <a:buNone/>
                </a:pPr>
                <a:r>
                  <a:rPr lang="en-IN" dirty="0" smtClean="0"/>
                  <a:t>Now  </a:t>
                </a:r>
                <a:r>
                  <a:rPr lang="en-IN" dirty="0" err="1" smtClean="0"/>
                  <a:t>ln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IN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den>
                    </m:f>
                  </m:oMath>
                </a14:m>
                <a:r>
                  <a:rPr lang="en-IN" dirty="0" smtClean="0"/>
                  <a:t>=-</a:t>
                </a:r>
                <a:r>
                  <a:rPr lang="en-IN" dirty="0" err="1" smtClean="0"/>
                  <a:t>ln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num>
                      <m:den>
                        <m:sSub>
                          <m:sSubPr>
                            <m:ctrlPr>
                              <a:rPr lang="en-IN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den>
                    </m:f>
                  </m:oMath>
                </a14:m>
                <a:r>
                  <a:rPr lang="en-IN" dirty="0" smtClean="0"/>
                  <a:t>=-</a:t>
                </a:r>
                <a:r>
                  <a:rPr lang="en-IN" dirty="0" err="1" smtClean="0"/>
                  <a:t>ln</a:t>
                </a:r>
                <a:r>
                  <a:rPr lang="en-IN" dirty="0" smtClean="0"/>
                  <a:t>[1-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IN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0−</m:t>
                            </m:r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IN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den>
                    </m:f>
                  </m:oMath>
                </a14:m>
                <a:r>
                  <a:rPr lang="en-IN" dirty="0" smtClean="0"/>
                  <a:t>]</a:t>
                </a:r>
              </a:p>
              <a:p>
                <a:pPr marL="0" indent="0">
                  <a:buNone/>
                </a:pPr>
                <a:r>
                  <a:rPr lang="en-IN" dirty="0"/>
                  <a:t> </a:t>
                </a:r>
                <a:r>
                  <a:rPr lang="en-IN" dirty="0" smtClean="0"/>
                  <a:t>          =-[-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IN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0−</m:t>
                            </m:r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IN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den>
                    </m:f>
                    <m:r>
                      <a:rPr lang="en-IN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lang="en-IN" dirty="0" smtClean="0"/>
              </a:p>
              <a:p>
                <a:pPr marL="0" indent="0">
                  <a:buNone/>
                </a:pPr>
                <a:r>
                  <a:rPr lang="en-IN" dirty="0"/>
                  <a:t> </a:t>
                </a:r>
                <a:r>
                  <a:rPr lang="en-IN" dirty="0" smtClean="0"/>
                  <a:t>                                     since (l-x)=-x ,  when x&lt;&lt;1</a:t>
                </a:r>
              </a:p>
              <a:p>
                <a:pPr marL="0" indent="0">
                  <a:buNone/>
                </a:pPr>
                <a:r>
                  <a:rPr lang="en-IN" dirty="0"/>
                  <a:t> </a:t>
                </a:r>
                <a:r>
                  <a:rPr lang="en-IN" dirty="0" smtClean="0"/>
                  <a:t>           =</a:t>
                </a:r>
                <a:r>
                  <a:rPr lang="en-IN" dirty="0" err="1" smtClean="0"/>
                  <a:t>ln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IN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den>
                    </m:f>
                    <m:r>
                      <a:rPr lang="en-IN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IN" dirty="0" smtClean="0"/>
                  <a:t>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IN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0−</m:t>
                            </m:r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IN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den>
                    </m:f>
                    <m:r>
                      <a:rPr lang="en-IN" b="0" i="0" smtClean="0">
                        <a:latin typeface="Cambria Math" panose="02040503050406030204" pitchFamily="18" charset="0"/>
                      </a:rPr>
                      <m:t>)  </m:t>
                    </m:r>
                  </m:oMath>
                </a14:m>
                <a:r>
                  <a:rPr lang="en-IN" dirty="0" smtClean="0"/>
                  <a:t>-------------3</a:t>
                </a:r>
              </a:p>
              <a:p>
                <a:pPr marL="0" indent="0">
                  <a:buNone/>
                </a:pPr>
                <a:r>
                  <a:rPr lang="en-IN" dirty="0" err="1" smtClean="0"/>
                  <a:t>Subtitution</a:t>
                </a:r>
                <a:r>
                  <a:rPr lang="en-IN" dirty="0" smtClean="0"/>
                  <a:t> equation 3 in equation 2, we get </a:t>
                </a:r>
              </a:p>
              <a:p>
                <a:pPr marL="0" indent="0">
                  <a:buNone/>
                </a:pPr>
                <a:r>
                  <a:rPr lang="en-IN" dirty="0" smtClean="0"/>
                  <a:t>              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IN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0−</m:t>
                            </m:r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IN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den>
                    </m:f>
                  </m:oMath>
                </a14:m>
                <a:r>
                  <a:rPr lang="en-IN" dirty="0" smtClean="0"/>
                  <a:t>)=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sSub>
                          <m:sSubPr>
                            <m:ctrlPr>
                              <a:rPr lang="en-IN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IN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𝑉</m:t>
                            </m:r>
                          </m:sub>
                        </m:sSub>
                      </m:num>
                      <m:den>
                        <m:r>
                          <a:rPr lang="en-IN" b="0" i="1" dirty="0" smtClean="0">
                            <a:latin typeface="Cambria Math" panose="02040503050406030204" pitchFamily="18" charset="0"/>
                          </a:rPr>
                          <m:t>𝑅</m:t>
                        </m:r>
                      </m:den>
                    </m:f>
                  </m:oMath>
                </a14:m>
                <a:r>
                  <a:rPr lang="en-IN" dirty="0" smtClean="0"/>
                  <a:t>[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sSub>
                          <m:sSubPr>
                            <m:ctrlPr>
                              <a:rPr lang="en-IN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IN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</m:sub>
                        </m:sSub>
                      </m:num>
                      <m:den>
                        <m:sSubSup>
                          <m:sSubSupPr>
                            <m:ctrlPr>
                              <a:rPr lang="en-IN" i="1" dirty="0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IN" b="0" i="1" dirty="0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IN" b="0" i="1" dirty="0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en-IN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den>
                    </m:f>
                  </m:oMath>
                </a14:m>
                <a:r>
                  <a:rPr lang="en-IN" dirty="0" smtClean="0"/>
                  <a:t>] -------4</a:t>
                </a:r>
              </a:p>
              <a:p>
                <a:pPr marL="0" indent="0">
                  <a:buNone/>
                </a:pPr>
                <a:r>
                  <a:rPr lang="en-IN" dirty="0" smtClean="0"/>
                  <a:t>According to </a:t>
                </a:r>
                <a:r>
                  <a:rPr lang="en-IN" dirty="0" err="1" smtClean="0"/>
                  <a:t>Raoult’s</a:t>
                </a:r>
                <a:r>
                  <a:rPr lang="en-IN" dirty="0" smtClean="0"/>
                  <a:t> law</a:t>
                </a:r>
              </a:p>
              <a:p>
                <a:pPr marL="0" indent="0">
                  <a:buNone/>
                </a:pPr>
                <a:r>
                  <a:rPr lang="en-IN" dirty="0"/>
                  <a:t>  </a:t>
                </a:r>
                <a:r>
                  <a:rPr lang="en-IN" dirty="0" smtClean="0"/>
                  <a:t>    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IN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0−</m:t>
                            </m:r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IN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den>
                    </m:f>
                  </m:oMath>
                </a14:m>
                <a:r>
                  <a:rPr lang="en-IN" dirty="0" smtClean="0"/>
                  <a:t>=x</a:t>
                </a:r>
                <a:r>
                  <a:rPr lang="en-IN" baseline="-25000" dirty="0" smtClean="0"/>
                  <a:t>2</a:t>
                </a:r>
              </a:p>
              <a:p>
                <a:pPr marL="0" indent="0">
                  <a:buNone/>
                </a:pPr>
                <a:r>
                  <a:rPr lang="en-IN" dirty="0"/>
                  <a:t> </a:t>
                </a:r>
                <a:r>
                  <a:rPr lang="en-IN" dirty="0" smtClean="0"/>
                  <a:t>          where x</a:t>
                </a:r>
                <a:r>
                  <a:rPr lang="en-IN" baseline="-25000" dirty="0" smtClean="0"/>
                  <a:t>2</a:t>
                </a:r>
                <a:r>
                  <a:rPr lang="en-IN" dirty="0" smtClean="0"/>
                  <a:t> = mole fraction of the solute.</a:t>
                </a:r>
                <a:endParaRPr lang="en-IN" baseline="-25000" dirty="0" smtClean="0"/>
              </a:p>
              <a:p>
                <a:pPr marL="0" indent="0">
                  <a:buNone/>
                </a:pPr>
                <a:endParaRPr lang="en-IN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9753" y="286781"/>
                <a:ext cx="8029318" cy="5636225"/>
              </a:xfrm>
              <a:blipFill rotWithShape="0">
                <a:blip r:embed="rId2"/>
                <a:stretch>
                  <a:fillRect l="-987" t="-2270" b="-173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300847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68760" y="304800"/>
                <a:ext cx="8595154" cy="5733535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IN" dirty="0" smtClean="0"/>
                  <a:t> x</a:t>
                </a:r>
                <a:r>
                  <a:rPr lang="en-IN" baseline="-25000" dirty="0" smtClean="0"/>
                  <a:t>2</a:t>
                </a:r>
                <a:r>
                  <a:rPr lang="en-IN" dirty="0" smtClean="0"/>
                  <a:t> 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sSub>
                          <m:sSubPr>
                            <m:ctrlPr>
                              <a:rPr lang="en-IN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IN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𝑉</m:t>
                            </m:r>
                          </m:sub>
                        </m:sSub>
                      </m:num>
                      <m:den>
                        <m:r>
                          <a:rPr lang="en-IN" b="0" i="1" dirty="0" smtClean="0">
                            <a:latin typeface="Cambria Math" panose="02040503050406030204" pitchFamily="18" charset="0"/>
                          </a:rPr>
                          <m:t>𝑅</m:t>
                        </m:r>
                      </m:den>
                    </m:f>
                    <m:f>
                      <m:fPr>
                        <m:ctrlPr>
                          <a:rPr lang="en-IN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sSub>
                          <m:sSubPr>
                            <m:ctrlPr>
                              <a:rPr lang="en-IN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IN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</m:sub>
                        </m:sSub>
                      </m:num>
                      <m:den>
                        <m:sSubSup>
                          <m:sSubSupPr>
                            <m:ctrlPr>
                              <a:rPr lang="en-IN" i="1" dirty="0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IN" b="0" i="1" dirty="0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IN" b="0" i="1" dirty="0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en-IN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den>
                    </m:f>
                  </m:oMath>
                </a14:m>
                <a:endParaRPr lang="en-IN" dirty="0" smtClean="0"/>
              </a:p>
              <a:p>
                <a14:m>
                  <m:oMath xmlns:m="http://schemas.openxmlformats.org/officeDocument/2006/math">
                    <m:r>
                      <a:rPr lang="en-IN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sSub>
                      <m:sSubPr>
                        <m:ctrlPr>
                          <a:rPr lang="en-IN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I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  <m:r>
                          <a:rPr lang="en-I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</m:sub>
                    </m:sSub>
                    <m:f>
                      <m:fPr>
                        <m:ctrlPr>
                          <a:rPr lang="en-IN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  <m:sSubSup>
                          <m:sSubSupPr>
                            <m:ctrlPr>
                              <a:rPr lang="en-IN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IN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IN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en-IN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sSup>
                          <m:sSupPr>
                            <m:ctrlPr>
                              <a:rPr lang="en-IN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IN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  <m:sup>
                            <m:r>
                              <a:rPr lang="en-IN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IN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sSub>
                          <m:sSubPr>
                            <m:ctrlPr>
                              <a:rPr lang="en-IN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IN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𝑉</m:t>
                            </m:r>
                          </m:sub>
                        </m:sSub>
                      </m:den>
                    </m:f>
                  </m:oMath>
                </a14:m>
                <a:r>
                  <a:rPr lang="en-IN" dirty="0" smtClean="0"/>
                  <a:t>  -------------------5</a:t>
                </a:r>
              </a:p>
              <a:p>
                <a:pPr marL="0" indent="0">
                  <a:buNone/>
                </a:pPr>
                <a:r>
                  <a:rPr lang="en-IN" dirty="0" smtClean="0"/>
                  <a:t>This is the relationship between the elevation of boiling point and concentration of the solution. If n</a:t>
                </a:r>
                <a:r>
                  <a:rPr lang="en-IN" baseline="-25000" dirty="0" smtClean="0"/>
                  <a:t>1 </a:t>
                </a:r>
                <a:r>
                  <a:rPr lang="en-IN" dirty="0" smtClean="0"/>
                  <a:t>and n</a:t>
                </a:r>
                <a:r>
                  <a:rPr lang="en-IN" baseline="-25000" dirty="0" smtClean="0"/>
                  <a:t>2</a:t>
                </a:r>
                <a:r>
                  <a:rPr lang="en-IN" dirty="0" smtClean="0"/>
                  <a:t> are the number of moles of the solvent and solute respectively.</a:t>
                </a:r>
              </a:p>
              <a:p>
                <a:pPr marL="0" indent="0">
                  <a:buNone/>
                </a:pPr>
                <a:r>
                  <a:rPr lang="en-IN" dirty="0"/>
                  <a:t> </a:t>
                </a:r>
                <a:r>
                  <a:rPr lang="en-IN" dirty="0" smtClean="0"/>
                  <a:t> x</a:t>
                </a:r>
                <a:r>
                  <a:rPr lang="en-IN" baseline="-25000" dirty="0" smtClean="0"/>
                  <a:t>2</a:t>
                </a:r>
                <a:r>
                  <a:rPr lang="en-IN" dirty="0" smtClean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IN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IN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I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</m:oMath>
                </a14:m>
                <a:r>
                  <a:rPr lang="en-IN" dirty="0" smtClean="0"/>
                  <a:t>  </a:t>
                </a:r>
              </a:p>
              <a:p>
                <a:pPr marL="0" indent="0">
                  <a:buNone/>
                </a:pPr>
                <a:r>
                  <a:rPr lang="en-IN" dirty="0"/>
                  <a:t> </a:t>
                </a:r>
                <a:r>
                  <a:rPr lang="en-IN" dirty="0" smtClean="0"/>
                  <a:t> x</a:t>
                </a:r>
                <a:r>
                  <a:rPr lang="en-IN" baseline="-25000" dirty="0" smtClean="0"/>
                  <a:t>2</a:t>
                </a:r>
                <a:r>
                  <a:rPr lang="en-IN" dirty="0" smtClean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IN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2 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IN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r>
                      <a:rPr lang="en-IN" b="0" i="1" smtClean="0">
                        <a:latin typeface="Cambria Math" panose="02040503050406030204" pitchFamily="18" charset="0"/>
                      </a:rPr>
                      <m:t>  [</m:t>
                    </m:r>
                    <m:r>
                      <a:rPr lang="en-IN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∴</m:t>
                    </m:r>
                    <m:sSub>
                      <m:sSubPr>
                        <m:ctrlPr>
                          <a:rPr lang="en-IN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IN" dirty="0" smtClean="0"/>
                  <a:t>&gt;&gt;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2 </m:t>
                        </m:r>
                      </m:sub>
                    </m:sSub>
                  </m:oMath>
                </a14:m>
                <a:r>
                  <a:rPr lang="en-IN" dirty="0" smtClean="0"/>
                  <a:t>]</a:t>
                </a:r>
              </a:p>
              <a:p>
                <a:pPr marL="0" indent="0">
                  <a:buNone/>
                </a:pPr>
                <a:endParaRPr lang="en-IN" dirty="0"/>
              </a:p>
              <a:p>
                <a:pPr marL="0" indent="0">
                  <a:buNone/>
                </a:pPr>
                <a:r>
                  <a:rPr lang="en-IN" dirty="0" smtClean="0"/>
                  <a:t>Suppose w</a:t>
                </a:r>
                <a:r>
                  <a:rPr lang="en-IN" baseline="-25000" dirty="0" smtClean="0"/>
                  <a:t>2</a:t>
                </a:r>
                <a:r>
                  <a:rPr lang="en-IN" dirty="0" smtClean="0"/>
                  <a:t> g of a solute of molecular weight M</a:t>
                </a:r>
                <a:r>
                  <a:rPr lang="en-IN" baseline="-25000" dirty="0" smtClean="0"/>
                  <a:t>2</a:t>
                </a:r>
                <a:r>
                  <a:rPr lang="en-IN" dirty="0" smtClean="0"/>
                  <a:t> is dissolved in w</a:t>
                </a:r>
                <a:r>
                  <a:rPr lang="en-IN" baseline="-25000" dirty="0" smtClean="0"/>
                  <a:t>1</a:t>
                </a:r>
                <a:r>
                  <a:rPr lang="en-IN" dirty="0" smtClean="0"/>
                  <a:t> g of a solvent of molecular weight M</a:t>
                </a:r>
                <a:r>
                  <a:rPr lang="en-IN" baseline="-25000" dirty="0" smtClean="0"/>
                  <a:t>1</a:t>
                </a:r>
                <a:r>
                  <a:rPr lang="en-IN" dirty="0" smtClean="0"/>
                  <a:t>. then</a:t>
                </a:r>
                <a:endParaRPr lang="en-IN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68760" y="304800"/>
                <a:ext cx="8595154" cy="5733535"/>
              </a:xfrm>
              <a:blipFill rotWithShape="0">
                <a:blip r:embed="rId2"/>
                <a:stretch>
                  <a:fillRect l="-1418" t="-956" b="-276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985734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25909" y="154652"/>
                <a:ext cx="8595669" cy="6237909"/>
              </a:xfrm>
            </p:spPr>
            <p:txBody>
              <a:bodyPr>
                <a:normAutofit fontScale="85000" lnSpcReduction="20000"/>
              </a:bodyPr>
              <a:lstStyle/>
              <a:p>
                <a:pPr marL="0" indent="0">
                  <a:buNone/>
                </a:pPr>
                <a:r>
                  <a:rPr lang="en-IN" dirty="0" smtClean="0"/>
                  <a:t>X</a:t>
                </a:r>
                <a:r>
                  <a:rPr lang="en-IN" baseline="-25000" dirty="0" smtClean="0"/>
                  <a:t>2</a:t>
                </a:r>
                <a:r>
                  <a:rPr lang="en-IN" dirty="0" smtClean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IN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2/</m:t>
                            </m:r>
                            <m:sSub>
                              <m:sSubPr>
                                <m:ctrlPr>
                                  <a:rPr lang="en-IN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N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  <m:sub>
                                <m:r>
                                  <a:rPr lang="en-IN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IN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1/</m:t>
                            </m:r>
                            <m:sSub>
                              <m:sSubPr>
                                <m:ctrlPr>
                                  <a:rPr lang="en-IN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N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  <m:sub>
                                <m:r>
                                  <a:rPr lang="en-IN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sub>
                        </m:sSub>
                      </m:den>
                    </m:f>
                  </m:oMath>
                </a14:m>
                <a:endParaRPr lang="en-IN" dirty="0" smtClean="0"/>
              </a:p>
              <a:p>
                <a:pPr marL="0" indent="0">
                  <a:buNone/>
                </a:pPr>
                <a:r>
                  <a:rPr lang="en-IN" dirty="0" smtClean="0"/>
                  <a:t>X</a:t>
                </a:r>
                <a:r>
                  <a:rPr lang="en-IN" baseline="-25000" dirty="0" smtClean="0"/>
                  <a:t>2</a:t>
                </a:r>
                <a:r>
                  <a:rPr lang="en-IN" dirty="0" smtClean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IN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sSub>
                          <m:sSubPr>
                            <m:ctrlPr>
                              <a:rPr lang="en-I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IN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sSub>
                              <m:sSubPr>
                                <m:ctrlPr>
                                  <a:rPr lang="en-IN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N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  <m:sub>
                                <m:r>
                                  <a:rPr lang="en-IN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sub>
                        </m:sSub>
                      </m:den>
                    </m:f>
                  </m:oMath>
                </a14:m>
                <a:r>
                  <a:rPr lang="en-IN" dirty="0" smtClean="0"/>
                  <a:t> ----------------6</a:t>
                </a:r>
              </a:p>
              <a:p>
                <a:pPr marL="0" indent="0">
                  <a:buNone/>
                </a:pPr>
                <a:r>
                  <a:rPr lang="en-IN" dirty="0" smtClean="0"/>
                  <a:t>Substitute equation  6 in equation 5,we get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sSub>
                        <m:sSubPr>
                          <m:ctrlPr>
                            <a:rPr lang="en-IN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  <m:r>
                            <a:rPr lang="en-I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</m:sub>
                      </m:sSub>
                      <m:f>
                        <m:fPr>
                          <m:ctrlPr>
                            <a:rPr lang="en-IN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  <m:sSubSup>
                            <m:sSubSupPr>
                              <m:ctrlPr>
                                <a:rPr lang="en-I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I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IN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sSub>
                            <m:sSubPr>
                              <m:ctrlPr>
                                <a:rPr lang="en-IN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I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𝑉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en-IN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IN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sSub>
                                <m:sSubPr>
                                  <m:ctrlPr>
                                    <a:rPr lang="en-IN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b="0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en-IN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sub>
                          </m:sSub>
                        </m:den>
                      </m:f>
                    </m:oMath>
                  </m:oMathPara>
                </a14:m>
                <a:endParaRPr lang="en-IN" dirty="0" smtClean="0"/>
              </a:p>
              <a:p>
                <a:pPr marL="0" indent="0">
                  <a:buNone/>
                </a:pPr>
                <a:endParaRPr lang="en-IN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sSub>
                        <m:sSubPr>
                          <m:ctrlPr>
                            <a:rPr lang="en-IN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  <m:r>
                            <a:rPr lang="en-I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</m:sub>
                      </m:sSub>
                      <m:f>
                        <m:fPr>
                          <m:ctrlPr>
                            <a:rPr lang="en-I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  <m:sSubSup>
                            <m:sSubSupPr>
                              <m:ctrlPr>
                                <a:rPr lang="en-I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I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f>
                            <m:fPr>
                              <m:ctrlPr>
                                <a:rPr lang="en-I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el-G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Δ</m:t>
                              </m:r>
                              <m:sSub>
                                <m:sSubPr>
                                  <m:ctrlPr>
                                    <a:rPr lang="el-GR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lang="en-IN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𝑉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IN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en-IN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den>
                          </m:f>
                        </m:den>
                      </m:f>
                      <m:f>
                        <m:fPr>
                          <m:ctrlPr>
                            <a:rPr lang="en-IN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IN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sSub>
                                <m:sSubPr>
                                  <m:ctrlPr>
                                    <a:rPr lang="en-IN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b="0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en-IN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sub>
                          </m:sSub>
                        </m:den>
                      </m:f>
                    </m:oMath>
                  </m:oMathPara>
                </a14:m>
                <a:endParaRPr lang="en-IN" dirty="0" smtClean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IN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sSub>
                      <m:sSubPr>
                        <m:ctrlPr>
                          <a:rPr lang="en-IN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I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  <m:r>
                          <a:rPr lang="en-I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</m:sub>
                    </m:sSub>
                    <m:f>
                      <m:fPr>
                        <m:ctrlPr>
                          <a:rPr lang="en-I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  <m:sSubSup>
                          <m:sSubSupPr>
                            <m:ctrlPr>
                              <a:rPr lang="en-IN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IN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IN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en-IN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num>
                      <m:den>
                        <m:sSub>
                          <m:sSubPr>
                            <m:ctrlPr>
                              <a:rPr lang="en-IN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IN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𝑉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IN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IN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IN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sSub>
                              <m:sSubPr>
                                <m:ctrlPr>
                                  <a:rPr lang="en-IN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N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  <m:sub>
                                <m:r>
                                  <a:rPr lang="en-IN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sub>
                        </m:sSub>
                      </m:den>
                    </m:f>
                  </m:oMath>
                </a14:m>
                <a:r>
                  <a:rPr lang="en-IN" dirty="0" smtClean="0"/>
                  <a:t> --------------</a:t>
                </a:r>
                <a:r>
                  <a:rPr lang="en-IN" dirty="0" smtClean="0"/>
                  <a:t>7</a:t>
                </a:r>
              </a:p>
              <a:p>
                <a:pPr marL="0" indent="0">
                  <a:buNone/>
                </a:pPr>
                <a:endParaRPr lang="en-IN" dirty="0" smtClean="0"/>
              </a:p>
              <a:p>
                <a:pPr marL="0" indent="0">
                  <a:buNone/>
                </a:pPr>
                <a:r>
                  <a:rPr lang="en-IN" dirty="0" smtClean="0"/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I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sub>
                    </m:sSub>
                  </m:oMath>
                </a14:m>
                <a:r>
                  <a:rPr lang="en-IN" dirty="0" smtClean="0"/>
                  <a:t> is the latent heat of </a:t>
                </a:r>
                <a:r>
                  <a:rPr lang="en-IN" dirty="0" err="1" smtClean="0"/>
                  <a:t>vapourisation</a:t>
                </a:r>
                <a:r>
                  <a:rPr lang="en-IN" dirty="0" smtClean="0"/>
                  <a:t> per gram of the solvent.</a:t>
                </a:r>
              </a:p>
              <a:p>
                <a:pPr marL="0" indent="0">
                  <a:buNone/>
                </a:pPr>
                <a:r>
                  <a:rPr lang="en-IN" dirty="0" smtClean="0"/>
                  <a:t>On rearranging equation 7, we get</a:t>
                </a:r>
              </a:p>
              <a:p>
                <a:pPr marL="0" indent="0">
                  <a:buNone/>
                </a:pPr>
                <a:r>
                  <a:rPr lang="en-IN" dirty="0" smtClean="0">
                    <a:ea typeface="Cambria Math" panose="02040503050406030204" pitchFamily="18" charset="0"/>
                  </a:rPr>
                  <a:t>			</a:t>
                </a:r>
                <a14:m>
                  <m:oMath xmlns:m="http://schemas.openxmlformats.org/officeDocument/2006/math">
                    <m:r>
                      <a:rPr lang="en-IN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sSub>
                      <m:sSubPr>
                        <m:ctrlPr>
                          <a:rPr lang="en-IN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I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  <m:r>
                          <a:rPr lang="en-I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</m:sub>
                    </m:sSub>
                  </m:oMath>
                </a14:m>
                <a:r>
                  <a:rPr lang="en-IN" dirty="0" smtClean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  <m:sSubSup>
                          <m:sSubSupPr>
                            <m:ctrlPr>
                              <a:rPr lang="en-IN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IN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IN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en-IN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num>
                      <m:den>
                        <m:r>
                          <a:rPr lang="en-I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1000</m:t>
                        </m:r>
                        <m:sSub>
                          <m:sSubPr>
                            <m:ctrlPr>
                              <a:rPr lang="en-IN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IN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𝑉</m:t>
                            </m:r>
                          </m:sub>
                        </m:sSub>
                      </m:den>
                    </m:f>
                  </m:oMath>
                </a14:m>
                <a:r>
                  <a:rPr lang="en-IN" dirty="0" smtClean="0"/>
                  <a:t> x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1000</m:t>
                        </m:r>
                        <m:sSub>
                          <m:sSubPr>
                            <m:ctrlPr>
                              <a:rPr lang="en-IN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IN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sSub>
                              <m:sSubPr>
                                <m:ctrlPr>
                                  <a:rPr lang="en-IN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N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  <m:sub>
                                <m:r>
                                  <a:rPr lang="en-IN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sub>
                        </m:sSub>
                      </m:den>
                    </m:f>
                  </m:oMath>
                </a14:m>
                <a:endParaRPr lang="en-IN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5909" y="154652"/>
                <a:ext cx="8595669" cy="6237909"/>
              </a:xfrm>
              <a:blipFill rotWithShape="0">
                <a:blip r:embed="rId2"/>
                <a:stretch>
                  <a:fillRect l="-1063" t="-136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643496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05082" y="414467"/>
                <a:ext cx="7886700" cy="4893276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IN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sSub>
                      <m:sSubPr>
                        <m:ctrlPr>
                          <a:rPr lang="en-IN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I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  <m:r>
                          <a:rPr lang="en-I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</m:sub>
                    </m:sSub>
                  </m:oMath>
                </a14:m>
                <a:r>
                  <a:rPr lang="en-IN" dirty="0" err="1" smtClean="0"/>
                  <a:t>K</a:t>
                </a:r>
                <a:r>
                  <a:rPr lang="en-IN" baseline="-25000" dirty="0" err="1" smtClean="0"/>
                  <a:t>b</a:t>
                </a:r>
                <a:r>
                  <a:rPr lang="en-IN" dirty="0" err="1" smtClean="0"/>
                  <a:t>xM</a:t>
                </a:r>
                <a:r>
                  <a:rPr lang="en-IN" dirty="0" smtClean="0"/>
                  <a:t>----------------8</a:t>
                </a:r>
              </a:p>
              <a:p>
                <a:r>
                  <a:rPr lang="en-IN" dirty="0" smtClean="0"/>
                  <a:t>Where K</a:t>
                </a:r>
                <a:r>
                  <a:rPr lang="en-IN" baseline="-25000" dirty="0" smtClean="0"/>
                  <a:t>b</a:t>
                </a:r>
                <a:r>
                  <a:rPr lang="en-IN" dirty="0" smtClean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  <m:sSubSup>
                          <m:sSubSupPr>
                            <m:ctrlPr>
                              <a:rPr lang="en-IN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IN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IN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en-IN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num>
                      <m:den>
                        <m:r>
                          <a:rPr lang="en-I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1000</m:t>
                        </m:r>
                        <m:sSub>
                          <m:sSubPr>
                            <m:ctrlPr>
                              <a:rPr lang="en-IN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IN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𝑉</m:t>
                            </m:r>
                          </m:sub>
                        </m:sSub>
                      </m:den>
                    </m:f>
                  </m:oMath>
                </a14:m>
                <a:r>
                  <a:rPr lang="en-IN" dirty="0" smtClean="0"/>
                  <a:t> is the </a:t>
                </a:r>
                <a:r>
                  <a:rPr lang="en-IN" dirty="0" err="1" smtClean="0"/>
                  <a:t>molal</a:t>
                </a:r>
                <a:r>
                  <a:rPr lang="en-IN" dirty="0" smtClean="0"/>
                  <a:t> elevation constant of the solvent and M=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1000</m:t>
                        </m:r>
                        <m:sSub>
                          <m:sSubPr>
                            <m:ctrlPr>
                              <a:rPr lang="en-IN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IN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sSub>
                              <m:sSubPr>
                                <m:ctrlPr>
                                  <a:rPr lang="en-IN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N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  <m:sub>
                                <m:r>
                                  <a:rPr lang="en-IN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sub>
                        </m:sSub>
                      </m:den>
                    </m:f>
                  </m:oMath>
                </a14:m>
                <a:r>
                  <a:rPr lang="en-IN" dirty="0" smtClean="0"/>
                  <a:t>  equation 8 in the relationship between the elevation of boiling point and concentration of the solution </a:t>
                </a:r>
                <a:r>
                  <a:rPr lang="en-IN" dirty="0" err="1" smtClean="0"/>
                  <a:t>interms</a:t>
                </a:r>
                <a:r>
                  <a:rPr lang="en-IN" dirty="0" smtClean="0"/>
                  <a:t> of molality.</a:t>
                </a:r>
              </a:p>
              <a:p>
                <a:pPr marL="0" indent="0">
                  <a:buNone/>
                </a:pPr>
                <a:endParaRPr lang="en-IN" baseline="-250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05082" y="414467"/>
                <a:ext cx="7886700" cy="4893276"/>
              </a:xfrm>
              <a:blipFill rotWithShape="0">
                <a:blip r:embed="rId2"/>
                <a:stretch>
                  <a:fillRect l="-1391" t="-2117" r="-464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115636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440843" y="2300070"/>
            <a:ext cx="30696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Thank You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586066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</TotalTime>
  <Words>154</Words>
  <Application>Microsoft Office PowerPoint</Application>
  <PresentationFormat>On-screen Show (4:3)</PresentationFormat>
  <Paragraphs>49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Cambria</vt:lpstr>
      <vt:lpstr>Cambria Math</vt:lpstr>
      <vt:lpstr>Office Theme</vt:lpstr>
      <vt:lpstr>PowerPoint Presentation</vt:lpstr>
      <vt:lpstr>Thermodynamic  derivation of relationship between relative lowering of vapour pressure and elevation of boiling point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3</cp:revision>
  <dcterms:created xsi:type="dcterms:W3CDTF">2024-11-14T07:45:19Z</dcterms:created>
  <dcterms:modified xsi:type="dcterms:W3CDTF">2024-11-14T07:59:39Z</dcterms:modified>
</cp:coreProperties>
</file>