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7" r:id="rId3"/>
    <p:sldId id="265" r:id="rId4"/>
    <p:sldId id="266" r:id="rId5"/>
    <p:sldId id="28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1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65A70067-92A0-4A5D-B926-1891D023ED12}"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A70067-92A0-4A5D-B926-1891D023ED12}"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70067-92A0-4A5D-B926-1891D023ED12}"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5A70067-92A0-4A5D-B926-1891D023ED1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panose="020B0604020202020204"/>
              </a:rPr>
              <a:t>”</a:t>
            </a:r>
            <a:endParaRPr lang="en-US" dirty="0">
              <a:solidFill>
                <a:schemeClr val="accent1">
                  <a:lumMod val="60000"/>
                  <a:lumOff val="40000"/>
                </a:schemeClr>
              </a:solid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5A70067-92A0-4A5D-B926-1891D023ED1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4A86A-131D-47EF-95F6-AA46718D9C3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A70067-92A0-4A5D-B926-1891D023ED12}" type="datetimeFigureOut">
              <a:rPr lang="en-US" smtClean="0"/>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D14A86A-131D-47EF-95F6-AA46718D9C3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6462395"/>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solidFill>
                <a:srgbClr val="00B050"/>
              </a:solidFill>
            </a:endParaRPr>
          </a:p>
        </p:txBody>
      </p:sp>
      <p:sp>
        <p:nvSpPr>
          <p:cNvPr id="3" name="Rectangle 2"/>
          <p:cNvSpPr/>
          <p:nvPr/>
        </p:nvSpPr>
        <p:spPr>
          <a:xfrm>
            <a:off x="0" y="0"/>
            <a:ext cx="12131675" cy="6755130"/>
          </a:xfrm>
          <a:prstGeom prst="rect">
            <a:avLst/>
          </a:prstGeom>
        </p:spPr>
        <p:txBody>
          <a:bodyPr wrap="square">
            <a:noAutofit/>
          </a:bodyPr>
          <a:lstStyle/>
          <a:p>
            <a:pPr algn="ctr"/>
            <a:r>
              <a:rPr lang="en-US" sz="5400" dirty="0">
                <a:ln w="22225">
                  <a:solidFill>
                    <a:schemeClr val="accent2"/>
                  </a:solidFill>
                  <a:prstDash val="solid"/>
                </a:ln>
                <a:gradFill>
                  <a:gsLst>
                    <a:gs pos="0">
                      <a:srgbClr val="012D86"/>
                    </a:gs>
                    <a:gs pos="100000">
                      <a:srgbClr val="0E2557"/>
                    </a:gs>
                  </a:gsLst>
                  <a:lin scaled="0"/>
                </a:gradFill>
                <a:effectLst/>
              </a:rPr>
              <a:t>Dr. S. SENTHIL KUMAR </a:t>
            </a:r>
            <a:endParaRPr lang="en-US" sz="5400" dirty="0">
              <a:ln w="22225">
                <a:solidFill>
                  <a:schemeClr val="accent2"/>
                </a:solidFill>
                <a:prstDash val="solid"/>
              </a:ln>
              <a:gradFill>
                <a:gsLst>
                  <a:gs pos="0">
                    <a:srgbClr val="012D86"/>
                  </a:gs>
                  <a:gs pos="100000">
                    <a:srgbClr val="0E2557"/>
                  </a:gs>
                </a:gsLst>
                <a:lin scaled="0"/>
              </a:gradFill>
              <a:effectLst/>
            </a:endParaRPr>
          </a:p>
          <a:p>
            <a:pPr algn="ctr"/>
            <a:r>
              <a:rPr lang="en-US" sz="5400" dirty="0">
                <a:ln w="22225">
                  <a:solidFill>
                    <a:schemeClr val="accent2"/>
                  </a:solidFill>
                  <a:prstDash val="solid"/>
                </a:ln>
                <a:gradFill>
                  <a:gsLst>
                    <a:gs pos="0">
                      <a:srgbClr val="012D86"/>
                    </a:gs>
                    <a:gs pos="100000">
                      <a:srgbClr val="0E2557"/>
                    </a:gs>
                  </a:gsLst>
                  <a:lin scaled="0"/>
                </a:gradFill>
                <a:effectLst/>
              </a:rPr>
              <a:t>Assistant Professor &amp;Head, </a:t>
            </a:r>
            <a:br>
              <a:rPr lang="en-US" sz="5400" dirty="0">
                <a:ln w="22225">
                  <a:solidFill>
                    <a:schemeClr val="accent2"/>
                  </a:solidFill>
                  <a:prstDash val="solid"/>
                </a:ln>
                <a:gradFill>
                  <a:gsLst>
                    <a:gs pos="0">
                      <a:srgbClr val="012D86"/>
                    </a:gs>
                    <a:gs pos="100000">
                      <a:srgbClr val="0E2557"/>
                    </a:gs>
                  </a:gsLst>
                  <a:lin scaled="0"/>
                </a:gradFill>
                <a:effectLst/>
              </a:rPr>
            </a:br>
            <a:r>
              <a:rPr lang="en-US" sz="5400" dirty="0">
                <a:ln w="22225">
                  <a:solidFill>
                    <a:schemeClr val="accent2"/>
                  </a:solidFill>
                  <a:prstDash val="solid"/>
                </a:ln>
                <a:gradFill>
                  <a:gsLst>
                    <a:gs pos="0">
                      <a:srgbClr val="012D86"/>
                    </a:gs>
                    <a:gs pos="100000">
                      <a:srgbClr val="0E2557"/>
                    </a:gs>
                  </a:gsLst>
                  <a:lin scaled="0"/>
                </a:gradFill>
                <a:effectLst/>
              </a:rPr>
              <a:t>Department of Economics </a:t>
            </a:r>
            <a:br>
              <a:rPr lang="en-US" sz="5400" dirty="0">
                <a:ln w="22225">
                  <a:solidFill>
                    <a:schemeClr val="accent2"/>
                  </a:solidFill>
                  <a:prstDash val="solid"/>
                </a:ln>
                <a:gradFill>
                  <a:gsLst>
                    <a:gs pos="0">
                      <a:srgbClr val="012D86"/>
                    </a:gs>
                    <a:gs pos="100000">
                      <a:srgbClr val="0E2557"/>
                    </a:gs>
                  </a:gsLst>
                  <a:lin scaled="0"/>
                </a:gradFill>
                <a:effectLst/>
              </a:rPr>
            </a:br>
            <a:r>
              <a:rPr lang="en-US" sz="5400" dirty="0">
                <a:ln w="22225">
                  <a:solidFill>
                    <a:schemeClr val="accent2"/>
                  </a:solidFill>
                  <a:prstDash val="solid"/>
                </a:ln>
                <a:gradFill>
                  <a:gsLst>
                    <a:gs pos="0">
                      <a:srgbClr val="012D86"/>
                    </a:gs>
                    <a:gs pos="100000">
                      <a:srgbClr val="0E2557"/>
                    </a:gs>
                  </a:gsLst>
                  <a:lin scaled="0"/>
                </a:gradFill>
                <a:effectLst/>
              </a:rPr>
              <a:t>Cardamom Planters’ Association College Bodinayakanur .  </a:t>
            </a:r>
            <a:endParaRPr lang="en-US" sz="5400" dirty="0">
              <a:ln w="22225">
                <a:solidFill>
                  <a:schemeClr val="accent2"/>
                </a:solidFill>
                <a:prstDash val="solid"/>
              </a:ln>
              <a:gradFill>
                <a:gsLst>
                  <a:gs pos="0">
                    <a:srgbClr val="012D86"/>
                  </a:gs>
                  <a:gs pos="100000">
                    <a:srgbClr val="0E2557"/>
                  </a:gs>
                </a:gsLst>
                <a:lin scaled="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77545" y="160655"/>
            <a:ext cx="8596630" cy="588645"/>
          </a:xfrm>
        </p:spPr>
        <p:txBody>
          <a:bodyPr>
            <a:normAutofit fontScale="90000"/>
          </a:bodyPr>
          <a:p>
            <a:pPr algn="ctr"/>
            <a:r>
              <a:rPr lang="en-US"/>
              <a:t> Product Planning </a:t>
            </a:r>
            <a:endParaRPr lang="en-US"/>
          </a:p>
        </p:txBody>
      </p:sp>
      <p:sp>
        <p:nvSpPr>
          <p:cNvPr id="3" name="Content Placeholder 2"/>
          <p:cNvSpPr>
            <a:spLocks noGrp="1"/>
          </p:cNvSpPr>
          <p:nvPr>
            <p:ph idx="1"/>
          </p:nvPr>
        </p:nvSpPr>
        <p:spPr>
          <a:xfrm>
            <a:off x="0" y="749935"/>
            <a:ext cx="12191365" cy="6108700"/>
          </a:xfrm>
        </p:spPr>
        <p:txBody>
          <a:bodyPr/>
          <a:p>
            <a:pPr marL="0" indent="0">
              <a:buNone/>
            </a:pPr>
            <a:r>
              <a:rPr lang="en-US" sz="2800">
                <a:ln w="22225">
                  <a:solidFill>
                    <a:schemeClr val="accent2"/>
                  </a:solidFill>
                  <a:prstDash val="solid"/>
                </a:ln>
                <a:solidFill>
                  <a:schemeClr val="accent2">
                    <a:lumMod val="40000"/>
                    <a:lumOff val="60000"/>
                  </a:schemeClr>
                </a:solidFill>
                <a:effectLst/>
              </a:rPr>
              <a:t>Meaning of Product Planning </a:t>
            </a:r>
            <a:endParaRPr lang="en-US" sz="2800">
              <a:ln w="22225">
                <a:solidFill>
                  <a:schemeClr val="accent2"/>
                </a:solidFill>
                <a:prstDash val="solid"/>
              </a:ln>
              <a:solidFill>
                <a:schemeClr val="accent2">
                  <a:lumMod val="40000"/>
                  <a:lumOff val="60000"/>
                </a:schemeClr>
              </a:solidFill>
              <a:effectLst/>
            </a:endParaRPr>
          </a:p>
          <a:p>
            <a:pPr algn="just"/>
            <a:r>
              <a:rPr lang="en-US" sz="2800">
                <a:solidFill>
                  <a:schemeClr val="accent4"/>
                </a:solidFill>
                <a:effectLst/>
              </a:rPr>
              <a:t>Product planning involves all of the internally focused decisions, steps, and tasks necessary to develop a successful product.</a:t>
            </a:r>
            <a:endParaRPr lang="en-US" sz="2800">
              <a:solidFill>
                <a:schemeClr val="accent4"/>
              </a:solidFill>
              <a:effectLst/>
            </a:endParaRPr>
          </a:p>
          <a:p>
            <a:pPr marL="0" indent="0" algn="just">
              <a:buNone/>
            </a:pPr>
            <a:r>
              <a:rPr lang="en-US" sz="2800">
                <a:ln w="22225">
                  <a:solidFill>
                    <a:schemeClr val="accent2"/>
                  </a:solidFill>
                  <a:prstDash val="solid"/>
                </a:ln>
                <a:solidFill>
                  <a:schemeClr val="accent2">
                    <a:lumMod val="40000"/>
                    <a:lumOff val="60000"/>
                  </a:schemeClr>
                </a:solidFill>
                <a:effectLst/>
              </a:rPr>
              <a:t>Classification of Product </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Ø"/>
            </a:pPr>
            <a:r>
              <a:rPr lang="en-US" sz="2800">
                <a:solidFill>
                  <a:schemeClr val="accent4"/>
                </a:solidFill>
                <a:effectLst/>
              </a:rPr>
              <a:t>Product classification is a marketing and business term that categorizes products based on how and why consumers purchase them. These distinctions can change the way companies market their products and affect other aspects of sales, such as pricing and distribution.</a:t>
            </a:r>
            <a:endParaRPr lang="en-US" sz="2800">
              <a:solidFill>
                <a:schemeClr val="accent4"/>
              </a:solidFill>
              <a:effectLst/>
            </a:endParaRPr>
          </a:p>
          <a:p>
            <a:pPr marL="0" indent="0" algn="just">
              <a:buFont typeface="Wingdings" panose="05000000000000000000" charset="0"/>
              <a:buNone/>
            </a:pPr>
            <a:r>
              <a:rPr lang="en-US" sz="2800">
                <a:ln w="22225">
                  <a:solidFill>
                    <a:schemeClr val="accent2"/>
                  </a:solidFill>
                  <a:prstDash val="solid"/>
                </a:ln>
                <a:solidFill>
                  <a:schemeClr val="accent2">
                    <a:lumMod val="40000"/>
                    <a:lumOff val="60000"/>
                  </a:schemeClr>
                </a:solidFill>
                <a:effectLst/>
              </a:rPr>
              <a:t>Importance </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Ø"/>
            </a:pPr>
            <a:r>
              <a:rPr lang="en-US" sz="2800">
                <a:solidFill>
                  <a:schemeClr val="accent4"/>
                </a:solidFill>
                <a:effectLst/>
              </a:rPr>
              <a:t>Product planning is an essential process for companies that create, manufacture and sell goods.</a:t>
            </a:r>
            <a:endParaRPr lang="en-US" sz="2800">
              <a:solidFill>
                <a:schemeClr val="accent4"/>
              </a:solidFill>
              <a:effectLst/>
            </a:endParaRPr>
          </a:p>
          <a:p>
            <a:pPr algn="just">
              <a:buFont typeface="Wingdings" panose="05000000000000000000" charset="0"/>
              <a:buChar char="Ø"/>
            </a:pPr>
            <a:endParaRPr lang="en-US" sz="2800">
              <a:solidFill>
                <a:schemeClr val="accent4"/>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2550" y="92075"/>
            <a:ext cx="11992610" cy="6765925"/>
          </a:xfrm>
        </p:spPr>
        <p:txBody>
          <a:bodyPr/>
          <a:p>
            <a:r>
              <a:rPr lang="en-US" sz="2800">
                <a:ln w="22225">
                  <a:solidFill>
                    <a:schemeClr val="accent2"/>
                  </a:solidFill>
                  <a:prstDash val="solid"/>
                </a:ln>
                <a:solidFill>
                  <a:schemeClr val="accent2">
                    <a:lumMod val="40000"/>
                    <a:lumOff val="60000"/>
                  </a:schemeClr>
                </a:solidFill>
                <a:effectLst/>
              </a:rPr>
              <a:t>Product </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Ø"/>
            </a:pPr>
            <a:r>
              <a:rPr lang="en-US" sz="2800">
                <a:solidFill>
                  <a:schemeClr val="accent4"/>
                </a:solidFill>
                <a:effectLst/>
              </a:rPr>
              <a:t>A particular product has 5 levels (core benefit, generic product,expected level, augmented product, potential product). </a:t>
            </a:r>
            <a:endParaRPr lang="en-US" sz="2800">
              <a:solidFill>
                <a:schemeClr val="accent4"/>
              </a:solidFill>
              <a:effectLst/>
            </a:endParaRPr>
          </a:p>
          <a:p>
            <a:pPr marL="0" indent="0" algn="just">
              <a:buNone/>
            </a:pPr>
            <a:r>
              <a:rPr lang="en-US" sz="2800">
                <a:ln w="22225">
                  <a:solidFill>
                    <a:schemeClr val="accent2"/>
                  </a:solidFill>
                  <a:prstDash val="solid"/>
                </a:ln>
                <a:solidFill>
                  <a:schemeClr val="accent2">
                    <a:lumMod val="40000"/>
                    <a:lumOff val="60000"/>
                  </a:schemeClr>
                </a:solidFill>
                <a:effectLst/>
              </a:rPr>
              <a:t>Product mix </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Ø"/>
            </a:pPr>
            <a:r>
              <a:rPr lang="en-US" sz="2800">
                <a:solidFill>
                  <a:schemeClr val="accent4"/>
                </a:solidFill>
                <a:effectLst/>
              </a:rPr>
              <a:t>A product mix is the total number of product lines and individualproducts or services offered by a company. </a:t>
            </a:r>
            <a:endParaRPr lang="en-US" sz="2800">
              <a:solidFill>
                <a:schemeClr val="accent4"/>
              </a:solidFill>
              <a:effectLst/>
            </a:endParaRPr>
          </a:p>
          <a:p>
            <a:pPr marL="0" indent="0" algn="just">
              <a:buNone/>
            </a:pPr>
            <a:r>
              <a:rPr lang="en-US" sz="2800">
                <a:ln w="22225">
                  <a:solidFill>
                    <a:schemeClr val="accent2"/>
                  </a:solidFill>
                  <a:prstDash val="solid"/>
                </a:ln>
                <a:solidFill>
                  <a:schemeClr val="accent2">
                    <a:lumMod val="40000"/>
                    <a:lumOff val="60000"/>
                  </a:schemeClr>
                </a:solidFill>
                <a:effectLst/>
              </a:rPr>
              <a:t>Factors determing product mix </a:t>
            </a:r>
            <a:endParaRPr lang="en-US" sz="2800">
              <a:ln w="22225">
                <a:solidFill>
                  <a:schemeClr val="accent2"/>
                </a:solidFill>
                <a:prstDash val="solid"/>
              </a:ln>
              <a:solidFill>
                <a:schemeClr val="accent2">
                  <a:lumMod val="40000"/>
                  <a:lumOff val="60000"/>
                </a:schemeClr>
              </a:solidFill>
              <a:effectLst/>
            </a:endParaRPr>
          </a:p>
          <a:p>
            <a:pPr algn="just">
              <a:buFont typeface="Wingdings" panose="05000000000000000000" charset="0"/>
              <a:buChar char="Ø"/>
            </a:pPr>
            <a:r>
              <a:rPr lang="en-US" sz="2800">
                <a:solidFill>
                  <a:schemeClr val="accent4"/>
                </a:solidFill>
                <a:effectLst/>
              </a:rPr>
              <a:t>Marketing mix such as price, promotion, and distribution are also equally important in designing the product mix.</a:t>
            </a:r>
            <a:endParaRPr lang="en-US" sz="2800">
              <a:solidFill>
                <a:schemeClr val="accent4"/>
              </a:solidFill>
              <a:effectLst/>
            </a:endParaRPr>
          </a:p>
          <a:p>
            <a:pPr marL="0" indent="0" algn="just">
              <a:buFont typeface="Wingdings" panose="05000000000000000000" charset="0"/>
              <a:buNone/>
            </a:pPr>
            <a:r>
              <a:rPr lang="en-US" sz="2800">
                <a:ln w="22225">
                  <a:solidFill>
                    <a:schemeClr val="accent2"/>
                  </a:solidFill>
                  <a:prstDash val="solid"/>
                </a:ln>
                <a:solidFill>
                  <a:schemeClr val="accent2">
                    <a:lumMod val="40000"/>
                    <a:lumOff val="60000"/>
                  </a:schemeClr>
                </a:solidFill>
                <a:effectLst/>
              </a:rPr>
              <a:t>Failure of the product </a:t>
            </a:r>
            <a:endParaRPr lang="en-US" sz="2800">
              <a:ln w="22225">
                <a:solidFill>
                  <a:schemeClr val="accent2"/>
                </a:solidFill>
                <a:prstDash val="solid"/>
              </a:ln>
              <a:solidFill>
                <a:schemeClr val="accent2">
                  <a:lumMod val="40000"/>
                  <a:lumOff val="60000"/>
                </a:schemeClr>
              </a:solidFill>
              <a:effectLst/>
            </a:endParaRPr>
          </a:p>
          <a:p>
            <a:pPr marL="0" indent="0" algn="just">
              <a:buFont typeface="Wingdings" panose="05000000000000000000" charset="0"/>
              <a:buNone/>
            </a:pPr>
            <a:r>
              <a:rPr lang="en-US" sz="2800">
                <a:solidFill>
                  <a:schemeClr val="accent4"/>
                </a:solidFill>
                <a:effectLst/>
              </a:rPr>
              <a:t>Product Failure means falling short of the strategic Objectives &amp; Key Results (OKRs) metrics set for the product.</a:t>
            </a:r>
            <a:endParaRPr lang="en-US" sz="2800">
              <a:solidFill>
                <a:schemeClr val="accent4"/>
              </a:solidFill>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p:txBody>
          <a:bodyPr/>
          <a:p>
            <a:pPr marL="0" indent="0" algn="ctr">
              <a:buNone/>
            </a:pPr>
            <a:r>
              <a:rPr lang="en-US" sz="9600">
                <a:ln w="22225">
                  <a:solidFill>
                    <a:schemeClr val="accent2"/>
                  </a:solidFill>
                  <a:prstDash val="solid"/>
                </a:ln>
                <a:solidFill>
                  <a:schemeClr val="accent2">
                    <a:lumMod val="40000"/>
                    <a:lumOff val="60000"/>
                  </a:schemeClr>
                </a:solidFill>
                <a:effectLst/>
              </a:rPr>
              <a:t>Thank you </a:t>
            </a:r>
            <a:endParaRPr lang="en-US" sz="9600">
              <a:ln w="22225">
                <a:solidFill>
                  <a:schemeClr val="accent2"/>
                </a:solidFill>
                <a:prstDash val="solid"/>
              </a:ln>
              <a:solidFill>
                <a:schemeClr val="accent2">
                  <a:lumMod val="40000"/>
                  <a:lumOff val="60000"/>
                </a:schemeClr>
              </a:solidFill>
              <a:effectLst/>
            </a:endParaRP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1265</Words>
  <Application>WPS Presentation</Application>
  <PresentationFormat>Widescreen</PresentationFormat>
  <Paragraphs>26</Paragraphs>
  <Slides>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vt:i4>
      </vt:variant>
    </vt:vector>
  </HeadingPairs>
  <TitlesOfParts>
    <vt:vector size="15" baseType="lpstr">
      <vt:lpstr>Arial</vt:lpstr>
      <vt:lpstr>SimSun</vt:lpstr>
      <vt:lpstr>Wingdings</vt:lpstr>
      <vt:lpstr>Wingdings 3</vt:lpstr>
      <vt:lpstr>Arial</vt:lpstr>
      <vt:lpstr>Wingdings</vt:lpstr>
      <vt:lpstr>Trebuchet MS</vt:lpstr>
      <vt:lpstr>Microsoft YaHei</vt:lpstr>
      <vt:lpstr>Arial Unicode MS</vt:lpstr>
      <vt:lpstr>Calibri</vt:lpstr>
      <vt:lpstr>Facet</vt:lpstr>
      <vt:lpstr>                            </vt:lpstr>
      <vt:lpstr> Product Planning </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PUBLIC FINANCE  </dc:title>
  <dc:creator>PERSONAL</dc:creator>
  <cp:lastModifiedBy>PERSONAL</cp:lastModifiedBy>
  <cp:revision>17</cp:revision>
  <dcterms:created xsi:type="dcterms:W3CDTF">2021-06-05T02:51:00Z</dcterms:created>
  <dcterms:modified xsi:type="dcterms:W3CDTF">2024-11-06T23:58:49Z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E0DE99500AF24983B646242E4DD5F6AD</vt:lpwstr>
  </property>
  <property fmtid="{D5CDD505-2E9C-101B-9397-08002B2CF9AE}" pid="3" name="KSOProductBuildVer">
    <vt:lpwstr>1033-12.2.0.18607</vt:lpwstr>
  </property>
</Properties>
</file>