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0" r:id="rId4"/>
    <p:sldId id="261" r:id="rId5"/>
    <p:sldId id="263" r:id="rId6"/>
    <p:sldId id="265" r:id="rId7"/>
    <p:sldId id="264" r:id="rId8"/>
    <p:sldId id="266" r:id="rId9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93300"/>
    <a:srgbClr val="FF6699"/>
    <a:srgbClr val="66FF33"/>
    <a:srgbClr val="990099"/>
    <a:srgbClr val="6600FF"/>
    <a:srgbClr val="FF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xmlns="" id="{63051912-E854-FBE6-DE2D-D5C8E3F279C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xmlns="" id="{B5D186A9-CA3A-F0C4-5758-A82CA52F5B4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20484" name="Rectangle 4">
            <a:extLst>
              <a:ext uri="{FF2B5EF4-FFF2-40B4-BE49-F238E27FC236}">
                <a16:creationId xmlns:a16="http://schemas.microsoft.com/office/drawing/2014/main" xmlns="" id="{102EB6A3-6E90-2584-65A3-92AFA3275E1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0485" name="Rectangle 5">
            <a:extLst>
              <a:ext uri="{FF2B5EF4-FFF2-40B4-BE49-F238E27FC236}">
                <a16:creationId xmlns:a16="http://schemas.microsoft.com/office/drawing/2014/main" xmlns="" id="{AD9F005D-A298-FDF2-C34F-A718AFFBF8E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20486" name="Rectangle 6">
            <a:extLst>
              <a:ext uri="{FF2B5EF4-FFF2-40B4-BE49-F238E27FC236}">
                <a16:creationId xmlns:a16="http://schemas.microsoft.com/office/drawing/2014/main" xmlns="" id="{48DEAD0B-FE51-0504-6D02-02A844999BA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20487" name="Rectangle 7">
            <a:extLst>
              <a:ext uri="{FF2B5EF4-FFF2-40B4-BE49-F238E27FC236}">
                <a16:creationId xmlns:a16="http://schemas.microsoft.com/office/drawing/2014/main" xmlns="" id="{9231E106-1848-8145-FBA7-0279AF99BC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E16A286-2204-4C1C-89D7-5B57A07709E7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BD3128F8-C211-D8D4-764C-C692D93D94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DE5D11-6F7D-41E6-8330-D7E356C40F2C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xmlns="" id="{85D45E23-AD78-A3E7-8E17-8619BEA9A8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xmlns="" id="{054E9744-A2E4-CB24-8ACF-AC0FD41B4F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FAA90167-9AFF-671C-5BCE-9D2E73C0AC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BFC533-8607-40AA-8849-891F1E472B77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xmlns="" id="{11579540-605C-D009-9D3A-46A5CFFCEE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xmlns="" id="{21051D85-CA3F-D139-A272-06A1375D5A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96E707F1-1535-82AE-D295-E839A89119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9EC690-B682-42DB-957A-316EA77E24E7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xmlns="" id="{A0649CEE-B52F-2483-35CE-1965F0E134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xmlns="" id="{F3825FF6-AA1C-481D-44E3-52CEAC6950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B8AED457-A7AE-69CF-832B-4E969F001D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4D056E-B198-46F5-B981-FE84E81CB414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xmlns="" id="{E8E112A0-2A1E-3763-3E99-121B03C9A0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xmlns="" id="{DD6035A1-6FDA-98DD-BA8C-DE6F732F0A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C9E3D34E-8EFB-7245-27FC-DCDD77ACA4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11FEF4-AC2B-4529-B765-6D9304AD8F3D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xmlns="" id="{FEF2488C-28B4-F969-78BF-BC928F23A7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xmlns="" id="{39B4F3E3-849F-65C5-962A-C02EB8B265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9F2AA954-27E0-F7C8-B508-5D0D3B40A4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D532CF-05F0-4591-8016-D8E2F041D191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xmlns="" id="{A11D522E-F889-35F6-AFAC-95C48410F5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xmlns="" id="{71F56F08-5D37-4382-ADF7-741335E388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D4BA69AF-7B68-BA86-5A77-9D44C734DC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FF203C-44A5-4B7C-BDE6-052A897700B4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xmlns="" id="{734A9AD8-5D4B-4C4E-6FF1-0DC319AF3F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xmlns="" id="{AE5666BE-8A2B-F7A9-03E4-FCC93B4376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27D251A-3786-BE71-A891-8E78135436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670920D-6C15-4108-C801-74331CA4C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55D8D04-6CB3-2314-B6B2-1CB4CF46A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4F55396-E80A-620D-007A-5AB6DFE21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16DB457-8106-B8E9-CBB2-8BAB0D90A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29F73A-6467-4536-962B-D95A52C8910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590628965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2667CAD-0FB5-BAB0-9508-FD42D1EBE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DAD21DA-AA87-10A9-363B-5CE84F9BA1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6BC7142-BEB4-752F-9F05-02B960C93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487DDED-1C0E-C7EB-C910-A5F5FD6ED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E160BA6-F7EE-8C10-34AC-315857589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38DBFD-CAB7-4777-9AF5-C4577B1DC98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374964143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2EDF8AA-D50F-F45D-79EA-675C1E2CE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A9BF564-D1BC-0FDE-0392-87C0D4745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169B30D-40B4-DC82-00D2-CC00FC346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64D04D4-E684-34C7-A671-1C9E053B5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8ADCA9F-ADC8-7AAC-242D-02B34883B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14EF2E-DBE3-41F8-BC8E-D1F5C6BF61A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349345860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5D9CFC-A457-6219-3C3F-30855852C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219EFD1-64A9-23CE-3A57-748E9A152A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4D19583-B808-75F2-EB0F-691CD640AD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9ED042C-38D9-FF3F-15B3-994652E9C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BCD6D8D-7B0F-E3DF-3FA3-251B3B8F8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BA22C16-7932-841A-6782-89069A3C4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EB87B5-EE2E-4B87-BE06-15E0B41F610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226395756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73E34F7-432D-11C5-746B-2A4F3FBDE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96877CA-7038-8AD8-6C60-9DDDE5EBA2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D25886F-84E1-8927-E5EF-82820B15CA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F203126A-FFF6-9132-B70E-F79777542A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E981B81E-58B2-869B-0370-9E020C9B61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11150E04-BF76-EBEE-31B9-00B7B6D24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0260C04B-4A0E-BAB1-7CA9-A4D237B5B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7D9E1468-C87A-7303-6711-2C66B14F4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EFD335-6A4F-4F93-9EF0-89D8AF27BCD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202451955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D55B212-A230-842E-A46E-4C8D7B0E7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5467B8E-81C7-44FD-EEE1-D175279CC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AD8644A-9D86-FCA7-4152-5B926E6AE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672A85F-0353-D64C-4DCB-074E5B6E4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A3BE85-16DA-419E-813B-12824942EA9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2912010243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6A0DB05-E4CC-968E-8A96-9B3C56C88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7C2A29E6-F99F-FDF1-8C4E-5C6E951EA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490932B-4796-CBEC-91FD-05EFF711E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8D2367-F856-4143-9B41-AB3C52D2CC1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423376191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8D06D7-84CC-E76D-2208-F00B06538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AA58230-52CD-EC88-D860-942619CA2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DDBDCC1-8A94-941D-B2D4-C20781321C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8F05E04-F889-83A8-9CE1-6541D30B8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966585C-DD93-D422-C580-38A1019FB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62806DA-3C3A-4258-02FD-BC5DB67E9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342AE7-431B-4618-ADBF-2EE3CF02CAF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245859913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F134E96-7E98-4D7E-F688-72C406EE5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32D3946E-810D-1C46-DA8C-5DA8377819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5563CF5-E08B-60AC-E6FE-C394634851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7542B49-1661-A85B-17E5-EE77AC678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98E0C97-6B21-DB1A-79D1-22CAD6E2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F455819-7CF3-2651-4E77-7AE78984D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C9EF8C-E193-47A0-B519-1D393E0E948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2844873928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52703BD-5A41-26EB-8D4D-272835AE7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6F228FB-2561-367B-A2CC-3EFCBA18DF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F75A140-E46C-A147-4A03-4F09DB3CF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FD80D35-9F8D-973C-1EF5-61B79472D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4ADF2EF-1EF0-D341-BD88-8796BF55F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62038C-B52D-42DD-A4F2-77E13DBC2F0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291290117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5276292E-61AC-4B80-EE5D-765DC8B818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FC4BC23-3E75-0482-918D-5F1DA276FB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760BF40-1F0A-4E1C-7136-35C5785E8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EF1549E-70B3-FAFF-5EFA-7045037F5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3275F05-0B49-2E5A-01CC-17514B1FB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997022-05B7-43DB-8720-97FE4B981CE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3152409616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5F39AA6-90C8-6BB9-5629-BBA6C65B5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Online Image Placeholder 2">
            <a:extLst>
              <a:ext uri="{FF2B5EF4-FFF2-40B4-BE49-F238E27FC236}">
                <a16:creationId xmlns:a16="http://schemas.microsoft.com/office/drawing/2014/main" xmlns="" id="{FF5B6977-9FEF-9D53-3D75-4567E6BB80D3}"/>
              </a:ext>
            </a:extLst>
          </p:cNvPr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2683D41-3399-D14A-F578-132315B8DC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A55BD3F-7057-7994-3735-5E4872B750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9113C0D-29E9-FA97-D036-0D640492C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9C5CC63-DC28-3FA4-790A-AAF0F1089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39476BC-CB4F-4C2E-907F-8699D4AD816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705016264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61C4991-0FAA-8C19-9D8B-4916D7E77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5CF2643-9F81-CE89-B709-F75DE8B7E0B9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Online Image Placeholder 3">
            <a:extLst>
              <a:ext uri="{FF2B5EF4-FFF2-40B4-BE49-F238E27FC236}">
                <a16:creationId xmlns:a16="http://schemas.microsoft.com/office/drawing/2014/main" xmlns="" id="{5DB3E8C8-E04A-B4C0-06C1-468F112A110E}"/>
              </a:ext>
            </a:extLst>
          </p:cNvPr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961BC3B-1A14-2477-3470-A47687499A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11B0F7F-3172-F3C8-3FB6-60CAE2F2D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67FCDF6-E8B4-07EB-5E09-FA175C5CC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6720470-3F30-48A7-B6D8-A4F52576D27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243961781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B5B2922A-259F-3C85-B6D5-ACDBBD466A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FA3E2FD6-7EBA-16E5-6FEE-98DF4A0BF9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997D7026-BE97-B574-CB78-874AAE7F4D0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03B514C7-C129-4114-069C-61AE495D54B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8BA968E3-58C4-4DEF-E56A-B62178492DF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DBB9DBB-45BC-4B43-AA3D-DF7DE453C99D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Polymers</a:t>
            </a:r>
            <a:endParaRPr lang="en-US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xmlns="" id="{1599849C-8644-4A1A-7BBD-0BA6773029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What is a polymer?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xmlns="" id="{0CA362B0-6A17-D3F4-B48D-8390F899223D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590800"/>
            <a:ext cx="3810000" cy="2514600"/>
          </a:xfrm>
        </p:spPr>
        <p:txBody>
          <a:bodyPr/>
          <a:lstStyle/>
          <a:p>
            <a:r>
              <a:rPr lang="en-GB" altLang="en-US" sz="2800"/>
              <a:t>A long molecule made up from lots of small molecules called </a:t>
            </a:r>
          </a:p>
          <a:p>
            <a:r>
              <a:rPr lang="en-GB" altLang="en-US" sz="2800" i="1"/>
              <a:t>monomers.</a:t>
            </a:r>
          </a:p>
        </p:txBody>
      </p:sp>
      <p:grpSp>
        <p:nvGrpSpPr>
          <p:cNvPr id="3077" name="Group 5">
            <a:extLst>
              <a:ext uri="{FF2B5EF4-FFF2-40B4-BE49-F238E27FC236}">
                <a16:creationId xmlns:a16="http://schemas.microsoft.com/office/drawing/2014/main" xmlns="" id="{D4252113-A531-3960-9555-9D4CE41944C3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1981200"/>
            <a:ext cx="3810000" cy="4114800"/>
            <a:chOff x="4500" y="2160"/>
            <a:chExt cx="3960" cy="4500"/>
          </a:xfrm>
        </p:grpSpPr>
        <p:grpSp>
          <p:nvGrpSpPr>
            <p:cNvPr id="3078" name="Group 6">
              <a:extLst>
                <a:ext uri="{FF2B5EF4-FFF2-40B4-BE49-F238E27FC236}">
                  <a16:creationId xmlns:a16="http://schemas.microsoft.com/office/drawing/2014/main" xmlns="" id="{86E5DF88-E73B-FCED-2AC5-89078D03A5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00" y="2160"/>
              <a:ext cx="3960" cy="4500"/>
              <a:chOff x="2340" y="2160"/>
              <a:chExt cx="3960" cy="4500"/>
            </a:xfrm>
          </p:grpSpPr>
          <p:sp>
            <p:nvSpPr>
              <p:cNvPr id="3079" name="Rectangle 7">
                <a:extLst>
                  <a:ext uri="{FF2B5EF4-FFF2-40B4-BE49-F238E27FC236}">
                    <a16:creationId xmlns:a16="http://schemas.microsoft.com/office/drawing/2014/main" xmlns="" id="{579C3F3E-6E6F-BF8F-5FAC-4F0F02FD6C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0" y="2160"/>
                <a:ext cx="3960" cy="4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3080" name="Group 8">
                <a:extLst>
                  <a:ext uri="{FF2B5EF4-FFF2-40B4-BE49-F238E27FC236}">
                    <a16:creationId xmlns:a16="http://schemas.microsoft.com/office/drawing/2014/main" xmlns="" id="{369BDF0E-DA7D-DB90-C2D3-71FB423F67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00" y="2520"/>
                <a:ext cx="3060" cy="3195"/>
                <a:chOff x="2700" y="2520"/>
                <a:chExt cx="3060" cy="3195"/>
              </a:xfrm>
            </p:grpSpPr>
            <p:sp>
              <p:nvSpPr>
                <p:cNvPr id="3081" name="Oval 9">
                  <a:extLst>
                    <a:ext uri="{FF2B5EF4-FFF2-40B4-BE49-F238E27FC236}">
                      <a16:creationId xmlns:a16="http://schemas.microsoft.com/office/drawing/2014/main" xmlns="" id="{18E6EBF4-FDBB-9255-5E77-9A822CDEC1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00" y="5040"/>
                  <a:ext cx="360" cy="360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082" name="Oval 10">
                  <a:extLst>
                    <a:ext uri="{FF2B5EF4-FFF2-40B4-BE49-F238E27FC236}">
                      <a16:creationId xmlns:a16="http://schemas.microsoft.com/office/drawing/2014/main" xmlns="" id="{99E9608B-71CC-9492-B52F-4E165BA64D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70" y="5295"/>
                  <a:ext cx="360" cy="360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083" name="Oval 11">
                  <a:extLst>
                    <a:ext uri="{FF2B5EF4-FFF2-40B4-BE49-F238E27FC236}">
                      <a16:creationId xmlns:a16="http://schemas.microsoft.com/office/drawing/2014/main" xmlns="" id="{C498BAC5-6F24-FEA2-A5EC-227FE707D0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50" y="5220"/>
                  <a:ext cx="360" cy="360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084" name="Oval 12">
                  <a:extLst>
                    <a:ext uri="{FF2B5EF4-FFF2-40B4-BE49-F238E27FC236}">
                      <a16:creationId xmlns:a16="http://schemas.microsoft.com/office/drawing/2014/main" xmlns="" id="{B0516908-34D9-7864-F417-B574628D47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30" y="5355"/>
                  <a:ext cx="360" cy="360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085" name="Oval 13">
                  <a:extLst>
                    <a:ext uri="{FF2B5EF4-FFF2-40B4-BE49-F238E27FC236}">
                      <a16:creationId xmlns:a16="http://schemas.microsoft.com/office/drawing/2014/main" xmlns="" id="{C868D5FE-F755-C1CF-7F28-2E75BF97963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75" y="5265"/>
                  <a:ext cx="360" cy="360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086" name="Oval 14">
                  <a:extLst>
                    <a:ext uri="{FF2B5EF4-FFF2-40B4-BE49-F238E27FC236}">
                      <a16:creationId xmlns:a16="http://schemas.microsoft.com/office/drawing/2014/main" xmlns="" id="{1C5490AD-6CD2-FA27-C60B-88B9296FD2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90" y="5130"/>
                  <a:ext cx="360" cy="360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3087" name="Group 15">
                  <a:extLst>
                    <a:ext uri="{FF2B5EF4-FFF2-40B4-BE49-F238E27FC236}">
                      <a16:creationId xmlns:a16="http://schemas.microsoft.com/office/drawing/2014/main" xmlns="" id="{57A32CB6-1DA7-8796-6BFA-3CA5D83660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700" y="2520"/>
                  <a:ext cx="3060" cy="1500"/>
                  <a:chOff x="2700" y="2520"/>
                  <a:chExt cx="3060" cy="1500"/>
                </a:xfrm>
              </p:grpSpPr>
              <p:sp>
                <p:nvSpPr>
                  <p:cNvPr id="3088" name="Oval 16">
                    <a:extLst>
                      <a:ext uri="{FF2B5EF4-FFF2-40B4-BE49-F238E27FC236}">
                        <a16:creationId xmlns:a16="http://schemas.microsoft.com/office/drawing/2014/main" xmlns="" id="{02DF8985-A7C1-CA37-4EF0-4C6087A7E3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240" y="2520"/>
                    <a:ext cx="360" cy="36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3089" name="Oval 17">
                    <a:extLst>
                      <a:ext uri="{FF2B5EF4-FFF2-40B4-BE49-F238E27FC236}">
                        <a16:creationId xmlns:a16="http://schemas.microsoft.com/office/drawing/2014/main" xmlns="" id="{5A776283-1D95-3711-360B-8B5CDDD8C6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960" y="3060"/>
                    <a:ext cx="360" cy="36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3090" name="Oval 18">
                    <a:extLst>
                      <a:ext uri="{FF2B5EF4-FFF2-40B4-BE49-F238E27FC236}">
                        <a16:creationId xmlns:a16="http://schemas.microsoft.com/office/drawing/2014/main" xmlns="" id="{56FF3C27-BC33-271B-26CD-ACC79ECCCD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320" y="2520"/>
                    <a:ext cx="360" cy="36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3091" name="Oval 19">
                    <a:extLst>
                      <a:ext uri="{FF2B5EF4-FFF2-40B4-BE49-F238E27FC236}">
                        <a16:creationId xmlns:a16="http://schemas.microsoft.com/office/drawing/2014/main" xmlns="" id="{FC6C4A59-00D7-F54D-80F6-DB70A44239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420" y="3240"/>
                    <a:ext cx="360" cy="36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3092" name="Oval 20">
                    <a:extLst>
                      <a:ext uri="{FF2B5EF4-FFF2-40B4-BE49-F238E27FC236}">
                        <a16:creationId xmlns:a16="http://schemas.microsoft.com/office/drawing/2014/main" xmlns="" id="{27751D11-CBCF-6A6C-90FB-293B3B86BF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500" y="3240"/>
                    <a:ext cx="360" cy="36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3093" name="Oval 21">
                    <a:extLst>
                      <a:ext uri="{FF2B5EF4-FFF2-40B4-BE49-F238E27FC236}">
                        <a16:creationId xmlns:a16="http://schemas.microsoft.com/office/drawing/2014/main" xmlns="" id="{F4C869BD-420E-6BBC-98BA-F76330E882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400" y="2880"/>
                    <a:ext cx="360" cy="36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3094" name="Oval 22">
                    <a:extLst>
                      <a:ext uri="{FF2B5EF4-FFF2-40B4-BE49-F238E27FC236}">
                        <a16:creationId xmlns:a16="http://schemas.microsoft.com/office/drawing/2014/main" xmlns="" id="{E19EF8CA-1A64-E0B9-035E-81F9F4F221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660" y="3660"/>
                    <a:ext cx="360" cy="36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3095" name="Oval 23">
                    <a:extLst>
                      <a:ext uri="{FF2B5EF4-FFF2-40B4-BE49-F238E27FC236}">
                        <a16:creationId xmlns:a16="http://schemas.microsoft.com/office/drawing/2014/main" xmlns="" id="{54101F50-F82A-EDE4-DAB0-96AE380801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2700"/>
                    <a:ext cx="360" cy="36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3096" name="Oval 24">
                    <a:extLst>
                      <a:ext uri="{FF2B5EF4-FFF2-40B4-BE49-F238E27FC236}">
                        <a16:creationId xmlns:a16="http://schemas.microsoft.com/office/drawing/2014/main" xmlns="" id="{911F5869-B176-216C-6B2C-D80675C647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3420"/>
                    <a:ext cx="360" cy="36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3097" name="Oval 25">
                  <a:extLst>
                    <a:ext uri="{FF2B5EF4-FFF2-40B4-BE49-F238E27FC236}">
                      <a16:creationId xmlns:a16="http://schemas.microsoft.com/office/drawing/2014/main" xmlns="" id="{92D56A21-ADC6-9A9F-C5DA-54C63974A3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85" y="5115"/>
                  <a:ext cx="360" cy="360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098" name="Oval 26">
                  <a:extLst>
                    <a:ext uri="{FF2B5EF4-FFF2-40B4-BE49-F238E27FC236}">
                      <a16:creationId xmlns:a16="http://schemas.microsoft.com/office/drawing/2014/main" xmlns="" id="{F2E584D9-6733-61CC-1CEE-03BCAB1298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70" y="5310"/>
                  <a:ext cx="360" cy="360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099" name="Oval 27">
                  <a:extLst>
                    <a:ext uri="{FF2B5EF4-FFF2-40B4-BE49-F238E27FC236}">
                      <a16:creationId xmlns:a16="http://schemas.microsoft.com/office/drawing/2014/main" xmlns="" id="{D884EDD7-DC0C-EB85-E7BD-9206C1AE7F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25" y="5175"/>
                  <a:ext cx="360" cy="360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sp>
          <p:nvSpPr>
            <p:cNvPr id="3100" name="Line 28">
              <a:extLst>
                <a:ext uri="{FF2B5EF4-FFF2-40B4-BE49-F238E27FC236}">
                  <a16:creationId xmlns:a16="http://schemas.microsoft.com/office/drawing/2014/main" xmlns="" id="{2564D247-C328-CEE3-2E72-8A55D8E6006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14938">
              <a:off x="6300" y="4320"/>
              <a:ext cx="72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xmlns="" id="{BC43A08A-30CE-A77F-FE00-B21B4601E6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Addition polymerisation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xmlns="" id="{F857007C-CDDE-C9C5-BD8A-72512B4950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/>
              <a:t>Monomers contain C=C bonds</a:t>
            </a:r>
          </a:p>
          <a:p>
            <a:r>
              <a:rPr lang="en-GB" altLang="en-US"/>
              <a:t>Double bond opens to (link) bond to next monomer molecule</a:t>
            </a:r>
          </a:p>
          <a:p>
            <a:r>
              <a:rPr lang="en-GB" altLang="en-US"/>
              <a:t>Chain forms when same basic unit is repeated over and over.</a:t>
            </a:r>
          </a:p>
          <a:p>
            <a:r>
              <a:rPr lang="en-GB" altLang="en-US"/>
              <a:t>Modern polymers also developed based on alkynes R-C    C - R’</a:t>
            </a:r>
          </a:p>
        </p:txBody>
      </p:sp>
      <p:grpSp>
        <p:nvGrpSpPr>
          <p:cNvPr id="7178" name="Group 10">
            <a:extLst>
              <a:ext uri="{FF2B5EF4-FFF2-40B4-BE49-F238E27FC236}">
                <a16:creationId xmlns:a16="http://schemas.microsoft.com/office/drawing/2014/main" xmlns="" id="{972ECE53-D3D0-3F35-9605-06E68EF2A39B}"/>
              </a:ext>
            </a:extLst>
          </p:cNvPr>
          <p:cNvGrpSpPr>
            <a:grpSpLocks/>
          </p:cNvGrpSpPr>
          <p:nvPr/>
        </p:nvGrpSpPr>
        <p:grpSpPr bwMode="auto">
          <a:xfrm>
            <a:off x="3211513" y="5410200"/>
            <a:ext cx="312737" cy="168275"/>
            <a:chOff x="3312" y="3456"/>
            <a:chExt cx="197" cy="106"/>
          </a:xfrm>
        </p:grpSpPr>
        <p:sp>
          <p:nvSpPr>
            <p:cNvPr id="7175" name="Line 7">
              <a:extLst>
                <a:ext uri="{FF2B5EF4-FFF2-40B4-BE49-F238E27FC236}">
                  <a16:creationId xmlns:a16="http://schemas.microsoft.com/office/drawing/2014/main" xmlns="" id="{E7DE1890-F8C8-F61F-E28F-90C8E25C13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3456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176" name="Line 8">
              <a:extLst>
                <a:ext uri="{FF2B5EF4-FFF2-40B4-BE49-F238E27FC236}">
                  <a16:creationId xmlns:a16="http://schemas.microsoft.com/office/drawing/2014/main" xmlns="" id="{12323495-08F4-336E-86A4-3C4BEB3091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3504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177" name="Line 9">
              <a:extLst>
                <a:ext uri="{FF2B5EF4-FFF2-40B4-BE49-F238E27FC236}">
                  <a16:creationId xmlns:a16="http://schemas.microsoft.com/office/drawing/2014/main" xmlns="" id="{F1E59991-3FCD-335C-1CFC-9C6CC05FC4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7" y="3562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utoUpdateAnimBg="0"/>
      <p:bldP spid="7171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xmlns="" id="{C9B1E0EB-66BB-A08E-487E-0767F64F9D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Copolymerisation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xmlns="" id="{285A4EB8-4CB7-D406-C660-77BF594F58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GB" altLang="en-US"/>
              <a:t>when more than one monomer is used.</a:t>
            </a:r>
          </a:p>
          <a:p>
            <a:pPr>
              <a:spcBef>
                <a:spcPct val="50000"/>
              </a:spcBef>
            </a:pPr>
            <a:r>
              <a:rPr lang="en-GB" altLang="en-US"/>
              <a:t> An irregular chain structure will result eg propene/ethene/propene/propene/ethene</a:t>
            </a:r>
          </a:p>
          <a:p>
            <a:pPr>
              <a:spcBef>
                <a:spcPct val="50000"/>
              </a:spcBef>
            </a:pPr>
            <a:r>
              <a:rPr lang="en-GB" altLang="en-US"/>
              <a:t>Why might polymers designers want to design a polymer in this way?</a:t>
            </a:r>
          </a:p>
          <a:p>
            <a:pPr>
              <a:spcBef>
                <a:spcPct val="50000"/>
              </a:spcBef>
            </a:pPr>
            <a:r>
              <a:rPr lang="en-GB" altLang="en-US"/>
              <a:t>(Hint) Intermolecular bonds!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5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xmlns="" id="{0ACE2C1D-1D1E-B7C0-4C05-2926D0E5C1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What decides the properties of a polymer?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xmlns="" id="{30D28BD4-8926-DCB0-5185-0077DF983C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2800"/>
              <a:t>Stronger attractive forces between chains = stronger, less flexible polymer.</a:t>
            </a:r>
          </a:p>
          <a:p>
            <a:r>
              <a:rPr lang="en-GB" altLang="en-US" sz="2800"/>
              <a:t>Chains able to slide past each other = flexible polymer .</a:t>
            </a:r>
          </a:p>
          <a:p>
            <a:r>
              <a:rPr lang="en-GB" altLang="en-US" sz="2800"/>
              <a:t>In poly(ethene) attractive forces are weak instantaneous dipole - induced dipole, will it be flexible or not?</a:t>
            </a:r>
          </a:p>
          <a:p>
            <a:r>
              <a:rPr lang="en-GB" altLang="en-US" sz="2800"/>
              <a:t>Nylon has strong hydrogen bonds, why does this make it a strong fibre?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utoUpdateAnimBg="0"/>
      <p:bldP spid="11267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xmlns="" id="{8787101D-B458-5B46-DB5F-9C9972BE82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Getting ideas straight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xmlns="" id="{4D5CB4B2-4B86-5987-5FDB-18B2A067BA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/>
              <a:t>Look at page 110 -111 of </a:t>
            </a:r>
            <a:r>
              <a:rPr lang="en-GB" altLang="en-US" i="1"/>
              <a:t>Chemical Ideas</a:t>
            </a:r>
            <a:r>
              <a:rPr lang="en-GB" altLang="en-US"/>
              <a:t>.</a:t>
            </a:r>
          </a:p>
          <a:p>
            <a:r>
              <a:rPr lang="en-GB" altLang="en-US"/>
              <a:t>Take turns in explaining to a partner how the following molecular structures affect the overall properties of polymers :- </a:t>
            </a:r>
          </a:p>
          <a:p>
            <a:r>
              <a:rPr lang="en-GB" altLang="en-US">
                <a:solidFill>
                  <a:srgbClr val="FF0000"/>
                </a:solidFill>
              </a:rPr>
              <a:t>chain length,</a:t>
            </a:r>
            <a:r>
              <a:rPr lang="en-GB" altLang="en-US"/>
              <a:t>	</a:t>
            </a:r>
            <a:r>
              <a:rPr lang="en-GB" altLang="en-US">
                <a:solidFill>
                  <a:srgbClr val="6600FF"/>
                </a:solidFill>
              </a:rPr>
              <a:t>different side groups</a:t>
            </a:r>
            <a:r>
              <a:rPr lang="en-GB" altLang="en-US"/>
              <a:t>,	</a:t>
            </a:r>
            <a:r>
              <a:rPr lang="en-GB" altLang="en-US">
                <a:solidFill>
                  <a:srgbClr val="990099"/>
                </a:solidFill>
              </a:rPr>
              <a:t>chain branching,</a:t>
            </a:r>
            <a:r>
              <a:rPr lang="en-GB" altLang="en-US"/>
              <a:t>	</a:t>
            </a:r>
            <a:r>
              <a:rPr lang="en-GB" altLang="en-US">
                <a:solidFill>
                  <a:srgbClr val="66FF33"/>
                </a:solidFill>
              </a:rPr>
              <a:t>stereoregularity,</a:t>
            </a:r>
            <a:r>
              <a:rPr lang="en-GB" altLang="en-US"/>
              <a:t> 	</a:t>
            </a:r>
            <a:r>
              <a:rPr lang="en-GB" altLang="en-US">
                <a:solidFill>
                  <a:srgbClr val="FF6699"/>
                </a:solidFill>
              </a:rPr>
              <a:t>chain flexibility,</a:t>
            </a:r>
            <a:r>
              <a:rPr lang="en-GB" altLang="en-US"/>
              <a:t>	</a:t>
            </a:r>
            <a:r>
              <a:rPr lang="en-GB" altLang="en-US">
                <a:solidFill>
                  <a:srgbClr val="993300"/>
                </a:solidFill>
              </a:rPr>
              <a:t>cross linking.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utoUpdateAnimBg="0"/>
      <p:bldP spid="13315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xmlns="" id="{A01F989B-6AC0-878A-34BA-D9FFA1707D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Thermoplastics (80%)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xmlns="" id="{46217F5D-152B-AB48-16B7-C75B3C8611F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990600" y="3505200"/>
            <a:ext cx="7620000" cy="2438400"/>
          </a:xfrm>
        </p:spPr>
        <p:txBody>
          <a:bodyPr/>
          <a:lstStyle/>
          <a:p>
            <a:r>
              <a:rPr lang="en-GB" altLang="en-US" sz="2800"/>
              <a:t>No cross links between chains.</a:t>
            </a:r>
          </a:p>
          <a:p>
            <a:r>
              <a:rPr lang="en-GB" altLang="en-US" sz="2800"/>
              <a:t>Weak attractive forces between chains broken by </a:t>
            </a:r>
            <a:r>
              <a:rPr lang="en-GB" altLang="en-US" sz="2800" i="1"/>
              <a:t>warming</a:t>
            </a:r>
            <a:r>
              <a:rPr lang="en-GB" altLang="en-US" sz="2800"/>
              <a:t>.</a:t>
            </a:r>
          </a:p>
          <a:p>
            <a:r>
              <a:rPr lang="en-GB" altLang="en-US" sz="2800"/>
              <a:t>Change shape - can be remoulded.</a:t>
            </a:r>
          </a:p>
          <a:p>
            <a:r>
              <a:rPr lang="en-GB" altLang="en-US" sz="2800"/>
              <a:t>Weak forces reform in new shape when cold.</a:t>
            </a:r>
          </a:p>
        </p:txBody>
      </p:sp>
      <p:pic>
        <p:nvPicPr>
          <p:cNvPr id="12293" name="Picture 5">
            <a:extLst>
              <a:ext uri="{FF2B5EF4-FFF2-40B4-BE49-F238E27FC236}">
                <a16:creationId xmlns:a16="http://schemas.microsoft.com/office/drawing/2014/main" xmlns="" id="{2B392F8D-294F-B4F5-F130-51AAAA017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600200"/>
            <a:ext cx="6477000" cy="1973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autoUpdateAnimBg="0"/>
      <p:bldP spid="12291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7" name="Rectangle 7">
            <a:extLst>
              <a:ext uri="{FF2B5EF4-FFF2-40B4-BE49-F238E27FC236}">
                <a16:creationId xmlns:a16="http://schemas.microsoft.com/office/drawing/2014/main" xmlns="" id="{4A343178-7AAA-8E0D-66B4-686BE933E8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772400" cy="914400"/>
          </a:xfrm>
        </p:spPr>
        <p:txBody>
          <a:bodyPr/>
          <a:lstStyle/>
          <a:p>
            <a:r>
              <a:rPr lang="en-GB" altLang="en-US"/>
              <a:t>Thermosets</a:t>
            </a:r>
          </a:p>
        </p:txBody>
      </p:sp>
      <p:sp>
        <p:nvSpPr>
          <p:cNvPr id="15368" name="Rectangle 8">
            <a:extLst>
              <a:ext uri="{FF2B5EF4-FFF2-40B4-BE49-F238E27FC236}">
                <a16:creationId xmlns:a16="http://schemas.microsoft.com/office/drawing/2014/main" xmlns="" id="{B7982FFB-DF10-439C-E04D-A1653B2D433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371600" y="3429000"/>
            <a:ext cx="6705600" cy="2133600"/>
          </a:xfrm>
        </p:spPr>
        <p:txBody>
          <a:bodyPr/>
          <a:lstStyle/>
          <a:p>
            <a:r>
              <a:rPr lang="en-GB" altLang="en-US" sz="2800"/>
              <a:t>Extensive cross-linking formed by covalent bonds.</a:t>
            </a:r>
          </a:p>
          <a:p>
            <a:r>
              <a:rPr lang="en-GB" altLang="en-US" sz="2800"/>
              <a:t>Bonds prevent chains moving relative to each other. </a:t>
            </a:r>
          </a:p>
          <a:p>
            <a:r>
              <a:rPr lang="en-GB" altLang="en-US" sz="2800"/>
              <a:t>What will the properties of this type of plastic be like?</a:t>
            </a:r>
          </a:p>
        </p:txBody>
      </p:sp>
      <p:pic>
        <p:nvPicPr>
          <p:cNvPr id="15371" name="Picture 11">
            <a:extLst>
              <a:ext uri="{FF2B5EF4-FFF2-40B4-BE49-F238E27FC236}">
                <a16:creationId xmlns:a16="http://schemas.microsoft.com/office/drawing/2014/main" xmlns="" id="{BD901976-429F-B08D-060A-15B384723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447800"/>
            <a:ext cx="7010400" cy="1976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3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3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3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3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7" grpId="0" autoUpdateAnimBg="0"/>
      <p:bldP spid="15368" grpId="0" build="p" autoUpdateAnimBg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270</Words>
  <Application>Microsoft Office PowerPoint</Application>
  <PresentationFormat>On-screen Show (4:3)</PresentationFormat>
  <Paragraphs>39</Paragraphs>
  <Slides>8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Default Design</vt:lpstr>
      <vt:lpstr>Polymers</vt:lpstr>
      <vt:lpstr>What is a polymer?</vt:lpstr>
      <vt:lpstr>Addition polymerisation</vt:lpstr>
      <vt:lpstr>Copolymerisation</vt:lpstr>
      <vt:lpstr>What decides the properties of a polymer?</vt:lpstr>
      <vt:lpstr>Getting ideas straight</vt:lpstr>
      <vt:lpstr>Thermoplastics (80%)</vt:lpstr>
      <vt:lpstr>Thermosets</vt:lpstr>
    </vt:vector>
  </TitlesOfParts>
  <Company>Small Heath School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Structure and Properties of Polymers</dc:title>
  <dc:creator>M Tyrrell</dc:creator>
  <cp:lastModifiedBy>MAHAAN</cp:lastModifiedBy>
  <cp:revision>27</cp:revision>
  <dcterms:created xsi:type="dcterms:W3CDTF">2002-02-05T19:41:42Z</dcterms:created>
  <dcterms:modified xsi:type="dcterms:W3CDTF">2024-11-09T11:52:22Z</dcterms:modified>
</cp:coreProperties>
</file>