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61" r:id="rId3"/>
    <p:sldId id="259" r:id="rId4"/>
    <p:sldId id="260" r:id="rId5"/>
    <p:sldId id="264" r:id="rId6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xmlns="" id="{45C3E2C4-D45F-96F0-AEF5-056B6DC1B13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xmlns="" id="{539B573D-1C22-095A-49FD-7B03F50D94A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xmlns="" id="{2C7A2165-5246-0DC9-AD11-78799B3C0F0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xmlns="" id="{55A7AEF9-55CA-5A23-4899-1A722C12CC4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18C1D7D-50C4-4353-8381-E549415E66C7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xmlns="" id="{ED1F0064-CBCD-D815-1C0A-43ECE5DC016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xmlns="" id="{892F69B1-F42F-A232-19D2-4B834D078E7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xmlns="" id="{9E1A9D52-9B73-93A9-3911-4855A4B383A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7653" name="Rectangle 5">
            <a:extLst>
              <a:ext uri="{FF2B5EF4-FFF2-40B4-BE49-F238E27FC236}">
                <a16:creationId xmlns:a16="http://schemas.microsoft.com/office/drawing/2014/main" xmlns="" id="{AF14E486-34DF-053B-BB53-9BB0C2F1E96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7654" name="Rectangle 6">
            <a:extLst>
              <a:ext uri="{FF2B5EF4-FFF2-40B4-BE49-F238E27FC236}">
                <a16:creationId xmlns:a16="http://schemas.microsoft.com/office/drawing/2014/main" xmlns="" id="{2E5D5E30-6766-3D29-EAFB-D8C18B2DEEE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7655" name="Rectangle 7">
            <a:extLst>
              <a:ext uri="{FF2B5EF4-FFF2-40B4-BE49-F238E27FC236}">
                <a16:creationId xmlns:a16="http://schemas.microsoft.com/office/drawing/2014/main" xmlns="" id="{A753DF2E-12FD-0981-1726-C3FE102708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C7D5E38-E8AF-40A6-81A3-C4CD289DFF2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EF6DBCC9-CF71-09B8-6746-4DF1B9C8FF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1CF74C-FFF8-496B-857A-0841A8BF5C40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xmlns="" id="{0999F8EC-75FD-9F59-D6E1-28302EA943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xmlns="" id="{E91DAED6-84FB-8F75-B309-F2DA25577B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13B15161-0530-9FC2-C3C3-69D5A5F04E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26F620-B188-44C7-AD01-923A73050D6D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xmlns="" id="{7888459A-E186-C9ED-E1E8-B73B174EAB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xmlns="" id="{ECF7814F-DADB-E364-D990-7D3C5BC3DC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D3FE1C93-E1B2-B3D3-2799-710F95D492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E4F21E-A5D0-4A2C-999C-BB5B10C8AD23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xmlns="" id="{02A833AA-A9B7-59C3-2D16-3BBE2B134B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xmlns="" id="{041551A3-B8BD-6915-BA96-9F9E3D98E9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8A88AFBA-16EC-251F-9256-526BB2303C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FCAC91-6CD7-4CE0-8A98-F54B13DBCFCB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xmlns="" id="{1D4D2427-352B-06C5-79BD-73505CFB74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xmlns="" id="{DAF5CCF6-C08D-5C23-5C76-01BB5BA802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E8D346-5279-1B14-CC41-03F23252A6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8006796-4191-2E11-4762-52B82C0F55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4C71A9A-B1B5-9479-A441-D2E6E15D4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D479B15-A8E9-8304-AC4E-4FEA487F8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0AE5B9C-F85A-B8BC-9553-0B8FFE7A5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9C6794-E8EE-447F-9824-BB326B0C11C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692159911"/>
      </p:ext>
    </p:extLst>
  </p:cSld>
  <p:clrMapOvr>
    <a:masterClrMapping/>
  </p:clrMapOvr>
  <p:transition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FB0D87-AD74-B1EA-B839-C976B60D5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FFA9E45-AD8D-9B5B-0E66-FA7E2A12E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270F55F-34A1-3570-6896-0B67CC565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E5201E8-68C0-B033-3037-D24162C1F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391E2F5-ED2D-E2B2-EC68-18172E8E6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4A285C-8163-4A81-B743-5AE193AE31E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476233094"/>
      </p:ext>
    </p:extLst>
  </p:cSld>
  <p:clrMapOvr>
    <a:masterClrMapping/>
  </p:clrMapOvr>
  <p:transition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05D4FD-6775-EC16-D322-B3B5F4527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301D058-F63A-7CCC-26C4-59664522E2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60C217C-E5BB-A7C4-3146-729CFCAC7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A9F5D89-5A60-5FDC-E51D-45847A919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6A0B676-86C5-47C5-86C8-1C1D139F6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53A7C7-1778-402D-91AF-DF44C9184EB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424811098"/>
      </p:ext>
    </p:extLst>
  </p:cSld>
  <p:clrMapOvr>
    <a:masterClrMapping/>
  </p:clrMapOvr>
  <p:transition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60374B-142B-C19D-94B6-DC2F1E677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CCB37CC-4A20-5AFE-B942-060AB9A7F2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DBC142F-617D-2C0C-2080-E68991CA0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83DD02E-AC27-62D9-D79D-9E4B48580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539DFED-D579-7978-A103-450D88AA9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540DC1F-9CDD-E86A-3DC9-FE3C8E3B9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F7EC9B-1B8B-4776-B7E7-F517E153B46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1017652859"/>
      </p:ext>
    </p:extLst>
  </p:cSld>
  <p:clrMapOvr>
    <a:masterClrMapping/>
  </p:clrMapOvr>
  <p:transition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8DDDE1-0849-34E9-B745-8EF989DA2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E80FBA8-4A3C-3692-6E22-261191413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CD83070-E0A6-4DF6-57F3-7ADFCC7C4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440CDD4-0411-3EC2-EDF2-2EE645EC6A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E9501B2-A7EE-18DE-E009-89A20195FA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3A9455C-8A25-176B-D5EB-725F04EC9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E395088-DEB5-717A-1D9D-AC8F5DD49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A46418A7-2E57-5132-11C8-1F57AA1DF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9DCCB-747A-4F2B-8A5F-D30BD741594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066763484"/>
      </p:ext>
    </p:extLst>
  </p:cSld>
  <p:clrMapOvr>
    <a:masterClrMapping/>
  </p:clrMapOvr>
  <p:transition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BC65AF-E99A-EC8F-394A-89B2970AE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A6272EA-DEEA-C8B1-3905-061BA970D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E4F6259-2681-FC26-40B9-3FB5CD402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6F1575F-8BD3-F114-B893-C76999867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A6CB32-DF7B-48C3-9DBA-8A05C991D32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564026410"/>
      </p:ext>
    </p:extLst>
  </p:cSld>
  <p:clrMapOvr>
    <a:masterClrMapping/>
  </p:clrMapOvr>
  <p:transition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487C0B6-FDFA-AFE3-68FB-C0EABDFA0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F441A00-33C7-8C7A-CF5F-831750086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D583E91-A0A0-6364-BCD5-F8B076CF6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4FC6DF-A580-4C06-A227-BA5D8658A6C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4197265755"/>
      </p:ext>
    </p:extLst>
  </p:cSld>
  <p:clrMapOvr>
    <a:masterClrMapping/>
  </p:clrMapOvr>
  <p:transition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3E9E70-1772-7C63-8F8D-8FD8B948D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90F9FB-2818-0BF7-D7C8-1BEC25B6A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4745621-2BCF-0AF6-B97D-5EC50B9CBB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BF28D14-B167-5432-DE7E-1E666C44D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DE91362-A55F-344B-47DB-C867BC7AD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623B8B7-B733-B95A-76CF-D911017E3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D823AA-49B6-4500-A79B-5ACC1049DE8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1219653823"/>
      </p:ext>
    </p:extLst>
  </p:cSld>
  <p:clrMapOvr>
    <a:masterClrMapping/>
  </p:clrMapOvr>
  <p:transition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5F7C1A-337C-3FF6-3768-2E4307093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5DABD610-1467-64F9-5C32-1B1C2CCFA2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3718794-C324-F606-88F0-F5AE77A4E0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F804C88-511A-3F8A-5CBE-1147CC75C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B46F209-C7CF-25DD-FE2B-0ABB58236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D083009-0DF4-DA19-DE97-EE6427E3D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286CDE-F762-4B8E-839B-AFB020BE67B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760674328"/>
      </p:ext>
    </p:extLst>
  </p:cSld>
  <p:clrMapOvr>
    <a:masterClrMapping/>
  </p:clrMapOvr>
  <p:transition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D911CD-5FEC-7B57-EEB9-A107AB489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A2E951F-931D-71EB-B3FC-437BD611BE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34F28E2-745D-1501-5035-6A63E4E92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FC9C0F5-FD51-6630-F875-F2904F37C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5BD6B64-B2D3-3A9A-F229-462E5F69F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BBA3E5-EEE3-42BD-86DE-831F7EC5CBC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1814681813"/>
      </p:ext>
    </p:extLst>
  </p:cSld>
  <p:clrMapOvr>
    <a:masterClrMapping/>
  </p:clrMapOvr>
  <p:transition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6D6D0C6-264C-419F-2A01-D314B6889D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85C0545-BC81-E493-01F5-F8972D8FF9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ED5701A-A85F-2D3F-7707-20C3FE62D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25E5FF5-26F9-8D01-D7A1-183B74DCF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4509846-A0FF-5C92-C294-0FF2B1981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E36388-EA4B-4412-A88D-552E8E088CA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084027966"/>
      </p:ext>
    </p:extLst>
  </p:cSld>
  <p:clrMapOvr>
    <a:masterClrMapping/>
  </p:clrMapOvr>
  <p:transition>
    <p:blinds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446FCA-A827-4483-6CFD-23A7E0EC2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BFD0BC1-F1CB-E7CA-59B3-13E8F402633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xmlns="" id="{EE4ABD41-8730-E318-EF64-DFA79292F5D1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0C00036-EBDB-949D-31F7-C38F43D1A7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52E4234-AE29-1A70-BBCF-A1C2B57E4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3E62E4F-C7C2-0EFF-0FB1-08B854119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C3CC97D-3B35-4BC1-ADAC-3C5F5CA3806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860074414"/>
      </p:ext>
    </p:extLst>
  </p:cSld>
  <p:clrMapOvr>
    <a:masterClrMapping/>
  </p:clrMapOvr>
  <p:transition>
    <p:blinds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CC0988-B265-1738-D6B4-1B90A8A42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xmlns="" id="{67DC5478-2A3E-8F28-D3FC-70F5F1F04A64}"/>
              </a:ext>
            </a:extLst>
          </p:cNvPr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40E1D29-F200-2302-9933-34F959401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A1D6177-D154-6A65-21D5-38E25F1619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79D946A-F751-C449-822D-165AF343D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FE61608-49B5-AD2F-EA35-8EBA2CCE5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6FFAB4B-22AA-404F-9B56-D0ADAFC5C9B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1496933709"/>
      </p:ext>
    </p:extLst>
  </p:cSld>
  <p:clrMapOvr>
    <a:masterClrMapping/>
  </p:clrMapOvr>
  <p:transition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D674BFA0-45D9-A5B4-1173-0FAA3EDC30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C4D8770A-3C11-3116-27C2-C508129376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6D007DC2-7A5D-880F-932A-4BB56B0F3F4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D80BEBD-97F8-7B5F-1AB2-2195FA8351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27698AA2-6F88-3951-CE1F-CE8E04A21B5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9C754FF-D5CC-4D0D-9AD8-3540E9785FF1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>
    <p:blinds dir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2362201"/>
            <a:ext cx="6858000" cy="2286000"/>
          </a:xfrm>
        </p:spPr>
        <p:txBody>
          <a:bodyPr/>
          <a:lstStyle/>
          <a:p>
            <a:r>
              <a:rPr lang="en-US" dirty="0" smtClean="0"/>
              <a:t>Oils and Fats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ransition>
    <p:blinds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9" name="Picture 7">
            <a:extLst>
              <a:ext uri="{FF2B5EF4-FFF2-40B4-BE49-F238E27FC236}">
                <a16:creationId xmlns:a16="http://schemas.microsoft.com/office/drawing/2014/main" xmlns="" id="{0F539228-7AA1-152C-5AD7-A7D6618F8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281988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440" name="Rectangle 8">
            <a:extLst>
              <a:ext uri="{FF2B5EF4-FFF2-40B4-BE49-F238E27FC236}">
                <a16:creationId xmlns:a16="http://schemas.microsoft.com/office/drawing/2014/main" xmlns="" id="{DA13969A-E182-D7DB-D6B9-A92C920CBE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219200"/>
            <a:ext cx="7772400" cy="533400"/>
          </a:xfrm>
        </p:spPr>
        <p:txBody>
          <a:bodyPr/>
          <a:lstStyle/>
          <a:p>
            <a:r>
              <a:rPr lang="en-GB" altLang="en-US" sz="2000" i="1" dirty="0" smtClean="0"/>
              <a:t> </a:t>
            </a:r>
            <a:r>
              <a:rPr lang="en-GB" altLang="en-US" sz="2000" i="1" dirty="0"/>
              <a:t>Common fatty acids</a:t>
            </a:r>
            <a:endParaRPr lang="en-GB" altLang="en-US" dirty="0"/>
          </a:p>
        </p:txBody>
      </p:sp>
    </p:spTree>
  </p:cSld>
  <p:clrMapOvr>
    <a:masterClrMapping/>
  </p:clrMapOvr>
  <p:transition>
    <p:blinds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xmlns="" id="{A249461B-9AA7-0020-63A2-2F962465F1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i="1">
                <a:solidFill>
                  <a:schemeClr val="tx1"/>
                </a:solidFill>
                <a:latin typeface="Courier New" panose="02070309020205020404" pitchFamily="49" charset="0"/>
              </a:rPr>
              <a:t>Fats and fatty acids.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xmlns="" id="{67B10189-01D2-E7C4-AF1F-357BCA622A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GB" altLang="en-US" sz="2400">
                <a:latin typeface="Courier New" panose="02070309020205020404" pitchFamily="49" charset="0"/>
              </a:rPr>
              <a:t>Unbranched hydrocarbon chains.</a:t>
            </a:r>
          </a:p>
          <a:p>
            <a:pPr>
              <a:spcBef>
                <a:spcPts val="600"/>
              </a:spcBef>
            </a:pPr>
            <a:r>
              <a:rPr lang="en-GB" altLang="en-US" sz="2400">
                <a:latin typeface="Courier New" panose="02070309020205020404" pitchFamily="49" charset="0"/>
              </a:rPr>
              <a:t>Called fatty acids – occur in fats!!!</a:t>
            </a:r>
          </a:p>
          <a:p>
            <a:pPr>
              <a:spcBef>
                <a:spcPts val="600"/>
              </a:spcBef>
            </a:pPr>
            <a:r>
              <a:rPr lang="en-GB" altLang="en-US" sz="2400">
                <a:latin typeface="Courier New" panose="02070309020205020404" pitchFamily="49" charset="0"/>
              </a:rPr>
              <a:t>Fully unsaturated / 3 or 4 double bonds.</a:t>
            </a:r>
          </a:p>
          <a:p>
            <a:pPr>
              <a:spcBef>
                <a:spcPts val="600"/>
              </a:spcBef>
            </a:pPr>
            <a:r>
              <a:rPr lang="en-GB" altLang="en-US" sz="2400">
                <a:latin typeface="Courier New" panose="02070309020205020404" pitchFamily="49" charset="0"/>
              </a:rPr>
              <a:t>Still known by old names – systematic names too long.</a:t>
            </a:r>
          </a:p>
          <a:p>
            <a:r>
              <a:rPr lang="en-GB" altLang="en-US" sz="2400">
                <a:latin typeface="Courier New" panose="02070309020205020404" pitchFamily="49" charset="0"/>
              </a:rPr>
              <a:t>Thought to cause blockage of blood vessels and heart disease, especially the saturated ones.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  <p:bldP spid="16387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xmlns="" id="{20F040AB-68EB-8158-E4BD-CD1CFD34C0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Fat facts!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xmlns="" id="{9380952B-3009-BEFD-6222-874CEDCFCA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8077200" cy="43434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GB" altLang="en-US" sz="2400">
                <a:latin typeface="Courier New" panose="02070309020205020404" pitchFamily="49" charset="0"/>
              </a:rPr>
              <a:t>Natural oils and fats are </a:t>
            </a:r>
            <a:r>
              <a:rPr lang="en-GB" altLang="en-US" sz="2400" b="1">
                <a:solidFill>
                  <a:srgbClr val="0000FF"/>
                </a:solidFill>
                <a:latin typeface="Courier New" panose="02070309020205020404" pitchFamily="49" charset="0"/>
              </a:rPr>
              <a:t>mixtures of triesters</a:t>
            </a:r>
            <a:r>
              <a:rPr lang="en-GB" altLang="en-US" sz="2400">
                <a:latin typeface="Courier New" panose="02070309020205020404" pitchFamily="49" charset="0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en-GB" altLang="en-US" sz="2400">
                <a:latin typeface="Courier New" panose="02070309020205020404" pitchFamily="49" charset="0"/>
              </a:rPr>
              <a:t>Can be split up by </a:t>
            </a:r>
            <a:r>
              <a:rPr lang="en-GB" altLang="en-US" sz="2400" b="1">
                <a:solidFill>
                  <a:srgbClr val="0000FF"/>
                </a:solidFill>
                <a:latin typeface="Courier New" panose="02070309020205020404" pitchFamily="49" charset="0"/>
              </a:rPr>
              <a:t>hydrolysis, </a:t>
            </a:r>
            <a:r>
              <a:rPr lang="en-GB" altLang="en-US" sz="2400">
                <a:latin typeface="Courier New" panose="02070309020205020404" pitchFamily="49" charset="0"/>
              </a:rPr>
              <a:t>heat with conc. NaOH.</a:t>
            </a:r>
          </a:p>
          <a:p>
            <a:pPr>
              <a:spcBef>
                <a:spcPts val="600"/>
              </a:spcBef>
            </a:pPr>
            <a:r>
              <a:rPr lang="en-GB" altLang="en-US" sz="2000" b="1">
                <a:solidFill>
                  <a:srgbClr val="0000FF"/>
                </a:solidFill>
                <a:latin typeface="Courier New" panose="02070309020205020404" pitchFamily="49" charset="0"/>
              </a:rPr>
              <a:t>Triester + NaOH </a:t>
            </a:r>
            <a:r>
              <a:rPr lang="en-GB" altLang="en-US" sz="2000" b="1">
                <a:solidFill>
                  <a:srgbClr val="0000FF"/>
                </a:solidFill>
                <a:latin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GB" altLang="en-US" sz="2000" b="1">
                <a:solidFill>
                  <a:srgbClr val="0000FF"/>
                </a:solidFill>
                <a:latin typeface="Courier New" panose="02070309020205020404" pitchFamily="49" charset="0"/>
              </a:rPr>
              <a:t> glycerol + sodium salt of acid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GB" altLang="en-US" sz="2400">
                <a:latin typeface="Courier New" panose="02070309020205020404" pitchFamily="49" charset="0"/>
              </a:rPr>
              <a:t>Basis of soap manufacture eg. </a:t>
            </a:r>
            <a:r>
              <a:rPr lang="en-GB" altLang="en-US" sz="2400" i="1">
                <a:latin typeface="Courier New" panose="02070309020205020404" pitchFamily="49" charset="0"/>
              </a:rPr>
              <a:t>“Palmolive”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GB" altLang="en-US" sz="2400">
                <a:latin typeface="Courier New" panose="02070309020205020404" pitchFamily="49" charset="0"/>
              </a:rPr>
              <a:t>Convert sodium salts to free acids by adding dil. HCl or other mineral acid.</a:t>
            </a:r>
          </a:p>
          <a:p>
            <a:endParaRPr lang="en-GB" altLang="en-US" sz="240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utoUpdateAnimBg="0"/>
      <p:bldP spid="1741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xmlns="" id="{01F4D0F5-8B04-DEC8-535D-EE56A13609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38200"/>
          </a:xfrm>
        </p:spPr>
        <p:txBody>
          <a:bodyPr/>
          <a:lstStyle/>
          <a:p>
            <a:r>
              <a:rPr lang="en-GB" altLang="en-US"/>
              <a:t>Converting oil to fat.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xmlns="" id="{AEF61ADC-4AFD-DFAD-E558-B39B6C7E9CE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3962400"/>
            <a:ext cx="7772400" cy="2362200"/>
          </a:xfrm>
        </p:spPr>
        <p:txBody>
          <a:bodyPr/>
          <a:lstStyle/>
          <a:p>
            <a:r>
              <a:rPr lang="en-GB" altLang="en-US" sz="2400"/>
              <a:t>Most natural oils need processing to make them fit for use.</a:t>
            </a:r>
          </a:p>
          <a:p>
            <a:r>
              <a:rPr lang="en-GB" altLang="en-US" sz="2400" b="1"/>
              <a:t>Hydrogenation </a:t>
            </a:r>
            <a:r>
              <a:rPr lang="en-GB" altLang="en-US" sz="2400"/>
              <a:t>of unsaturated oils - make margarine.</a:t>
            </a:r>
          </a:p>
          <a:p>
            <a:r>
              <a:rPr lang="en-GB" altLang="en-US" sz="2400" i="1"/>
              <a:t>Controlled</a:t>
            </a:r>
            <a:r>
              <a:rPr lang="en-GB" altLang="en-US" sz="2400"/>
              <a:t> hydrogenation makes oils more solid.</a:t>
            </a:r>
          </a:p>
          <a:p>
            <a:r>
              <a:rPr lang="en-GB" altLang="en-US" sz="2400"/>
              <a:t>Pass H</a:t>
            </a:r>
            <a:r>
              <a:rPr lang="en-GB" altLang="en-US" sz="2400" baseline="-25000"/>
              <a:t>2</a:t>
            </a:r>
            <a:r>
              <a:rPr lang="en-GB" altLang="en-US" sz="2400"/>
              <a:t> through heated oil - nickel catalyst.</a:t>
            </a:r>
          </a:p>
          <a:p>
            <a:r>
              <a:rPr lang="en-GB" altLang="en-US" sz="2400"/>
              <a:t>Add flavourings, salt, vitamins etc.</a:t>
            </a:r>
          </a:p>
        </p:txBody>
      </p:sp>
      <p:grpSp>
        <p:nvGrpSpPr>
          <p:cNvPr id="22559" name="Group 31">
            <a:extLst>
              <a:ext uri="{FF2B5EF4-FFF2-40B4-BE49-F238E27FC236}">
                <a16:creationId xmlns:a16="http://schemas.microsoft.com/office/drawing/2014/main" xmlns="" id="{1CF30F4D-A080-4971-F647-8755DEF46DD7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914400"/>
            <a:ext cx="8343900" cy="2857500"/>
            <a:chOff x="1080" y="2337"/>
            <a:chExt cx="13140" cy="4500"/>
          </a:xfrm>
        </p:grpSpPr>
        <p:grpSp>
          <p:nvGrpSpPr>
            <p:cNvPr id="22560" name="Group 32">
              <a:extLst>
                <a:ext uri="{FF2B5EF4-FFF2-40B4-BE49-F238E27FC236}">
                  <a16:creationId xmlns:a16="http://schemas.microsoft.com/office/drawing/2014/main" xmlns="" id="{EA0D7E87-5618-6687-E4B9-0FF64DE619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80" y="2337"/>
              <a:ext cx="13140" cy="3780"/>
              <a:chOff x="1080" y="2877"/>
              <a:chExt cx="13140" cy="3780"/>
            </a:xfrm>
          </p:grpSpPr>
          <p:sp>
            <p:nvSpPr>
              <p:cNvPr id="22561" name="Line 33">
                <a:extLst>
                  <a:ext uri="{FF2B5EF4-FFF2-40B4-BE49-F238E27FC236}">
                    <a16:creationId xmlns:a16="http://schemas.microsoft.com/office/drawing/2014/main" xmlns="" id="{B592A5D8-5F4E-C02F-1913-1F7E5A5815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35" y="5040"/>
                <a:ext cx="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22562" name="Group 34">
                <a:extLst>
                  <a:ext uri="{FF2B5EF4-FFF2-40B4-BE49-F238E27FC236}">
                    <a16:creationId xmlns:a16="http://schemas.microsoft.com/office/drawing/2014/main" xmlns="" id="{52508672-E7AB-4D5F-DAF5-EFF904D8D4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80" y="2877"/>
                <a:ext cx="13140" cy="3780"/>
                <a:chOff x="1080" y="2877"/>
                <a:chExt cx="13140" cy="3780"/>
              </a:xfrm>
            </p:grpSpPr>
            <p:sp>
              <p:nvSpPr>
                <p:cNvPr id="22563" name="AutoShape 35">
                  <a:extLst>
                    <a:ext uri="{FF2B5EF4-FFF2-40B4-BE49-F238E27FC236}">
                      <a16:creationId xmlns:a16="http://schemas.microsoft.com/office/drawing/2014/main" xmlns="" id="{29990DA8-85EC-4EF1-57C7-320B1DF32D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0" y="3957"/>
                  <a:ext cx="2880" cy="1440"/>
                </a:xfrm>
                <a:prstGeom prst="flowChartDecision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GB" altLang="en-US" sz="1200"/>
                </a:p>
                <a:p>
                  <a:r>
                    <a:rPr lang="en-GB" altLang="en-US" sz="1200"/>
                    <a:t>Oil mixture</a:t>
                  </a:r>
                </a:p>
              </p:txBody>
            </p:sp>
            <p:sp>
              <p:nvSpPr>
                <p:cNvPr id="22564" name="Text Box 36">
                  <a:extLst>
                    <a:ext uri="{FF2B5EF4-FFF2-40B4-BE49-F238E27FC236}">
                      <a16:creationId xmlns:a16="http://schemas.microsoft.com/office/drawing/2014/main" xmlns="" id="{1C64AD47-6133-726C-6D4B-42A6BB6E2B3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20" y="4497"/>
                  <a:ext cx="1260" cy="5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GB" altLang="en-US" sz="1200"/>
                    <a:t>Refiner</a:t>
                  </a:r>
                </a:p>
              </p:txBody>
            </p:sp>
            <p:sp>
              <p:nvSpPr>
                <p:cNvPr id="22565" name="Text Box 37">
                  <a:extLst>
                    <a:ext uri="{FF2B5EF4-FFF2-40B4-BE49-F238E27FC236}">
                      <a16:creationId xmlns:a16="http://schemas.microsoft.com/office/drawing/2014/main" xmlns="" id="{3A954116-991E-8FBC-DF54-25F8922660D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940" y="4497"/>
                  <a:ext cx="1800" cy="5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GB" altLang="en-US" sz="1200"/>
                    <a:t>Hydrogenation</a:t>
                  </a:r>
                </a:p>
              </p:txBody>
            </p:sp>
            <p:sp>
              <p:nvSpPr>
                <p:cNvPr id="22566" name="Text Box 38">
                  <a:extLst>
                    <a:ext uri="{FF2B5EF4-FFF2-40B4-BE49-F238E27FC236}">
                      <a16:creationId xmlns:a16="http://schemas.microsoft.com/office/drawing/2014/main" xmlns="" id="{7A71A09B-C706-C9D5-0978-A32C1376E6B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100" y="4497"/>
                  <a:ext cx="1080" cy="5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GB" altLang="en-US" sz="1200"/>
                    <a:t>Blender</a:t>
                  </a:r>
                </a:p>
              </p:txBody>
            </p:sp>
            <p:sp>
              <p:nvSpPr>
                <p:cNvPr id="22567" name="Text Box 39">
                  <a:extLst>
                    <a:ext uri="{FF2B5EF4-FFF2-40B4-BE49-F238E27FC236}">
                      <a16:creationId xmlns:a16="http://schemas.microsoft.com/office/drawing/2014/main" xmlns="" id="{115B8442-19E7-43FD-D0DE-B5DBB38193C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540" y="4497"/>
                  <a:ext cx="1440" cy="5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GB" altLang="en-US" sz="1200"/>
                    <a:t>Emulsifier</a:t>
                  </a:r>
                </a:p>
              </p:txBody>
            </p:sp>
            <p:sp>
              <p:nvSpPr>
                <p:cNvPr id="22568" name="AutoShape 40">
                  <a:extLst>
                    <a:ext uri="{FF2B5EF4-FFF2-40B4-BE49-F238E27FC236}">
                      <a16:creationId xmlns:a16="http://schemas.microsoft.com/office/drawing/2014/main" xmlns="" id="{01BAEC4E-54F4-D82B-8A42-26BCD6B745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340" y="3957"/>
                  <a:ext cx="2880" cy="1440"/>
                </a:xfrm>
                <a:prstGeom prst="flowChartDecision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GB" altLang="en-US" sz="1200"/>
                </a:p>
                <a:p>
                  <a:r>
                    <a:rPr lang="en-GB" altLang="en-US" sz="1200"/>
                    <a:t>Margarine</a:t>
                  </a:r>
                </a:p>
              </p:txBody>
            </p:sp>
            <p:sp>
              <p:nvSpPr>
                <p:cNvPr id="22569" name="AutoShape 41">
                  <a:extLst>
                    <a:ext uri="{FF2B5EF4-FFF2-40B4-BE49-F238E27FC236}">
                      <a16:creationId xmlns:a16="http://schemas.microsoft.com/office/drawing/2014/main" xmlns="" id="{457CA040-F94A-ACB9-6AC9-FBA0FC92BD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80" y="5397"/>
                  <a:ext cx="2340" cy="900"/>
                </a:xfrm>
                <a:prstGeom prst="flowChartDecision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 altLang="en-US" sz="1200"/>
                    <a:t>Catalyst</a:t>
                  </a:r>
                </a:p>
              </p:txBody>
            </p:sp>
            <p:sp>
              <p:nvSpPr>
                <p:cNvPr id="22570" name="AutoShape 42">
                  <a:extLst>
                    <a:ext uri="{FF2B5EF4-FFF2-40B4-BE49-F238E27FC236}">
                      <a16:creationId xmlns:a16="http://schemas.microsoft.com/office/drawing/2014/main" xmlns="" id="{D97805B0-691C-75D3-AC78-07E748E281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80" y="3237"/>
                  <a:ext cx="2340" cy="900"/>
                </a:xfrm>
                <a:prstGeom prst="flowChartDecision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 altLang="en-US" sz="1200"/>
                    <a:t>Hydrogen</a:t>
                  </a:r>
                </a:p>
              </p:txBody>
            </p:sp>
            <p:sp>
              <p:nvSpPr>
                <p:cNvPr id="22571" name="AutoShape 43">
                  <a:extLst>
                    <a:ext uri="{FF2B5EF4-FFF2-40B4-BE49-F238E27FC236}">
                      <a16:creationId xmlns:a16="http://schemas.microsoft.com/office/drawing/2014/main" xmlns="" id="{A9E2EF6F-0D02-8E8F-EB5D-F574E72C15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80" y="2877"/>
                  <a:ext cx="2340" cy="1260"/>
                </a:xfrm>
                <a:prstGeom prst="flowChartDecision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GB" altLang="en-US" sz="1200"/>
                    <a:t>Fat free milk</a:t>
                  </a:r>
                </a:p>
              </p:txBody>
            </p:sp>
            <p:sp>
              <p:nvSpPr>
                <p:cNvPr id="22572" name="AutoShape 44">
                  <a:extLst>
                    <a:ext uri="{FF2B5EF4-FFF2-40B4-BE49-F238E27FC236}">
                      <a16:creationId xmlns:a16="http://schemas.microsoft.com/office/drawing/2014/main" xmlns="" id="{3C311766-8868-6DBB-F4EA-D2912944F5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80" y="5397"/>
                  <a:ext cx="2700" cy="1260"/>
                </a:xfrm>
                <a:prstGeom prst="flowChartDecision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GB" altLang="en-US" sz="1200"/>
                    <a:t>Flavourings etc.</a:t>
                  </a:r>
                </a:p>
              </p:txBody>
            </p:sp>
            <p:sp>
              <p:nvSpPr>
                <p:cNvPr id="22573" name="Line 45">
                  <a:extLst>
                    <a:ext uri="{FF2B5EF4-FFF2-40B4-BE49-F238E27FC236}">
                      <a16:creationId xmlns:a16="http://schemas.microsoft.com/office/drawing/2014/main" xmlns="" id="{C0805FA4-1A3E-D6FD-3B7C-D4B151FD165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60" y="4677"/>
                  <a:ext cx="36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2574" name="Line 46">
                  <a:extLst>
                    <a:ext uri="{FF2B5EF4-FFF2-40B4-BE49-F238E27FC236}">
                      <a16:creationId xmlns:a16="http://schemas.microsoft.com/office/drawing/2014/main" xmlns="" id="{D4667CF5-B572-11D1-A25E-A223E90B5B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580" y="4677"/>
                  <a:ext cx="36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2575" name="Line 47">
                  <a:extLst>
                    <a:ext uri="{FF2B5EF4-FFF2-40B4-BE49-F238E27FC236}">
                      <a16:creationId xmlns:a16="http://schemas.microsoft.com/office/drawing/2014/main" xmlns="" id="{1EFDB807-118C-9A2D-F093-42A69AE4576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740" y="4677"/>
                  <a:ext cx="36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2576" name="Line 48">
                  <a:extLst>
                    <a:ext uri="{FF2B5EF4-FFF2-40B4-BE49-F238E27FC236}">
                      <a16:creationId xmlns:a16="http://schemas.microsoft.com/office/drawing/2014/main" xmlns="" id="{96DB820E-82AB-AAB2-AABA-C07902CF34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180" y="4677"/>
                  <a:ext cx="36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2577" name="Line 49">
                  <a:extLst>
                    <a:ext uri="{FF2B5EF4-FFF2-40B4-BE49-F238E27FC236}">
                      <a16:creationId xmlns:a16="http://schemas.microsoft.com/office/drawing/2014/main" xmlns="" id="{652BE7C5-6CE6-1950-5258-CE4C0C7C224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980" y="4677"/>
                  <a:ext cx="36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2578" name="Line 50">
                  <a:extLst>
                    <a:ext uri="{FF2B5EF4-FFF2-40B4-BE49-F238E27FC236}">
                      <a16:creationId xmlns:a16="http://schemas.microsoft.com/office/drawing/2014/main" xmlns="" id="{26AAF63F-11A9-41F8-8282-7C856E83A23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750" y="4125"/>
                  <a:ext cx="0" cy="36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2579" name="Line 51">
                  <a:extLst>
                    <a:ext uri="{FF2B5EF4-FFF2-40B4-BE49-F238E27FC236}">
                      <a16:creationId xmlns:a16="http://schemas.microsoft.com/office/drawing/2014/main" xmlns="" id="{D29FB042-86D2-40C1-06B9-89C146C68F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350" y="4140"/>
                  <a:ext cx="0" cy="37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2580" name="Line 52">
                  <a:extLst>
                    <a:ext uri="{FF2B5EF4-FFF2-40B4-BE49-F238E27FC236}">
                      <a16:creationId xmlns:a16="http://schemas.microsoft.com/office/drawing/2014/main" xmlns="" id="{38B5702E-D6D9-8728-385A-2727BD8470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530" y="5040"/>
                  <a:ext cx="0" cy="36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sp>
          <p:nvSpPr>
            <p:cNvPr id="22581" name="Rectangle 53">
              <a:extLst>
                <a:ext uri="{FF2B5EF4-FFF2-40B4-BE49-F238E27FC236}">
                  <a16:creationId xmlns:a16="http://schemas.microsoft.com/office/drawing/2014/main" xmlns="" id="{9D9CABF9-1FF1-4A42-7B9E-50A50BD141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0" y="5757"/>
              <a:ext cx="18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582" name="Text Box 54">
              <a:extLst>
                <a:ext uri="{FF2B5EF4-FFF2-40B4-BE49-F238E27FC236}">
                  <a16:creationId xmlns:a16="http://schemas.microsoft.com/office/drawing/2014/main" xmlns="" id="{4CEFDF08-F949-BB99-52C8-C120841FA5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0" y="5757"/>
              <a:ext cx="288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GB" altLang="en-US" sz="1400" i="1"/>
                <a:t>Processes involved</a:t>
              </a:r>
            </a:p>
          </p:txBody>
        </p:sp>
        <p:sp>
          <p:nvSpPr>
            <p:cNvPr id="22583" name="AutoShape 55">
              <a:extLst>
                <a:ext uri="{FF2B5EF4-FFF2-40B4-BE49-F238E27FC236}">
                  <a16:creationId xmlns:a16="http://schemas.microsoft.com/office/drawing/2014/main" xmlns="" id="{0E216CAC-1ABB-A6B2-B6FE-14E4B3224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0" y="6297"/>
              <a:ext cx="1620" cy="540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584" name="Text Box 56">
              <a:extLst>
                <a:ext uri="{FF2B5EF4-FFF2-40B4-BE49-F238E27FC236}">
                  <a16:creationId xmlns:a16="http://schemas.microsoft.com/office/drawing/2014/main" xmlns="" id="{51EF55F6-973D-C61F-6498-DE2D0A4C2B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0" y="6297"/>
              <a:ext cx="270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GB" altLang="en-US" sz="1400" i="1"/>
                <a:t>Chemicals involved</a:t>
              </a: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utoUpdateAnimBg="0"/>
      <p:bldP spid="22531" grpId="0" build="p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192</Words>
  <Application>Microsoft Office PowerPoint</Application>
  <PresentationFormat>On-screen Show (4:3)</PresentationFormat>
  <Paragraphs>38</Paragraphs>
  <Slides>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Default Design</vt:lpstr>
      <vt:lpstr>Oils and Fats </vt:lpstr>
      <vt:lpstr> Common fatty acids</vt:lpstr>
      <vt:lpstr>Fats and fatty acids.</vt:lpstr>
      <vt:lpstr>Fat facts!</vt:lpstr>
      <vt:lpstr>Converting oil to fat.</vt:lpstr>
    </vt:vector>
  </TitlesOfParts>
  <Company>Small Heath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13.6 Oils and Fats</dc:title>
  <dc:creator>M Tyrrell</dc:creator>
  <cp:lastModifiedBy>MAHAAN</cp:lastModifiedBy>
  <cp:revision>16</cp:revision>
  <cp:lastPrinted>2002-03-05T22:45:04Z</cp:lastPrinted>
  <dcterms:created xsi:type="dcterms:W3CDTF">2002-03-05T19:45:16Z</dcterms:created>
  <dcterms:modified xsi:type="dcterms:W3CDTF">2024-11-09T11:50:28Z</dcterms:modified>
</cp:coreProperties>
</file>