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702" r:id="rId2"/>
  </p:sldMasterIdLst>
  <p:notesMasterIdLst>
    <p:notesMasterId r:id="rId10"/>
  </p:notesMasterIdLst>
  <p:handoutMasterIdLst>
    <p:handoutMasterId r:id="rId11"/>
  </p:handoutMasterIdLst>
  <p:sldIdLst>
    <p:sldId id="281" r:id="rId3"/>
    <p:sldId id="280" r:id="rId4"/>
    <p:sldId id="285" r:id="rId5"/>
    <p:sldId id="286" r:id="rId6"/>
    <p:sldId id="287" r:id="rId7"/>
    <p:sldId id="290" r:id="rId8"/>
    <p:sldId id="27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00"/>
    <a:srgbClr val="ED8137"/>
    <a:srgbClr val="BC8F00"/>
    <a:srgbClr val="00B0F0"/>
    <a:srgbClr val="1B3F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DA8E9-9948-4BC7-A1DE-415AE6D34228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5F544-A886-482E-AF73-1D6364AAC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196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4AE53-78AB-4E30-A376-70F5FA87A326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32FBC-CC67-4B17-8935-02F23E33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558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3020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4037371" y="1"/>
            <a:ext cx="4128459" cy="609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6753308"/>
            <a:ext cx="12192000" cy="110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9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4037371" y="1"/>
            <a:ext cx="4128459" cy="609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6753308"/>
            <a:ext cx="12192000" cy="110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159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35627" y="164638"/>
            <a:ext cx="945637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735627" y="932723"/>
            <a:ext cx="945637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"/>
            <a:ext cx="2543605" cy="6864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378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2276872"/>
            <a:ext cx="12192000" cy="2400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3" name="Isosceles Triangle 2"/>
          <p:cNvSpPr/>
          <p:nvPr userDrawn="1"/>
        </p:nvSpPr>
        <p:spPr>
          <a:xfrm rot="10800000">
            <a:off x="1583392" y="4677509"/>
            <a:ext cx="384043" cy="33107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2" name="Isosceles Triangle 11"/>
          <p:cNvSpPr/>
          <p:nvPr userDrawn="1"/>
        </p:nvSpPr>
        <p:spPr>
          <a:xfrm rot="10800000">
            <a:off x="4463712" y="4677509"/>
            <a:ext cx="384043" cy="33107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3" name="Isosceles Triangle 12"/>
          <p:cNvSpPr/>
          <p:nvPr userDrawn="1"/>
        </p:nvSpPr>
        <p:spPr>
          <a:xfrm rot="10800000">
            <a:off x="7344032" y="4677509"/>
            <a:ext cx="384043" cy="33107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4" name="Isosceles Triangle 13"/>
          <p:cNvSpPr/>
          <p:nvPr userDrawn="1"/>
        </p:nvSpPr>
        <p:spPr>
          <a:xfrm rot="10800000">
            <a:off x="10224348" y="4677509"/>
            <a:ext cx="384043" cy="33107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037371" y="1"/>
            <a:ext cx="4128459" cy="609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0" y="6753308"/>
            <a:ext cx="12192000" cy="110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15413" y="2517005"/>
            <a:ext cx="1920000" cy="192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695732" y="2517005"/>
            <a:ext cx="1920000" cy="192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576051" y="2517005"/>
            <a:ext cx="1920000" cy="192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9456369" y="2517005"/>
            <a:ext cx="1920000" cy="192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7217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231904" y="2276872"/>
            <a:ext cx="5711957" cy="3936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240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103445" y="1412776"/>
            <a:ext cx="4560000" cy="36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200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990600"/>
            <a:ext cx="3887755" cy="5867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079776" y="0"/>
            <a:ext cx="8112224" cy="36210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57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013496"/>
            <a:ext cx="3887755" cy="35676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8304245" y="0"/>
            <a:ext cx="3887755" cy="45811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0" y="4773149"/>
            <a:ext cx="6096000" cy="20848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759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595027" y="4101331"/>
            <a:ext cx="2400000" cy="23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160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9196973" y="1700808"/>
            <a:ext cx="2400000" cy="23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1"/>
            <a:endParaRPr lang="ko-KR" altLang="en-US" sz="160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95027" y="1700808"/>
            <a:ext cx="2400000" cy="230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9196973" y="4101331"/>
            <a:ext cx="2400000" cy="230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119669" y="4101331"/>
            <a:ext cx="5952663" cy="230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119669" y="1700808"/>
            <a:ext cx="5952663" cy="230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8359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09650" y="480055"/>
            <a:ext cx="4224469" cy="41970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126140" y="480056"/>
            <a:ext cx="6336704" cy="22961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126140" y="2948948"/>
            <a:ext cx="1968000" cy="17281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310492" y="2948948"/>
            <a:ext cx="1968000" cy="17281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9494844" y="2948948"/>
            <a:ext cx="1968000" cy="17281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2302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67" y="2276873"/>
            <a:ext cx="7238124" cy="3966041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705875" y="2485912"/>
            <a:ext cx="4832891" cy="31242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037371" y="1"/>
            <a:ext cx="4128459" cy="60959"/>
          </a:xfrm>
          <a:prstGeom prst="rect">
            <a:avLst/>
          </a:prstGeom>
          <a:solidFill>
            <a:srgbClr val="EB4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6753308"/>
            <a:ext cx="12192000" cy="110875"/>
          </a:xfrm>
          <a:prstGeom prst="rect">
            <a:avLst/>
          </a:prstGeom>
          <a:solidFill>
            <a:srgbClr val="EB4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041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4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0" y="1815747"/>
            <a:ext cx="3360373" cy="335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826" y="1815747"/>
            <a:ext cx="3360373" cy="335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251" y="1815747"/>
            <a:ext cx="3360373" cy="335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09901" y="1957962"/>
            <a:ext cx="3073864" cy="20800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539561" y="1957962"/>
            <a:ext cx="3073864" cy="20800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8169221" y="1957962"/>
            <a:ext cx="3073864" cy="20800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4037371" y="1"/>
            <a:ext cx="4128459" cy="609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0" y="6753308"/>
            <a:ext cx="12192000" cy="110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406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41010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4657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72011" y="1508786"/>
            <a:ext cx="3799787" cy="486556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1978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670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56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938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221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78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966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136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91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017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213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697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3ACE-D620-4EC3-88A7-3E317E64F19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48AB-23F1-45F1-98E5-D2CDC7A526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4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1"/>
          <p:cNvSpPr/>
          <p:nvPr userDrawn="1"/>
        </p:nvSpPr>
        <p:spPr>
          <a:xfrm>
            <a:off x="-19050" y="1905000"/>
            <a:ext cx="12211050" cy="4953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Прямоугольник 8"/>
          <p:cNvSpPr/>
          <p:nvPr userDrawn="1"/>
        </p:nvSpPr>
        <p:spPr>
          <a:xfrm>
            <a:off x="-19050" y="0"/>
            <a:ext cx="12211050" cy="4438650"/>
          </a:xfrm>
          <a:custGeom>
            <a:avLst/>
            <a:gdLst>
              <a:gd name="connsiteX0" fmla="*/ 0 w 12192000"/>
              <a:gd name="connsiteY0" fmla="*/ 0 h 4133850"/>
              <a:gd name="connsiteX1" fmla="*/ 12192000 w 12192000"/>
              <a:gd name="connsiteY1" fmla="*/ 0 h 4133850"/>
              <a:gd name="connsiteX2" fmla="*/ 12192000 w 12192000"/>
              <a:gd name="connsiteY2" fmla="*/ 4133850 h 4133850"/>
              <a:gd name="connsiteX3" fmla="*/ 0 w 12192000"/>
              <a:gd name="connsiteY3" fmla="*/ 4133850 h 4133850"/>
              <a:gd name="connsiteX4" fmla="*/ 0 w 12192000"/>
              <a:gd name="connsiteY4" fmla="*/ 0 h 4133850"/>
              <a:gd name="connsiteX0" fmla="*/ 19050 w 12211050"/>
              <a:gd name="connsiteY0" fmla="*/ 0 h 4133850"/>
              <a:gd name="connsiteX1" fmla="*/ 12211050 w 12211050"/>
              <a:gd name="connsiteY1" fmla="*/ 0 h 4133850"/>
              <a:gd name="connsiteX2" fmla="*/ 12211050 w 12211050"/>
              <a:gd name="connsiteY2" fmla="*/ 4133850 h 4133850"/>
              <a:gd name="connsiteX3" fmla="*/ 0 w 12211050"/>
              <a:gd name="connsiteY3" fmla="*/ 3219450 h 4133850"/>
              <a:gd name="connsiteX4" fmla="*/ 19050 w 12211050"/>
              <a:gd name="connsiteY4" fmla="*/ 0 h 4133850"/>
              <a:gd name="connsiteX0" fmla="*/ 19050 w 12211050"/>
              <a:gd name="connsiteY0" fmla="*/ 0 h 4438650"/>
              <a:gd name="connsiteX1" fmla="*/ 12211050 w 12211050"/>
              <a:gd name="connsiteY1" fmla="*/ 0 h 4438650"/>
              <a:gd name="connsiteX2" fmla="*/ 12211050 w 12211050"/>
              <a:gd name="connsiteY2" fmla="*/ 4438650 h 4438650"/>
              <a:gd name="connsiteX3" fmla="*/ 0 w 12211050"/>
              <a:gd name="connsiteY3" fmla="*/ 3219450 h 4438650"/>
              <a:gd name="connsiteX4" fmla="*/ 19050 w 12211050"/>
              <a:gd name="connsiteY4" fmla="*/ 0 h 443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1050" h="4438650">
                <a:moveTo>
                  <a:pt x="19050" y="0"/>
                </a:moveTo>
                <a:lnTo>
                  <a:pt x="12211050" y="0"/>
                </a:lnTo>
                <a:lnTo>
                  <a:pt x="12211050" y="4438650"/>
                </a:lnTo>
                <a:lnTo>
                  <a:pt x="0" y="3219450"/>
                </a:lnTo>
                <a:lnTo>
                  <a:pt x="1905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3"/>
          <p:cNvSpPr/>
          <p:nvPr userDrawn="1"/>
        </p:nvSpPr>
        <p:spPr>
          <a:xfrm>
            <a:off x="1085850" y="1009650"/>
            <a:ext cx="10020300" cy="523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1847850" y="2819400"/>
            <a:ext cx="8496300" cy="2800350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7408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54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DCDBBEF-AA6C-4BA6-85B2-A17D7F280E3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34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660" r:id="rId13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157931" y="1298558"/>
            <a:ext cx="7660257" cy="1505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King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King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King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King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King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King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King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King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King" pitchFamily="2" charset="0"/>
              </a:defRPr>
            </a:lvl9pPr>
          </a:lstStyle>
          <a:p>
            <a:pPr algn="ctr"/>
            <a:r>
              <a:rPr lang="en-US" sz="5400" b="1" dirty="0">
                <a:solidFill>
                  <a:srgbClr val="7030A0"/>
                </a:solidFill>
                <a:latin typeface="Casper Bold" panose="02000806040000020004" pitchFamily="2" charset="0"/>
                <a:ea typeface="Karla" pitchFamily="2" charset="0"/>
                <a:cs typeface="Karla" pitchFamily="2" charset="0"/>
              </a:rPr>
              <a:t>OFFER, ACCEPTANCE </a:t>
            </a:r>
            <a:r>
              <a:rPr lang="en-US" sz="5400" b="1">
                <a:solidFill>
                  <a:srgbClr val="7030A0"/>
                </a:solidFill>
                <a:latin typeface="Casper Bold" panose="02000806040000020004" pitchFamily="2" charset="0"/>
                <a:ea typeface="Karla" pitchFamily="2" charset="0"/>
                <a:cs typeface="Karla" pitchFamily="2" charset="0"/>
              </a:rPr>
              <a:t>&amp; </a:t>
            </a:r>
            <a:r>
              <a:rPr lang="en-US" sz="5400" b="1" smtClean="0">
                <a:solidFill>
                  <a:srgbClr val="7030A0"/>
                </a:solidFill>
                <a:latin typeface="Casper Bold" panose="02000806040000020004" pitchFamily="2" charset="0"/>
                <a:ea typeface="Karla" pitchFamily="2" charset="0"/>
                <a:cs typeface="Karla" pitchFamily="2" charset="0"/>
              </a:rPr>
              <a:t>CONSIDERATION</a:t>
            </a:r>
            <a:endParaRPr lang="en-US" sz="5400" dirty="0">
              <a:solidFill>
                <a:srgbClr val="7030A0"/>
              </a:solidFill>
              <a:latin typeface="Raleway ExtraBold" pitchFamily="34" charset="-52"/>
            </a:endParaRPr>
          </a:p>
        </p:txBody>
      </p:sp>
      <p:sp>
        <p:nvSpPr>
          <p:cNvPr id="12" name="Title 7"/>
          <p:cNvSpPr txBox="1">
            <a:spLocks noChangeArrowheads="1"/>
          </p:cNvSpPr>
          <p:nvPr/>
        </p:nvSpPr>
        <p:spPr bwMode="auto">
          <a:xfrm>
            <a:off x="8097328" y="5348382"/>
            <a:ext cx="4014159" cy="100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0" kern="1200" spc="-50" baseline="0">
                <a:solidFill>
                  <a:schemeClr val="tx1"/>
                </a:solidFill>
                <a:latin typeface="King" pitchFamily="2" charset="0"/>
                <a:ea typeface="+mj-ea"/>
                <a:cs typeface="+mj-cs"/>
              </a:defRPr>
            </a:lvl1pPr>
            <a:lvl2pPr marL="742950" indent="-285750">
              <a:defRPr>
                <a:solidFill>
                  <a:schemeClr val="tx1"/>
                </a:solidFill>
                <a:latin typeface="King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King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King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King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King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King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King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King" pitchFamily="2" charset="0"/>
              </a:defRPr>
            </a:lvl9pPr>
          </a:lstStyle>
          <a:p>
            <a:r>
              <a:rPr lang="en-US" sz="2500" b="1" dirty="0" smtClean="0">
                <a:solidFill>
                  <a:srgbClr val="860000"/>
                </a:solidFill>
                <a:latin typeface="Cambria" panose="02040503050406030204" pitchFamily="18" charset="0"/>
                <a:ea typeface="Cambria" panose="02040503050406030204" pitchFamily="18" charset="0"/>
                <a:cs typeface="Karla" pitchFamily="2" charset="0"/>
              </a:rPr>
              <a:t>Dr. G. Thangadurai</a:t>
            </a:r>
          </a:p>
          <a:p>
            <a:r>
              <a:rPr lang="en-US" sz="1500" b="1" dirty="0" smtClean="0">
                <a:solidFill>
                  <a:srgbClr val="860000"/>
                </a:solidFill>
                <a:latin typeface="Cambria" panose="02040503050406030204" pitchFamily="18" charset="0"/>
                <a:ea typeface="Cambria" panose="02040503050406030204" pitchFamily="18" charset="0"/>
                <a:cs typeface="Karla" pitchFamily="2" charset="0"/>
              </a:rPr>
              <a:t>Assistant Professor </a:t>
            </a:r>
          </a:p>
          <a:p>
            <a:r>
              <a:rPr lang="en-US" sz="1500" b="1" dirty="0" smtClean="0">
                <a:solidFill>
                  <a:srgbClr val="860000"/>
                </a:solidFill>
                <a:latin typeface="Cambria" panose="02040503050406030204" pitchFamily="18" charset="0"/>
                <a:ea typeface="Cambria" panose="02040503050406030204" pitchFamily="18" charset="0"/>
                <a:cs typeface="Karla" pitchFamily="2" charset="0"/>
              </a:rPr>
              <a:t>PG &amp; Research Department of  commerce</a:t>
            </a:r>
          </a:p>
          <a:p>
            <a:r>
              <a:rPr lang="en-US" sz="1500" b="1" dirty="0" smtClean="0">
                <a:solidFill>
                  <a:srgbClr val="860000"/>
                </a:solidFill>
                <a:latin typeface="Cambria" panose="02040503050406030204" pitchFamily="18" charset="0"/>
                <a:ea typeface="Cambria" panose="02040503050406030204" pitchFamily="18" charset="0"/>
                <a:cs typeface="Karla" pitchFamily="2" charset="0"/>
              </a:rPr>
              <a:t>CPA College, </a:t>
            </a:r>
            <a:r>
              <a:rPr lang="en-US" sz="1500" b="1" dirty="0" err="1" smtClean="0">
                <a:solidFill>
                  <a:srgbClr val="860000"/>
                </a:solidFill>
                <a:latin typeface="Cambria" panose="02040503050406030204" pitchFamily="18" charset="0"/>
                <a:ea typeface="Cambria" panose="02040503050406030204" pitchFamily="18" charset="0"/>
                <a:cs typeface="Karla" pitchFamily="2" charset="0"/>
              </a:rPr>
              <a:t>Bodinayakanur</a:t>
            </a:r>
            <a:endParaRPr lang="en-US" sz="1500" dirty="0">
              <a:solidFill>
                <a:srgbClr val="86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801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0361"/>
            <a:ext cx="10515600" cy="1279527"/>
          </a:xfrm>
        </p:spPr>
        <p:txBody>
          <a:bodyPr/>
          <a:lstStyle/>
          <a:p>
            <a:pPr algn="ctr"/>
            <a:r>
              <a:rPr lang="en-US" dirty="0">
                <a:latin typeface="Casper Bold" panose="02000806040000020004" pitchFamily="2" charset="0"/>
                <a:cs typeface="Arial" panose="020B0604020202020204" pitchFamily="34" charset="0"/>
              </a:rPr>
              <a:t>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200000"/>
              </a:lnSpc>
            </a:pPr>
            <a:r>
              <a:rPr lang="en-US" sz="1600" dirty="0">
                <a:latin typeface="Casper"/>
              </a:rPr>
              <a:t/>
            </a:r>
            <a:br>
              <a:rPr lang="en-US" sz="1600" dirty="0">
                <a:latin typeface="Casper"/>
              </a:rPr>
            </a:br>
            <a:r>
              <a:rPr lang="en-US" sz="1600" dirty="0">
                <a:latin typeface="Casper"/>
              </a:rPr>
              <a:t>According to Section 2 (a); “when one person will signify to another person his willingness to do or not do something (abstain) with a view to obtain the assent of such person to such an act or abstinence, he is said to make a proposal or an offer.”</a:t>
            </a:r>
          </a:p>
          <a:p>
            <a:pPr algn="just">
              <a:lnSpc>
                <a:spcPct val="200000"/>
              </a:lnSpc>
            </a:pPr>
            <a:r>
              <a:rPr lang="en-US" sz="1600" dirty="0">
                <a:latin typeface="Casper"/>
              </a:rPr>
              <a:t>The person making the offer/proposal is known as the “promisor” or the “</a:t>
            </a:r>
            <a:r>
              <a:rPr lang="en-US" sz="1600" dirty="0" err="1">
                <a:latin typeface="Casper"/>
              </a:rPr>
              <a:t>offeror</a:t>
            </a:r>
            <a:r>
              <a:rPr lang="en-US" sz="1600" dirty="0">
                <a:latin typeface="Casper"/>
              </a:rPr>
              <a:t>”. And the person who may accept such an offer will be the “</a:t>
            </a:r>
            <a:r>
              <a:rPr lang="en-US" sz="1600" dirty="0" err="1">
                <a:latin typeface="Casper"/>
              </a:rPr>
              <a:t>promisee</a:t>
            </a:r>
            <a:r>
              <a:rPr lang="en-US" sz="1600" dirty="0">
                <a:latin typeface="Casper"/>
              </a:rPr>
              <a:t>” or the “acceptor”.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US" sz="1600" dirty="0">
              <a:latin typeface="Casper"/>
              <a:cs typeface="Times New Roman" pitchFamily="18" charset="0"/>
            </a:endParaRPr>
          </a:p>
          <a:p>
            <a:pPr marL="0" indent="0" algn="r">
              <a:lnSpc>
                <a:spcPct val="200000"/>
              </a:lnSpc>
              <a:buNone/>
            </a:pPr>
            <a:r>
              <a:rPr lang="en-US" sz="1600" dirty="0" err="1">
                <a:latin typeface="Casper"/>
                <a:cs typeface="Times New Roman" pitchFamily="18" charset="0"/>
              </a:rPr>
              <a:t>Contd</a:t>
            </a:r>
            <a:r>
              <a:rPr lang="en-US" sz="1600" dirty="0">
                <a:latin typeface="Casper"/>
                <a:cs typeface="Times New Roman" pitchFamily="18" charset="0"/>
              </a:rPr>
              <a:t> ……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803400"/>
            <a:ext cx="10515600" cy="43688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360361"/>
            <a:ext cx="10515600" cy="126365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02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0361"/>
            <a:ext cx="10515600" cy="1279527"/>
          </a:xfrm>
        </p:spPr>
        <p:txBody>
          <a:bodyPr/>
          <a:lstStyle/>
          <a:p>
            <a:pPr algn="ctr"/>
            <a:r>
              <a:rPr lang="en-US" dirty="0">
                <a:latin typeface="Casper Bold" panose="02000806040000020004" pitchFamily="2" charset="0"/>
                <a:cs typeface="Arial" panose="020B0604020202020204" pitchFamily="34" charset="0"/>
              </a:rPr>
              <a:t>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882845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1600" dirty="0">
                <a:latin typeface="Casper"/>
              </a:rPr>
              <a:t> May be express or implied.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Casper"/>
              </a:rPr>
              <a:t>May be positive or negative.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Casper"/>
              </a:rPr>
              <a:t>Must intend to create legal relationship.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Casper"/>
              </a:rPr>
              <a:t>Terms of offer must be certain.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Casper"/>
              </a:rPr>
              <a:t>May be made to a specific person or class of persons or to any one in the world at large.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Casper"/>
              </a:rPr>
              <a:t>Must be communicated to the offeree.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Casper"/>
              </a:rPr>
              <a:t>Must be made with a view to obtain the assent.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Casper"/>
              </a:rPr>
              <a:t>May be conditional.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825624"/>
            <a:ext cx="10515600" cy="372609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360361"/>
            <a:ext cx="10515600" cy="126365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36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0361"/>
            <a:ext cx="10515600" cy="1279527"/>
          </a:xfrm>
        </p:spPr>
        <p:txBody>
          <a:bodyPr/>
          <a:lstStyle/>
          <a:p>
            <a:pPr algn="ctr"/>
            <a:r>
              <a:rPr lang="en-US" dirty="0">
                <a:latin typeface="Casper Bold" panose="02000806040000020004" pitchFamily="2" charset="0"/>
                <a:cs typeface="Arial" panose="020B0604020202020204" pitchFamily="34" charset="0"/>
              </a:rPr>
              <a:t>Termination of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600" dirty="0">
                <a:latin typeface="Casper"/>
              </a:rPr>
              <a:t>By notice of revocation.</a:t>
            </a:r>
          </a:p>
          <a:p>
            <a:pPr algn="just">
              <a:lnSpc>
                <a:spcPct val="200000"/>
              </a:lnSpc>
            </a:pPr>
            <a:r>
              <a:rPr lang="en-US" sz="1600" dirty="0">
                <a:latin typeface="Casper"/>
              </a:rPr>
              <a:t>By lapse of time.</a:t>
            </a:r>
          </a:p>
          <a:p>
            <a:pPr algn="just">
              <a:lnSpc>
                <a:spcPct val="200000"/>
              </a:lnSpc>
            </a:pPr>
            <a:r>
              <a:rPr lang="en-US" sz="1600" dirty="0">
                <a:latin typeface="Casper"/>
              </a:rPr>
              <a:t>By failure of the acceptor to fulfill a condition precedent to acceptance.</a:t>
            </a:r>
          </a:p>
          <a:p>
            <a:pPr algn="just">
              <a:lnSpc>
                <a:spcPct val="200000"/>
              </a:lnSpc>
            </a:pPr>
            <a:r>
              <a:rPr lang="en-US" sz="1600" dirty="0">
                <a:latin typeface="Casper"/>
              </a:rPr>
              <a:t>By failure to accept according to the mode prescribed.</a:t>
            </a:r>
          </a:p>
          <a:p>
            <a:pPr algn="just">
              <a:lnSpc>
                <a:spcPct val="200000"/>
              </a:lnSpc>
            </a:pPr>
            <a:r>
              <a:rPr lang="en-US" sz="1600" dirty="0">
                <a:latin typeface="Casper"/>
              </a:rPr>
              <a:t>By death or insanity of the </a:t>
            </a:r>
            <a:r>
              <a:rPr lang="en-US" sz="1600" dirty="0" err="1">
                <a:latin typeface="Casper"/>
              </a:rPr>
              <a:t>offeror</a:t>
            </a:r>
            <a:r>
              <a:rPr lang="en-US" sz="1600" dirty="0">
                <a:latin typeface="Casper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sz="1600" dirty="0">
                <a:latin typeface="Casper"/>
              </a:rPr>
              <a:t>By rejection.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987549"/>
            <a:ext cx="10515600" cy="356416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360361"/>
            <a:ext cx="10515600" cy="126365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085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0361"/>
            <a:ext cx="10515600" cy="1279527"/>
          </a:xfrm>
        </p:spPr>
        <p:txBody>
          <a:bodyPr/>
          <a:lstStyle/>
          <a:p>
            <a:pPr algn="ctr"/>
            <a:r>
              <a:rPr lang="en-US" dirty="0">
                <a:latin typeface="Casper Bold" panose="02000806040000020004" pitchFamily="2" charset="0"/>
                <a:cs typeface="Arial" panose="020B0604020202020204" pitchFamily="34" charset="0"/>
              </a:rPr>
              <a:t>ACCEPTANCE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en-US" sz="1600" dirty="0">
              <a:latin typeface="Casper" panose="02000506000000020004"/>
            </a:endParaRPr>
          </a:p>
          <a:p>
            <a:pPr algn="just">
              <a:lnSpc>
                <a:spcPct val="150000"/>
              </a:lnSpc>
            </a:pPr>
            <a:endParaRPr lang="en-US" sz="1600" dirty="0">
              <a:latin typeface="Casper" panose="02000506000000020004"/>
            </a:endParaRP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Casper" panose="02000506000000020004"/>
              </a:rPr>
              <a:t>According to Section 2 (b); “When the person to whom the proposal has been made signifies his assent thereto, the offer is said to be accepted. Thus the proposal when accepted becomes a promise.”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Casper" panose="02000506000000020004"/>
              </a:rPr>
              <a:t>When the offeree to whom the proposal is made, unconditionally accepts the offer it will amount to acceptance. After such an offer is accepted the offer becomes a promise.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Casper" panose="02000506000000020004"/>
              </a:rPr>
              <a:t>For example A offers to buy B’s car for rupees two lacs and B accepts such an offer. Now, this has become a promise.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803400"/>
            <a:ext cx="10515600" cy="43688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360361"/>
            <a:ext cx="10515600" cy="126365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1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0361"/>
            <a:ext cx="10515600" cy="1279527"/>
          </a:xfrm>
        </p:spPr>
        <p:txBody>
          <a:bodyPr/>
          <a:lstStyle/>
          <a:p>
            <a:pPr algn="ctr"/>
            <a:r>
              <a:rPr lang="en-US" dirty="0">
                <a:latin typeface="Casper Bold" panose="02000806040000020004" pitchFamily="2" charset="0"/>
                <a:cs typeface="Arial" panose="020B0604020202020204" pitchFamily="34" charset="0"/>
              </a:rPr>
              <a:t>Essentials of Valid Acceptance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1656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latin typeface="Casper"/>
              </a:rPr>
              <a:t>Acceptance must be absolute and unconditional.</a:t>
            </a:r>
          </a:p>
          <a:p>
            <a:pPr algn="just">
              <a:lnSpc>
                <a:spcPct val="120000"/>
              </a:lnSpc>
            </a:pPr>
            <a:r>
              <a:rPr lang="en-US" sz="1600" dirty="0">
                <a:latin typeface="Casper"/>
              </a:rPr>
              <a:t>Acceptance by usual mode as desired by the </a:t>
            </a:r>
            <a:r>
              <a:rPr lang="en-US" sz="1600" dirty="0" err="1">
                <a:latin typeface="Casper"/>
              </a:rPr>
              <a:t>offeror</a:t>
            </a:r>
            <a:r>
              <a:rPr lang="en-US" sz="1600" dirty="0">
                <a:latin typeface="Casper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en-US" sz="1600" dirty="0">
                <a:latin typeface="Casper"/>
              </a:rPr>
              <a:t>Acceptance cannot precede the offer.</a:t>
            </a:r>
          </a:p>
          <a:p>
            <a:pPr algn="just">
              <a:lnSpc>
                <a:spcPct val="120000"/>
              </a:lnSpc>
            </a:pPr>
            <a:r>
              <a:rPr lang="en-US" sz="1600" dirty="0">
                <a:latin typeface="Casper"/>
              </a:rPr>
              <a:t>Acceptance may be express or implied.</a:t>
            </a:r>
          </a:p>
          <a:p>
            <a:pPr algn="just">
              <a:lnSpc>
                <a:spcPct val="120000"/>
              </a:lnSpc>
            </a:pPr>
            <a:r>
              <a:rPr lang="en-US" sz="1600" dirty="0">
                <a:latin typeface="Casper"/>
              </a:rPr>
              <a:t>Acceptance must be given within a reasonable time.</a:t>
            </a:r>
          </a:p>
          <a:p>
            <a:pPr algn="just">
              <a:lnSpc>
                <a:spcPct val="120000"/>
              </a:lnSpc>
            </a:pPr>
            <a:r>
              <a:rPr lang="en-US" sz="1600" dirty="0">
                <a:latin typeface="Casper"/>
              </a:rPr>
              <a:t>Acceptance must be by an ascertained person (offeree).</a:t>
            </a:r>
          </a:p>
          <a:p>
            <a:pPr algn="just">
              <a:lnSpc>
                <a:spcPct val="120000"/>
              </a:lnSpc>
            </a:pPr>
            <a:r>
              <a:rPr lang="en-US" sz="1600" dirty="0">
                <a:latin typeface="Casper"/>
              </a:rPr>
              <a:t>Offer cannot be accepted after it was rejected unless it is renewed.</a:t>
            </a:r>
          </a:p>
          <a:p>
            <a:pPr algn="just">
              <a:lnSpc>
                <a:spcPct val="120000"/>
              </a:lnSpc>
            </a:pPr>
            <a:r>
              <a:rPr lang="en-US" sz="1600" dirty="0">
                <a:latin typeface="Casper"/>
              </a:rPr>
              <a:t>Silence does not imply acceptance.</a:t>
            </a:r>
          </a:p>
          <a:p>
            <a:pPr algn="just">
              <a:lnSpc>
                <a:spcPct val="120000"/>
              </a:lnSpc>
            </a:pPr>
            <a:r>
              <a:rPr lang="en-US" sz="1600" dirty="0">
                <a:latin typeface="Casper"/>
              </a:rPr>
              <a:t>Acceptance must be made before the lapse or revocation of the offer.</a:t>
            </a:r>
          </a:p>
          <a:p>
            <a:pPr algn="just">
              <a:lnSpc>
                <a:spcPct val="120000"/>
              </a:lnSpc>
            </a:pPr>
            <a:r>
              <a:rPr lang="en-US" sz="1600" dirty="0">
                <a:latin typeface="Casper"/>
              </a:rPr>
              <a:t>Acceptance of offer means acceptance of all terms attached to the offer</a:t>
            </a:r>
          </a:p>
          <a:p>
            <a:pPr algn="just">
              <a:lnSpc>
                <a:spcPct val="200000"/>
              </a:lnSpc>
            </a:pPr>
            <a:endParaRPr lang="en-US" sz="1600" dirty="0">
              <a:latin typeface="Casper"/>
            </a:endParaRPr>
          </a:p>
          <a:p>
            <a:pPr marL="0" indent="0" algn="just">
              <a:lnSpc>
                <a:spcPct val="200000"/>
              </a:lnSpc>
              <a:buNone/>
            </a:pPr>
            <a:endParaRPr lang="en-US" sz="1600" dirty="0">
              <a:latin typeface="Casper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DBBEF-AA6C-4BA6-85B2-A17D7F280E38}" type="slidenum">
              <a:rPr lang="en-US" smtClean="0"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809750"/>
            <a:ext cx="10515600" cy="418147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360361"/>
            <a:ext cx="10515600" cy="126365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45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C813A83-4CF3-4942-8C24-169E11C40466}"/>
              </a:ext>
            </a:extLst>
          </p:cNvPr>
          <p:cNvSpPr/>
          <p:nvPr/>
        </p:nvSpPr>
        <p:spPr>
          <a:xfrm>
            <a:off x="0" y="0"/>
            <a:ext cx="12192000" cy="4686918"/>
          </a:xfrm>
          <a:prstGeom prst="rect">
            <a:avLst/>
          </a:prstGeom>
          <a:solidFill>
            <a:schemeClr val="accent6">
              <a:lumMod val="50000"/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</a:rPr>
              <a:t>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8C6F3F28-25A8-4E20-83C7-12F88E7C28D0}"/>
              </a:ext>
            </a:extLst>
          </p:cNvPr>
          <p:cNvCxnSpPr>
            <a:cxnSpLocks/>
          </p:cNvCxnSpPr>
          <p:nvPr/>
        </p:nvCxnSpPr>
        <p:spPr>
          <a:xfrm>
            <a:off x="9347200" y="0"/>
            <a:ext cx="1828800" cy="18288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8E1879BF-80CB-413D-9BC1-C05963A116D7}"/>
              </a:ext>
            </a:extLst>
          </p:cNvPr>
          <p:cNvCxnSpPr>
            <a:cxnSpLocks/>
          </p:cNvCxnSpPr>
          <p:nvPr/>
        </p:nvCxnSpPr>
        <p:spPr>
          <a:xfrm>
            <a:off x="10169128" y="0"/>
            <a:ext cx="663972" cy="66397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ED354CBC-26FA-4C5C-B91C-AD6F2AE53BC2}"/>
              </a:ext>
            </a:extLst>
          </p:cNvPr>
          <p:cNvCxnSpPr>
            <a:cxnSpLocks/>
          </p:cNvCxnSpPr>
          <p:nvPr/>
        </p:nvCxnSpPr>
        <p:spPr>
          <a:xfrm>
            <a:off x="733426" y="6294597"/>
            <a:ext cx="558345" cy="55834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B6F6E02B-7F30-40ED-9667-2C98864546BE}"/>
              </a:ext>
            </a:extLst>
          </p:cNvPr>
          <p:cNvCxnSpPr>
            <a:cxnSpLocks/>
          </p:cNvCxnSpPr>
          <p:nvPr/>
        </p:nvCxnSpPr>
        <p:spPr>
          <a:xfrm>
            <a:off x="390526" y="5129689"/>
            <a:ext cx="1728311" cy="172831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1485902" y="2249080"/>
            <a:ext cx="10725148" cy="123110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sper" panose="02000506000000020004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THANK YOU</a:t>
            </a:r>
          </a:p>
        </p:txBody>
      </p:sp>
      <p:sp>
        <p:nvSpPr>
          <p:cNvPr id="22" name="Diamond 6">
            <a:extLst>
              <a:ext uri="{FF2B5EF4-FFF2-40B4-BE49-F238E27FC236}">
                <a16:creationId xmlns:a16="http://schemas.microsoft.com/office/drawing/2014/main" xmlns="" id="{AFBA4B1A-59E0-42F9-8062-FE9B4E00A99F}"/>
              </a:ext>
            </a:extLst>
          </p:cNvPr>
          <p:cNvSpPr/>
          <p:nvPr/>
        </p:nvSpPr>
        <p:spPr>
          <a:xfrm>
            <a:off x="2641599" y="1214279"/>
            <a:ext cx="2430463" cy="3225800"/>
          </a:xfrm>
          <a:custGeom>
            <a:avLst/>
            <a:gdLst>
              <a:gd name="connsiteX0" fmla="*/ 0 w 3225800"/>
              <a:gd name="connsiteY0" fmla="*/ 1612900 h 3225800"/>
              <a:gd name="connsiteX1" fmla="*/ 1612900 w 3225800"/>
              <a:gd name="connsiteY1" fmla="*/ 0 h 3225800"/>
              <a:gd name="connsiteX2" fmla="*/ 3225800 w 3225800"/>
              <a:gd name="connsiteY2" fmla="*/ 1612900 h 3225800"/>
              <a:gd name="connsiteX3" fmla="*/ 1612900 w 3225800"/>
              <a:gd name="connsiteY3" fmla="*/ 3225800 h 3225800"/>
              <a:gd name="connsiteX4" fmla="*/ 0 w 3225800"/>
              <a:gd name="connsiteY4" fmla="*/ 1612900 h 3225800"/>
              <a:gd name="connsiteX0" fmla="*/ 0 w 3225800"/>
              <a:gd name="connsiteY0" fmla="*/ 1612900 h 3225800"/>
              <a:gd name="connsiteX1" fmla="*/ 1612900 w 3225800"/>
              <a:gd name="connsiteY1" fmla="*/ 0 h 3225800"/>
              <a:gd name="connsiteX2" fmla="*/ 2430463 w 3225800"/>
              <a:gd name="connsiteY2" fmla="*/ 817563 h 3225800"/>
              <a:gd name="connsiteX3" fmla="*/ 3225800 w 3225800"/>
              <a:gd name="connsiteY3" fmla="*/ 1612900 h 3225800"/>
              <a:gd name="connsiteX4" fmla="*/ 1612900 w 3225800"/>
              <a:gd name="connsiteY4" fmla="*/ 3225800 h 3225800"/>
              <a:gd name="connsiteX5" fmla="*/ 0 w 3225800"/>
              <a:gd name="connsiteY5" fmla="*/ 1612900 h 3225800"/>
              <a:gd name="connsiteX0" fmla="*/ 0 w 3225800"/>
              <a:gd name="connsiteY0" fmla="*/ 1612900 h 3225800"/>
              <a:gd name="connsiteX1" fmla="*/ 1612900 w 3225800"/>
              <a:gd name="connsiteY1" fmla="*/ 0 h 3225800"/>
              <a:gd name="connsiteX2" fmla="*/ 2430463 w 3225800"/>
              <a:gd name="connsiteY2" fmla="*/ 817563 h 3225800"/>
              <a:gd name="connsiteX3" fmla="*/ 3225800 w 3225800"/>
              <a:gd name="connsiteY3" fmla="*/ 1612900 h 3225800"/>
              <a:gd name="connsiteX4" fmla="*/ 2430463 w 3225800"/>
              <a:gd name="connsiteY4" fmla="*/ 2413000 h 3225800"/>
              <a:gd name="connsiteX5" fmla="*/ 1612900 w 3225800"/>
              <a:gd name="connsiteY5" fmla="*/ 3225800 h 3225800"/>
              <a:gd name="connsiteX6" fmla="*/ 0 w 3225800"/>
              <a:gd name="connsiteY6" fmla="*/ 1612900 h 3225800"/>
              <a:gd name="connsiteX0" fmla="*/ 3225800 w 3317240"/>
              <a:gd name="connsiteY0" fmla="*/ 1612900 h 3225800"/>
              <a:gd name="connsiteX1" fmla="*/ 2430463 w 3317240"/>
              <a:gd name="connsiteY1" fmla="*/ 2413000 h 3225800"/>
              <a:gd name="connsiteX2" fmla="*/ 1612900 w 3317240"/>
              <a:gd name="connsiteY2" fmla="*/ 3225800 h 3225800"/>
              <a:gd name="connsiteX3" fmla="*/ 0 w 3317240"/>
              <a:gd name="connsiteY3" fmla="*/ 1612900 h 3225800"/>
              <a:gd name="connsiteX4" fmla="*/ 1612900 w 3317240"/>
              <a:gd name="connsiteY4" fmla="*/ 0 h 3225800"/>
              <a:gd name="connsiteX5" fmla="*/ 2430463 w 3317240"/>
              <a:gd name="connsiteY5" fmla="*/ 817563 h 3225800"/>
              <a:gd name="connsiteX6" fmla="*/ 3317240 w 3317240"/>
              <a:gd name="connsiteY6" fmla="*/ 1704340 h 3225800"/>
              <a:gd name="connsiteX0" fmla="*/ 2430463 w 3317240"/>
              <a:gd name="connsiteY0" fmla="*/ 2413000 h 3225800"/>
              <a:gd name="connsiteX1" fmla="*/ 1612900 w 3317240"/>
              <a:gd name="connsiteY1" fmla="*/ 3225800 h 3225800"/>
              <a:gd name="connsiteX2" fmla="*/ 0 w 3317240"/>
              <a:gd name="connsiteY2" fmla="*/ 1612900 h 3225800"/>
              <a:gd name="connsiteX3" fmla="*/ 1612900 w 3317240"/>
              <a:gd name="connsiteY3" fmla="*/ 0 h 3225800"/>
              <a:gd name="connsiteX4" fmla="*/ 2430463 w 3317240"/>
              <a:gd name="connsiteY4" fmla="*/ 817563 h 3225800"/>
              <a:gd name="connsiteX5" fmla="*/ 3317240 w 3317240"/>
              <a:gd name="connsiteY5" fmla="*/ 1704340 h 3225800"/>
              <a:gd name="connsiteX0" fmla="*/ 2430463 w 2430463"/>
              <a:gd name="connsiteY0" fmla="*/ 2413000 h 3225800"/>
              <a:gd name="connsiteX1" fmla="*/ 1612900 w 2430463"/>
              <a:gd name="connsiteY1" fmla="*/ 3225800 h 3225800"/>
              <a:gd name="connsiteX2" fmla="*/ 0 w 2430463"/>
              <a:gd name="connsiteY2" fmla="*/ 1612900 h 3225800"/>
              <a:gd name="connsiteX3" fmla="*/ 1612900 w 2430463"/>
              <a:gd name="connsiteY3" fmla="*/ 0 h 3225800"/>
              <a:gd name="connsiteX4" fmla="*/ 2430463 w 2430463"/>
              <a:gd name="connsiteY4" fmla="*/ 817563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0463" h="3225800">
                <a:moveTo>
                  <a:pt x="2430463" y="2413000"/>
                </a:moveTo>
                <a:lnTo>
                  <a:pt x="1612900" y="3225800"/>
                </a:lnTo>
                <a:lnTo>
                  <a:pt x="0" y="1612900"/>
                </a:lnTo>
                <a:lnTo>
                  <a:pt x="1612900" y="0"/>
                </a:lnTo>
                <a:lnTo>
                  <a:pt x="2430463" y="817563"/>
                </a:lnTo>
              </a:path>
            </a:pathLst>
          </a:custGeom>
          <a:noFill/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</a:endParaRPr>
          </a:p>
        </p:txBody>
      </p:sp>
      <p:sp>
        <p:nvSpPr>
          <p:cNvPr id="23" name="Diamond 6">
            <a:extLst>
              <a:ext uri="{FF2B5EF4-FFF2-40B4-BE49-F238E27FC236}">
                <a16:creationId xmlns:a16="http://schemas.microsoft.com/office/drawing/2014/main" xmlns="" id="{4F0CA98B-3337-4AC3-8305-ED6C9C731FFB}"/>
              </a:ext>
            </a:extLst>
          </p:cNvPr>
          <p:cNvSpPr/>
          <p:nvPr/>
        </p:nvSpPr>
        <p:spPr>
          <a:xfrm>
            <a:off x="2898774" y="1214279"/>
            <a:ext cx="2430463" cy="3225800"/>
          </a:xfrm>
          <a:custGeom>
            <a:avLst/>
            <a:gdLst>
              <a:gd name="connsiteX0" fmla="*/ 0 w 3225800"/>
              <a:gd name="connsiteY0" fmla="*/ 1612900 h 3225800"/>
              <a:gd name="connsiteX1" fmla="*/ 1612900 w 3225800"/>
              <a:gd name="connsiteY1" fmla="*/ 0 h 3225800"/>
              <a:gd name="connsiteX2" fmla="*/ 3225800 w 3225800"/>
              <a:gd name="connsiteY2" fmla="*/ 1612900 h 3225800"/>
              <a:gd name="connsiteX3" fmla="*/ 1612900 w 3225800"/>
              <a:gd name="connsiteY3" fmla="*/ 3225800 h 3225800"/>
              <a:gd name="connsiteX4" fmla="*/ 0 w 3225800"/>
              <a:gd name="connsiteY4" fmla="*/ 1612900 h 3225800"/>
              <a:gd name="connsiteX0" fmla="*/ 0 w 3225800"/>
              <a:gd name="connsiteY0" fmla="*/ 1612900 h 3225800"/>
              <a:gd name="connsiteX1" fmla="*/ 1612900 w 3225800"/>
              <a:gd name="connsiteY1" fmla="*/ 0 h 3225800"/>
              <a:gd name="connsiteX2" fmla="*/ 2430463 w 3225800"/>
              <a:gd name="connsiteY2" fmla="*/ 817563 h 3225800"/>
              <a:gd name="connsiteX3" fmla="*/ 3225800 w 3225800"/>
              <a:gd name="connsiteY3" fmla="*/ 1612900 h 3225800"/>
              <a:gd name="connsiteX4" fmla="*/ 1612900 w 3225800"/>
              <a:gd name="connsiteY4" fmla="*/ 3225800 h 3225800"/>
              <a:gd name="connsiteX5" fmla="*/ 0 w 3225800"/>
              <a:gd name="connsiteY5" fmla="*/ 1612900 h 3225800"/>
              <a:gd name="connsiteX0" fmla="*/ 0 w 3225800"/>
              <a:gd name="connsiteY0" fmla="*/ 1612900 h 3225800"/>
              <a:gd name="connsiteX1" fmla="*/ 1612900 w 3225800"/>
              <a:gd name="connsiteY1" fmla="*/ 0 h 3225800"/>
              <a:gd name="connsiteX2" fmla="*/ 2430463 w 3225800"/>
              <a:gd name="connsiteY2" fmla="*/ 817563 h 3225800"/>
              <a:gd name="connsiteX3" fmla="*/ 3225800 w 3225800"/>
              <a:gd name="connsiteY3" fmla="*/ 1612900 h 3225800"/>
              <a:gd name="connsiteX4" fmla="*/ 2430463 w 3225800"/>
              <a:gd name="connsiteY4" fmla="*/ 2413000 h 3225800"/>
              <a:gd name="connsiteX5" fmla="*/ 1612900 w 3225800"/>
              <a:gd name="connsiteY5" fmla="*/ 3225800 h 3225800"/>
              <a:gd name="connsiteX6" fmla="*/ 0 w 3225800"/>
              <a:gd name="connsiteY6" fmla="*/ 1612900 h 3225800"/>
              <a:gd name="connsiteX0" fmla="*/ 3225800 w 3317240"/>
              <a:gd name="connsiteY0" fmla="*/ 1612900 h 3225800"/>
              <a:gd name="connsiteX1" fmla="*/ 2430463 w 3317240"/>
              <a:gd name="connsiteY1" fmla="*/ 2413000 h 3225800"/>
              <a:gd name="connsiteX2" fmla="*/ 1612900 w 3317240"/>
              <a:gd name="connsiteY2" fmla="*/ 3225800 h 3225800"/>
              <a:gd name="connsiteX3" fmla="*/ 0 w 3317240"/>
              <a:gd name="connsiteY3" fmla="*/ 1612900 h 3225800"/>
              <a:gd name="connsiteX4" fmla="*/ 1612900 w 3317240"/>
              <a:gd name="connsiteY4" fmla="*/ 0 h 3225800"/>
              <a:gd name="connsiteX5" fmla="*/ 2430463 w 3317240"/>
              <a:gd name="connsiteY5" fmla="*/ 817563 h 3225800"/>
              <a:gd name="connsiteX6" fmla="*/ 3317240 w 3317240"/>
              <a:gd name="connsiteY6" fmla="*/ 1704340 h 3225800"/>
              <a:gd name="connsiteX0" fmla="*/ 2430463 w 3317240"/>
              <a:gd name="connsiteY0" fmla="*/ 2413000 h 3225800"/>
              <a:gd name="connsiteX1" fmla="*/ 1612900 w 3317240"/>
              <a:gd name="connsiteY1" fmla="*/ 3225800 h 3225800"/>
              <a:gd name="connsiteX2" fmla="*/ 0 w 3317240"/>
              <a:gd name="connsiteY2" fmla="*/ 1612900 h 3225800"/>
              <a:gd name="connsiteX3" fmla="*/ 1612900 w 3317240"/>
              <a:gd name="connsiteY3" fmla="*/ 0 h 3225800"/>
              <a:gd name="connsiteX4" fmla="*/ 2430463 w 3317240"/>
              <a:gd name="connsiteY4" fmla="*/ 817563 h 3225800"/>
              <a:gd name="connsiteX5" fmla="*/ 3317240 w 3317240"/>
              <a:gd name="connsiteY5" fmla="*/ 1704340 h 3225800"/>
              <a:gd name="connsiteX0" fmla="*/ 2430463 w 2430463"/>
              <a:gd name="connsiteY0" fmla="*/ 2413000 h 3225800"/>
              <a:gd name="connsiteX1" fmla="*/ 1612900 w 2430463"/>
              <a:gd name="connsiteY1" fmla="*/ 3225800 h 3225800"/>
              <a:gd name="connsiteX2" fmla="*/ 0 w 2430463"/>
              <a:gd name="connsiteY2" fmla="*/ 1612900 h 3225800"/>
              <a:gd name="connsiteX3" fmla="*/ 1612900 w 2430463"/>
              <a:gd name="connsiteY3" fmla="*/ 0 h 3225800"/>
              <a:gd name="connsiteX4" fmla="*/ 2430463 w 2430463"/>
              <a:gd name="connsiteY4" fmla="*/ 817563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0463" h="3225800">
                <a:moveTo>
                  <a:pt x="2430463" y="2413000"/>
                </a:moveTo>
                <a:lnTo>
                  <a:pt x="1612900" y="3225800"/>
                </a:lnTo>
                <a:lnTo>
                  <a:pt x="0" y="1612900"/>
                </a:lnTo>
                <a:lnTo>
                  <a:pt x="1612900" y="0"/>
                </a:lnTo>
                <a:lnTo>
                  <a:pt x="2430463" y="817563"/>
                </a:lnTo>
              </a:path>
            </a:pathLst>
          </a:cu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56501266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A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F4A4A"/>
      </a:accent1>
      <a:accent2>
        <a:srgbClr val="262626"/>
      </a:accent2>
      <a:accent3>
        <a:srgbClr val="EF4A4A"/>
      </a:accent3>
      <a:accent4>
        <a:srgbClr val="262626"/>
      </a:accent4>
      <a:accent5>
        <a:srgbClr val="EF4A4A"/>
      </a:accent5>
      <a:accent6>
        <a:srgbClr val="262626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smaple</Template>
  <TotalTime>760</TotalTime>
  <Words>293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Arial Unicode MS</vt:lpstr>
      <vt:lpstr>Arial</vt:lpstr>
      <vt:lpstr>Calibri</vt:lpstr>
      <vt:lpstr>Calibri Light</vt:lpstr>
      <vt:lpstr>Cambria</vt:lpstr>
      <vt:lpstr>Casper</vt:lpstr>
      <vt:lpstr>Casper Bold</vt:lpstr>
      <vt:lpstr>Karla</vt:lpstr>
      <vt:lpstr>Raleway ExtraBold</vt:lpstr>
      <vt:lpstr>Segoe UI</vt:lpstr>
      <vt:lpstr>Times New Roman</vt:lpstr>
      <vt:lpstr>Contents Slide Master</vt:lpstr>
      <vt:lpstr>Retrospect</vt:lpstr>
      <vt:lpstr>OFFER, ACCEPTANCE &amp; CONSIDERATION</vt:lpstr>
      <vt:lpstr>OFFER</vt:lpstr>
      <vt:lpstr>OFFER</vt:lpstr>
      <vt:lpstr>Termination of Offer</vt:lpstr>
      <vt:lpstr>ACCEPTANCE</vt:lpstr>
      <vt:lpstr>Essentials of Valid Acceptance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Branding</dc:creator>
  <cp:lastModifiedBy>Microsoft account</cp:lastModifiedBy>
  <cp:revision>73</cp:revision>
  <dcterms:created xsi:type="dcterms:W3CDTF">2019-01-09T10:33:58Z</dcterms:created>
  <dcterms:modified xsi:type="dcterms:W3CDTF">2024-11-10T17:11:30Z</dcterms:modified>
</cp:coreProperties>
</file>