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61" r:id="rId4"/>
    <p:sldId id="264"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81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65A70067-92A0-4A5D-B926-1891D023ED12}"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A70067-92A0-4A5D-B926-1891D023ED12}"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70067-92A0-4A5D-B926-1891D023ED12}"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panose="020B0604020202020204"/>
              </a:rPr>
              <a:t>”</a:t>
            </a:r>
            <a:endParaRPr lang="en-US" dirty="0">
              <a:solidFill>
                <a:schemeClr val="accent1">
                  <a:lumMod val="60000"/>
                  <a:lumOff val="40000"/>
                </a:schemeClr>
              </a:solidFill>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5A70067-92A0-4A5D-B926-1891D023ED12}" type="datetimeFigureOut">
              <a:rPr lang="en-US" smtClean="0"/>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D14A86A-131D-47EF-95F6-AA46718D9C3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5930283"/>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dirty="0">
              <a:solidFill>
                <a:srgbClr val="00B050"/>
              </a:solidFill>
            </a:endParaRPr>
          </a:p>
        </p:txBody>
      </p:sp>
      <p:sp>
        <p:nvSpPr>
          <p:cNvPr id="3" name="Rectangle 2"/>
          <p:cNvSpPr/>
          <p:nvPr/>
        </p:nvSpPr>
        <p:spPr>
          <a:xfrm>
            <a:off x="384175" y="488950"/>
            <a:ext cx="10283825" cy="5664835"/>
          </a:xfrm>
          <a:prstGeom prst="rect">
            <a:avLst/>
          </a:prstGeom>
        </p:spPr>
        <p:txBody>
          <a:bodyPr wrap="square">
            <a:noAutofit/>
          </a:bodyPr>
          <a:lstStyle/>
          <a:p>
            <a:pPr algn="ctr"/>
            <a:r>
              <a:rPr lang="en-US" sz="2800" dirty="0">
                <a:solidFill>
                  <a:srgbClr val="00B050"/>
                </a:solidFill>
              </a:rPr>
              <a:t>Dr. S. Senthil </a:t>
            </a:r>
            <a:r>
              <a:rPr lang="en-US" sz="2800" dirty="0" err="1">
                <a:solidFill>
                  <a:srgbClr val="00B050"/>
                </a:solidFill>
              </a:rPr>
              <a:t>kumar</a:t>
            </a:r>
            <a:r>
              <a:rPr lang="en-US" sz="2800" dirty="0">
                <a:solidFill>
                  <a:srgbClr val="00B050"/>
                </a:solidFill>
              </a:rPr>
              <a:t> </a:t>
            </a:r>
            <a:br>
              <a:rPr lang="en-US" sz="2800" dirty="0">
                <a:solidFill>
                  <a:srgbClr val="00B050"/>
                </a:solidFill>
              </a:rPr>
            </a:br>
            <a:r>
              <a:rPr lang="en-US" sz="2800" dirty="0">
                <a:solidFill>
                  <a:srgbClr val="00B050"/>
                </a:solidFill>
              </a:rPr>
              <a:t>Assistant Professor Head, </a:t>
            </a:r>
            <a:br>
              <a:rPr lang="en-US" sz="2800" dirty="0">
                <a:solidFill>
                  <a:srgbClr val="00B050"/>
                </a:solidFill>
              </a:rPr>
            </a:br>
            <a:r>
              <a:rPr lang="en-US" sz="2800" dirty="0">
                <a:solidFill>
                  <a:srgbClr val="00B050"/>
                </a:solidFill>
              </a:rPr>
              <a:t>Department of Economics </a:t>
            </a:r>
            <a:br>
              <a:rPr lang="en-US" sz="2800" dirty="0">
                <a:solidFill>
                  <a:srgbClr val="00B050"/>
                </a:solidFill>
              </a:rPr>
            </a:br>
            <a:r>
              <a:rPr lang="en-US" sz="2800" dirty="0">
                <a:solidFill>
                  <a:srgbClr val="00B050"/>
                </a:solidFill>
              </a:rPr>
              <a:t>Cardamom Planters’ Association College,</a:t>
            </a:r>
            <a:endParaRPr lang="en-US" sz="2800" dirty="0">
              <a:solidFill>
                <a:srgbClr val="00B050"/>
              </a:solidFill>
            </a:endParaRPr>
          </a:p>
          <a:p>
            <a:pPr algn="ctr"/>
            <a:r>
              <a:rPr lang="en-US" sz="2800" dirty="0">
                <a:solidFill>
                  <a:srgbClr val="00B050"/>
                </a:solidFill>
              </a:rPr>
              <a:t> </a:t>
            </a:r>
            <a:r>
              <a:rPr lang="en-US" sz="2800" dirty="0" err="1">
                <a:solidFill>
                  <a:srgbClr val="00B050"/>
                </a:solidFill>
              </a:rPr>
              <a:t>Bodinayakanur</a:t>
            </a:r>
            <a:r>
              <a:rPr lang="en-US" sz="2800" dirty="0">
                <a:solidFill>
                  <a:srgbClr val="00B050"/>
                </a:solidFill>
              </a:rPr>
              <a:t> </a:t>
            </a:r>
            <a:br>
              <a:rPr lang="en-US" sz="2800" dirty="0">
                <a:solidFill>
                  <a:srgbClr val="00B050"/>
                </a:solidFill>
              </a:rPr>
            </a:br>
            <a:r>
              <a:rPr lang="en-US" sz="2800" dirty="0">
                <a:solidFill>
                  <a:srgbClr val="00B050"/>
                </a:solidFill>
              </a:rPr>
              <a:t> </a:t>
            </a:r>
            <a:endParaRPr lang="en-US" sz="2800"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77545" y="136525"/>
            <a:ext cx="8596630" cy="516890"/>
          </a:xfrm>
        </p:spPr>
        <p:txBody>
          <a:bodyPr>
            <a:normAutofit fontScale="90000"/>
          </a:bodyPr>
          <a:p>
            <a:pPr algn="ctr"/>
            <a:r>
              <a:rPr lang="en-US">
                <a:gradFill>
                  <a:gsLst>
                    <a:gs pos="0">
                      <a:srgbClr val="012D86"/>
                    </a:gs>
                    <a:gs pos="100000">
                      <a:srgbClr val="0E2557"/>
                    </a:gs>
                  </a:gsLst>
                  <a:lin scaled="0"/>
                </a:gradFill>
                <a:sym typeface="+mn-ea"/>
              </a:rPr>
              <a:t>Methods of constructing index numbers</a:t>
            </a:r>
            <a:r>
              <a:rPr lang="en-US">
                <a:solidFill>
                  <a:srgbClr val="002060"/>
                </a:solidFill>
                <a:sym typeface="+mn-ea"/>
              </a:rPr>
              <a:t> </a:t>
            </a:r>
            <a:endParaRPr lang="en-US">
              <a:solidFill>
                <a:srgbClr val="002060"/>
              </a:solidFill>
              <a:sym typeface="+mn-ea"/>
            </a:endParaRPr>
          </a:p>
        </p:txBody>
      </p:sp>
      <p:sp>
        <p:nvSpPr>
          <p:cNvPr id="3" name="Content Placeholder 2"/>
          <p:cNvSpPr>
            <a:spLocks noGrp="1"/>
          </p:cNvSpPr>
          <p:nvPr>
            <p:ph idx="1"/>
          </p:nvPr>
        </p:nvSpPr>
        <p:spPr>
          <a:xfrm>
            <a:off x="186055" y="653415"/>
            <a:ext cx="11801475" cy="6204585"/>
          </a:xfrm>
        </p:spPr>
        <p:txBody>
          <a:bodyPr>
            <a:noAutofit/>
          </a:bodyPr>
          <a:p>
            <a:pPr marL="0" indent="0">
              <a:lnSpc>
                <a:spcPct val="150000"/>
              </a:lnSpc>
              <a:buNone/>
            </a:pPr>
            <a:r>
              <a:rPr lang="en-US" sz="2800">
                <a:solidFill>
                  <a:srgbClr val="FF0000"/>
                </a:solidFill>
              </a:rPr>
              <a:t>A.Unweighted index numbers </a:t>
            </a:r>
            <a:endParaRPr lang="en-US" sz="2800">
              <a:solidFill>
                <a:srgbClr val="FF0000"/>
              </a:solidFill>
            </a:endParaRPr>
          </a:p>
          <a:p>
            <a:pPr marL="0" indent="457200" algn="just">
              <a:lnSpc>
                <a:spcPct val="150000"/>
              </a:lnSpc>
              <a:buNone/>
            </a:pPr>
            <a:r>
              <a:rPr lang="en-US" sz="2800">
                <a:solidFill>
                  <a:srgbClr val="002060"/>
                </a:solidFill>
              </a:rPr>
              <a:t>Simple aggregate method: under this method the prices of different items of current year are added and the total is divided by the sum of prices of the base year and multiplied by 100. that is the aggregate price of all items in the given year is expressed as a percentage of the same in the base year. Symbolically.</a:t>
            </a:r>
            <a:endParaRPr lang="en-US" sz="2800">
              <a:solidFill>
                <a:srgbClr val="002060"/>
              </a:solidFill>
            </a:endParaRPr>
          </a:p>
          <a:p>
            <a:pPr marL="0" indent="457200" algn="just">
              <a:lnSpc>
                <a:spcPct val="100000"/>
              </a:lnSpc>
              <a:buNone/>
            </a:pPr>
            <a:r>
              <a:rPr lang="en-US" sz="2800">
                <a:sym typeface="+mn-ea"/>
              </a:rPr>
              <a:t>P01=ƩP1/ ƩP0 x 100</a:t>
            </a:r>
            <a:endParaRPr lang="en-US" sz="2800"/>
          </a:p>
          <a:p>
            <a:pPr marL="0" indent="457200" algn="just">
              <a:lnSpc>
                <a:spcPct val="100000"/>
              </a:lnSpc>
              <a:buNone/>
            </a:pPr>
            <a:r>
              <a:rPr lang="en-US" sz="2800">
                <a:sym typeface="+mn-ea"/>
              </a:rPr>
              <a:t>ƩP1 = Total of current year prices for various commodities. </a:t>
            </a:r>
            <a:endParaRPr lang="en-US" sz="2800"/>
          </a:p>
          <a:p>
            <a:pPr marL="0" indent="457200" algn="just">
              <a:lnSpc>
                <a:spcPct val="100000"/>
              </a:lnSpc>
              <a:buNone/>
            </a:pPr>
            <a:r>
              <a:rPr lang="en-US" sz="2800">
                <a:sym typeface="+mn-ea"/>
              </a:rPr>
              <a:t>ƩP0 = Total of base year prices for various commodities. </a:t>
            </a:r>
            <a:endParaRPr lang="en-US" sz="2800"/>
          </a:p>
          <a:p>
            <a:pPr marL="0" indent="457200" algn="just">
              <a:lnSpc>
                <a:spcPct val="150000"/>
              </a:lnSpc>
              <a:buNone/>
            </a:pPr>
            <a:endParaRPr lang="en-US" sz="280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p:txBody>
          <a:bodyPr/>
          <a:p>
            <a:pPr marL="0" indent="0" algn="ctr">
              <a:buNone/>
            </a:pPr>
            <a:r>
              <a:rPr lang="en-US" sz="9600">
                <a:ln w="22225">
                  <a:solidFill>
                    <a:schemeClr val="accent2"/>
                  </a:solidFill>
                  <a:prstDash val="solid"/>
                </a:ln>
                <a:solidFill>
                  <a:schemeClr val="accent2">
                    <a:lumMod val="40000"/>
                    <a:lumOff val="60000"/>
                  </a:schemeClr>
                </a:solidFill>
                <a:effectLst/>
              </a:rPr>
              <a:t>Thank you </a:t>
            </a:r>
            <a:endParaRPr lang="en-US" sz="9600">
              <a:ln w="22225">
                <a:solidFill>
                  <a:schemeClr val="accent2"/>
                </a:solidFill>
                <a:prstDash val="solid"/>
              </a:ln>
              <a:solidFill>
                <a:schemeClr val="accent2">
                  <a:lumMod val="40000"/>
                  <a:lumOff val="60000"/>
                </a:schemeClr>
              </a:solidFill>
              <a:effectLst/>
            </a:endParaRP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684</Words>
  <Application>WPS Presentation</Application>
  <PresentationFormat>Widescreen</PresentationFormat>
  <Paragraphs>16</Paragraphs>
  <Slides>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vt:i4>
      </vt:variant>
    </vt:vector>
  </HeadingPairs>
  <TitlesOfParts>
    <vt:vector size="13" baseType="lpstr">
      <vt:lpstr>Arial</vt:lpstr>
      <vt:lpstr>SimSun</vt:lpstr>
      <vt:lpstr>Wingdings</vt:lpstr>
      <vt:lpstr>Wingdings 3</vt:lpstr>
      <vt:lpstr>Arial</vt:lpstr>
      <vt:lpstr>Trebuchet MS</vt:lpstr>
      <vt:lpstr>Microsoft YaHei</vt:lpstr>
      <vt:lpstr>Arial Unicode MS</vt:lpstr>
      <vt:lpstr>Calibri</vt:lpstr>
      <vt:lpstr>Facet</vt:lpstr>
      <vt:lpstr>                            </vt:lpstr>
      <vt:lpstr>Types of Sampling Method</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PUBLIC FINANCE  </dc:title>
  <dc:creator>PERSONAL</dc:creator>
  <cp:lastModifiedBy>Senthil Kumar perfectly all right</cp:lastModifiedBy>
  <cp:revision>12</cp:revision>
  <dcterms:created xsi:type="dcterms:W3CDTF">2021-06-05T02:51:00Z</dcterms:created>
  <dcterms:modified xsi:type="dcterms:W3CDTF">2024-11-09T04:21:12Z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9BF92399A6694484B9168471537941A3</vt:lpwstr>
  </property>
  <property fmtid="{D5CDD505-2E9C-101B-9397-08002B2CF9AE}" pid="3" name="KSOProductBuildVer">
    <vt:lpwstr>1033-12.2.0.18607</vt:lpwstr>
  </property>
</Properties>
</file>