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58" r:id="rId4"/>
    <p:sldId id="268" r:id="rId5"/>
    <p:sldId id="267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6462395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35" y="1123950"/>
            <a:ext cx="12191365" cy="4984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  <a:t> Prof. M  SELVI</a:t>
            </a:r>
            <a:br>
              <a:rPr lang="en-US" sz="54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</a:br>
            <a:r>
              <a:rPr lang="en-US" sz="54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  <a:t>Assistant Professor </a:t>
            </a:r>
            <a:br>
              <a:rPr lang="en-US" sz="54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</a:br>
            <a:r>
              <a:rPr lang="en-US" sz="54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  <a:t>Department of Economics </a:t>
            </a:r>
            <a:br>
              <a:rPr lang="en-US" sz="54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</a:br>
            <a:r>
              <a:rPr lang="en-US" sz="48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  <a:t>Cardamom Planters’ Association  College, </a:t>
            </a:r>
            <a:endParaRPr lang="en-US" sz="4800" dirty="0">
              <a:ln w="22225">
                <a:solidFill>
                  <a:schemeClr val="accent2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/>
            </a:endParaRPr>
          </a:p>
          <a:p>
            <a:pPr algn="ctr"/>
            <a:r>
              <a:rPr lang="en-US" sz="54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  <a:t>Bodinayakanur </a:t>
            </a:r>
            <a:endParaRPr lang="en-US" sz="5400" dirty="0">
              <a:ln w="22225">
                <a:solidFill>
                  <a:schemeClr val="accent2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/>
            </a:endParaRPr>
          </a:p>
          <a:p>
            <a:pPr algn="ctr"/>
            <a:r>
              <a:rPr lang="en-US" sz="54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  <a:t>  </a:t>
            </a:r>
            <a:endParaRPr lang="en-US" sz="5400" dirty="0">
              <a:ln w="22225">
                <a:solidFill>
                  <a:schemeClr val="accent2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43510"/>
            <a:ext cx="10610215" cy="1369695"/>
          </a:xfrm>
        </p:spPr>
        <p:txBody>
          <a:bodyPr>
            <a:normAutofit/>
          </a:bodyPr>
          <a:lstStyle/>
          <a:p>
            <a:pPr algn="ctr"/>
            <a:r>
              <a:rPr lang="en-US" sz="5300">
                <a:sym typeface="+mn-ea"/>
              </a:rPr>
              <a:t>Measurements of Mortality </a:t>
            </a:r>
            <a:r>
              <a:rPr lang="en-US" sz="3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4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  </a:t>
            </a:r>
            <a:endParaRPr lang="en-US" sz="36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4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132965"/>
            <a:ext cx="12192000" cy="462788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71500" indent="-571500" algn="just">
              <a:buFont typeface="Wingdings" panose="05000000000000000000" charset="0"/>
              <a:buChar char="Ø"/>
            </a:pPr>
            <a:endParaRPr lang="en-US" sz="2000" dirty="0">
              <a:solidFill>
                <a:schemeClr val="accent4"/>
              </a:solidFill>
            </a:endParaRPr>
          </a:p>
          <a:p>
            <a:pPr algn="ctr">
              <a:buFont typeface="Wingdings" panose="05000000000000000000" charset="0"/>
            </a:pPr>
            <a:endParaRPr lang="en-US" sz="2000" dirty="0">
              <a:solidFill>
                <a:schemeClr val="accent4"/>
              </a:solidFill>
              <a:effectLst/>
              <a:sym typeface="+mn-ea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310515" y="2132965"/>
            <a:ext cx="11881485" cy="47250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>
              <a:lnSpc>
                <a:spcPct val="150000"/>
              </a:lnSpc>
            </a:pPr>
            <a:r>
              <a:rPr lang="en-US" sz="24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Various measures are employed in the analysis of mortality. The following three basic measures are </a:t>
            </a:r>
            <a:endParaRPr lang="en-US" sz="24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457200">
              <a:lnSpc>
                <a:spcPct val="150000"/>
              </a:lnSpc>
            </a:pPr>
            <a:r>
              <a:rPr lang="en-US" sz="24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1.Crude Death Rate.</a:t>
            </a:r>
            <a:endParaRPr lang="en-US" sz="24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457200">
              <a:lnSpc>
                <a:spcPct val="150000"/>
              </a:lnSpc>
            </a:pPr>
            <a:r>
              <a:rPr lang="en-US" sz="24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2.Age Specific Death Rate. </a:t>
            </a:r>
            <a:endParaRPr lang="en-US" sz="24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457200">
              <a:lnSpc>
                <a:spcPct val="150000"/>
              </a:lnSpc>
            </a:pPr>
            <a:r>
              <a:rPr lang="en-US" sz="24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3.The Infant Mortality Rate.</a:t>
            </a:r>
            <a:endParaRPr lang="en-US" sz="24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457200">
              <a:lnSpc>
                <a:spcPct val="150000"/>
              </a:lnSpc>
            </a:pPr>
            <a:r>
              <a:rPr lang="en-US" sz="24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4.The expectation of life at birth.</a:t>
            </a:r>
            <a:endParaRPr lang="en-US" sz="24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edge/>
      </p:transition>
    </mc:Choice>
    <mc:Fallback>
      <p:transition spd="slow">
        <p:wedg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210" y="91440"/>
            <a:ext cx="8482965" cy="741680"/>
          </a:xfrm>
        </p:spPr>
        <p:txBody>
          <a:bodyPr>
            <a:normAutofit/>
          </a:bodyPr>
          <a:p>
            <a:r>
              <a:rPr lang="en-US"/>
              <a:t>CRUDE DEATH (MORTALITY RATE) RATE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545" y="1430655"/>
            <a:ext cx="11356975" cy="4610735"/>
          </a:xfrm>
        </p:spPr>
        <p:txBody>
          <a:bodyPr>
            <a:noAutofit/>
          </a:bodyPr>
          <a:p>
            <a:pPr marL="0" indent="457200">
              <a:buNone/>
            </a:pPr>
            <a:r>
              <a:rPr lang="en-US" sz="2400">
                <a:solidFill>
                  <a:srgbClr val="0070C0"/>
                </a:solidFill>
              </a:rPr>
              <a:t>The crude death rate is the most simple and the cost commonly used measures of mortality, which can be quickly calculated and at the same time easily understood. It is a ratio of the total registered deaths of a specified year to the total mid- year population, multiplied by 1000. It is computed as follows. </a:t>
            </a:r>
            <a:endParaRPr lang="en-US" sz="2400">
              <a:solidFill>
                <a:srgbClr val="0070C0"/>
              </a:solidFill>
            </a:endParaRPr>
          </a:p>
          <a:p>
            <a:pPr marL="0" indent="457200">
              <a:buNone/>
            </a:pPr>
            <a:r>
              <a:rPr lang="en-US" sz="2400">
                <a:solidFill>
                  <a:srgbClr val="0070C0"/>
                </a:solidFill>
              </a:rPr>
              <a:t>D/ P x K</a:t>
            </a:r>
            <a:endParaRPr lang="en-US" sz="2400">
              <a:solidFill>
                <a:srgbClr val="0070C0"/>
              </a:solidFill>
            </a:endParaRPr>
          </a:p>
          <a:p>
            <a:pPr marL="0" indent="457200">
              <a:buNone/>
            </a:pPr>
            <a:r>
              <a:rPr lang="en-US" sz="2400">
                <a:solidFill>
                  <a:srgbClr val="0070C0"/>
                </a:solidFill>
              </a:rPr>
              <a:t>The Crude death rate is the number of deaths per 1000 population in a year. CDR = Total number of death in a year/ Mid year population x 1000 </a:t>
            </a:r>
            <a:endParaRPr lang="en-US" sz="240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2400">
                <a:solidFill>
                  <a:srgbClr val="0070C0"/>
                </a:solidFill>
              </a:rPr>
              <a:t>  Where,</a:t>
            </a:r>
            <a:endParaRPr lang="en-US" sz="240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2400">
                <a:solidFill>
                  <a:srgbClr val="0070C0"/>
                </a:solidFill>
              </a:rPr>
              <a:t>D is the total number of deaths registered during a calendar year Jan1 to Dec31)</a:t>
            </a:r>
            <a:endParaRPr lang="en-US" sz="240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45" y="530860"/>
            <a:ext cx="8596630" cy="5100955"/>
          </a:xfrm>
        </p:spPr>
        <p:txBody>
          <a:bodyPr/>
          <a:p>
            <a:pPr algn="ctr"/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r>
              <a:rPr lang="en-US"/>
              <a:t>						</a:t>
            </a:r>
            <a:r>
              <a:rPr 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Thank you </a:t>
            </a:r>
            <a:endParaRPr 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985</Words>
  <Application>WPS Presentation</Application>
  <PresentationFormat>Widescreen</PresentationFormat>
  <Paragraphs>26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6" baseType="lpstr">
      <vt:lpstr>Arial</vt:lpstr>
      <vt:lpstr>SimSun</vt:lpstr>
      <vt:lpstr>Wingdings</vt:lpstr>
      <vt:lpstr>Wingdings 3</vt:lpstr>
      <vt:lpstr>Arial</vt:lpstr>
      <vt:lpstr>Times New Roman</vt:lpstr>
      <vt:lpstr>Wingdings</vt:lpstr>
      <vt:lpstr>Trebuchet MS</vt:lpstr>
      <vt:lpstr>Microsoft YaHei</vt:lpstr>
      <vt:lpstr>Arial Unicode MS</vt:lpstr>
      <vt:lpstr>Calibri</vt:lpstr>
      <vt:lpstr>Facet</vt:lpstr>
      <vt:lpstr>                            </vt:lpstr>
      <vt:lpstr>PROBLEMS OF WOMEN ENTREPRENERUS  </vt:lpstr>
      <vt:lpstr>PowerPoint 演示文稿</vt:lpstr>
      <vt:lpstr>    						Thank you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IMPORTANCE OF PUBLIC FINANCE  </dc:title>
  <dc:creator>PERSONAL</dc:creator>
  <cp:lastModifiedBy>Senthil Kumar perfectly all right</cp:lastModifiedBy>
  <cp:revision>24</cp:revision>
  <dcterms:created xsi:type="dcterms:W3CDTF">2021-06-05T02:51:00Z</dcterms:created>
  <dcterms:modified xsi:type="dcterms:W3CDTF">2024-11-09T07:47:59Z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E0DE99500AF24983B646242E4DD5F6AD</vt:lpwstr>
  </property>
  <property fmtid="{D5CDD505-2E9C-101B-9397-08002B2CF9AE}" pid="3" name="KSOProductBuildVer">
    <vt:lpwstr>1033-12.2.0.18607</vt:lpwstr>
  </property>
</Properties>
</file>