
<file path=[Content_Types].xml><?xml version="1.0" encoding="utf-8"?>
<Types xmlns="http://schemas.openxmlformats.org/package/2006/content-types">
  <Default Extension="jpeg" ContentType="image/jpeg"/>
  <Default Extension="JPG" ContentType="image/.jp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9" r:id="rId3"/>
    <p:sldId id="269" r:id="rId4"/>
    <p:sldId id="268" r:id="rId5"/>
    <p:sldId id="267" r:id="rId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2" d="100"/>
          <a:sy n="72" d="100"/>
        </p:scale>
        <p:origin x="816" y="-2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tableStyles" Target="tableStyles.xml"/><Relationship Id="rId8" Type="http://schemas.openxmlformats.org/officeDocument/2006/relationships/viewProps" Target="viewProps.xml"/><Relationship Id="rId7" Type="http://schemas.openxmlformats.org/officeDocument/2006/relationships/presProps" Target="presProps.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 Type="http://schemas.openxmlformats.org/officeDocument/2006/relationships/slide" Target="slides/slide1.xml"/><Relationship Id="rId2" Type="http://schemas.openxmlformats.org/officeDocument/2006/relationships/theme" Target="theme/theme1.xml"/><Relationship Id="rId1" Type="http://schemas.openxmlformats.org/officeDocument/2006/relationships/slideMaster" Target="slideMasters/slideMaster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showMasterSp="0">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65A70067-92A0-4A5D-B926-1891D023ED12}"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D14A86A-131D-47EF-95F6-AA46718D9C3B}" type="slidenum">
              <a:rPr lang="en-US" smtClean="0"/>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dirty="0"/>
          </a:p>
        </p:txBody>
      </p:sp>
      <p:sp>
        <p:nvSpPr>
          <p:cNvPr id="4" name="Date Placeholder 3"/>
          <p:cNvSpPr>
            <a:spLocks noGrp="1"/>
          </p:cNvSpPr>
          <p:nvPr>
            <p:ph type="dt" sz="half" idx="10"/>
          </p:nvPr>
        </p:nvSpPr>
        <p:spPr/>
        <p:txBody>
          <a:bodyPr/>
          <a:lstStyle/>
          <a:p>
            <a:fld id="{65A70067-92A0-4A5D-B926-1891D023ED12}"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D14A86A-131D-47EF-95F6-AA46718D9C3B}" type="slidenum">
              <a:rPr lang="en-US" smtClean="0"/>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endParaRPr lang="en-US"/>
          </a:p>
        </p:txBody>
      </p:sp>
      <p:sp>
        <p:nvSpPr>
          <p:cNvPr id="4" name="Date Placeholder 3"/>
          <p:cNvSpPr>
            <a:spLocks noGrp="1"/>
          </p:cNvSpPr>
          <p:nvPr>
            <p:ph type="dt" sz="half" idx="10"/>
          </p:nvPr>
        </p:nvSpPr>
        <p:spPr/>
        <p:txBody>
          <a:bodyPr/>
          <a:lstStyle/>
          <a:p>
            <a:fld id="{65A70067-92A0-4A5D-B926-1891D023ED12}"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D14A86A-131D-47EF-95F6-AA46718D9C3B}" type="slidenum">
              <a:rPr lang="en-US" smtClean="0"/>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dirty="0"/>
          </a:p>
        </p:txBody>
      </p:sp>
      <p:sp>
        <p:nvSpPr>
          <p:cNvPr id="5" name="Date Placeholder 4"/>
          <p:cNvSpPr>
            <a:spLocks noGrp="1"/>
          </p:cNvSpPr>
          <p:nvPr>
            <p:ph type="dt" sz="half" idx="10"/>
          </p:nvPr>
        </p:nvSpPr>
        <p:spPr/>
        <p:txBody>
          <a:bodyPr/>
          <a:lstStyle/>
          <a:p>
            <a:fld id="{65A70067-92A0-4A5D-B926-1891D023ED12}"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D14A86A-131D-47EF-95F6-AA46718D9C3B}" type="slidenum">
              <a:rPr lang="en-US" smtClean="0"/>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endParaRPr lang="en-US"/>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endParaRPr lang="en-US"/>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dirty="0"/>
          </a:p>
        </p:txBody>
      </p:sp>
      <p:sp>
        <p:nvSpPr>
          <p:cNvPr id="7" name="Date Placeholder 6"/>
          <p:cNvSpPr>
            <a:spLocks noGrp="1"/>
          </p:cNvSpPr>
          <p:nvPr>
            <p:ph type="dt" sz="half" idx="10"/>
          </p:nvPr>
        </p:nvSpPr>
        <p:spPr/>
        <p:txBody>
          <a:bodyPr/>
          <a:lstStyle/>
          <a:p>
            <a:fld id="{65A70067-92A0-4A5D-B926-1891D023ED12}" type="datetimeFigureOut">
              <a:rPr lang="en-US" smtClean="0"/>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D14A86A-131D-47EF-95F6-AA46718D9C3B}" type="slidenum">
              <a:rPr lang="en-US" smtClean="0"/>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5A70067-92A0-4A5D-B926-1891D023ED12}" type="datetimeFigureOut">
              <a:rPr lang="en-US" smtClean="0"/>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D14A86A-131D-47EF-95F6-AA46718D9C3B}" type="slidenum">
              <a:rPr lang="en-US" smtClean="0"/>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5A70067-92A0-4A5D-B926-1891D023ED12}" type="datetimeFigureOut">
              <a:rPr lang="en-US" smtClean="0"/>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D14A86A-131D-47EF-95F6-AA46718D9C3B}" type="slidenum">
              <a:rPr lang="en-US" smtClean="0"/>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200" indent="0">
              <a:buNone/>
              <a:defRPr sz="1400"/>
            </a:lvl2pPr>
            <a:lvl3pPr marL="914400" indent="0">
              <a:buNone/>
              <a:defRPr sz="1200"/>
            </a:lvl3pPr>
            <a:lvl4pPr marL="1370965" indent="0">
              <a:buNone/>
              <a:defRPr sz="1000"/>
            </a:lvl4pPr>
            <a:lvl5pPr marL="1828165" indent="0">
              <a:buNone/>
              <a:defRPr sz="1000"/>
            </a:lvl5pPr>
            <a:lvl6pPr marL="2285365" indent="0">
              <a:buNone/>
              <a:defRPr sz="1000"/>
            </a:lvl6pPr>
            <a:lvl7pPr marL="2742565" indent="0">
              <a:buNone/>
              <a:defRPr sz="1000"/>
            </a:lvl7pPr>
            <a:lvl8pPr marL="3199130" indent="0">
              <a:buNone/>
              <a:defRPr sz="1000"/>
            </a:lvl8pPr>
            <a:lvl9pPr marL="3656330" indent="0">
              <a:buNone/>
              <a:defRPr sz="1000"/>
            </a:lvl9pPr>
          </a:lstStyle>
          <a:p>
            <a:pPr lvl="0"/>
            <a:r>
              <a:rPr lang="en-US"/>
              <a:t>Click to edit Master text styles</a:t>
            </a:r>
            <a:endParaRPr lang="en-US"/>
          </a:p>
        </p:txBody>
      </p:sp>
      <p:sp>
        <p:nvSpPr>
          <p:cNvPr id="5" name="Date Placeholder 4"/>
          <p:cNvSpPr>
            <a:spLocks noGrp="1"/>
          </p:cNvSpPr>
          <p:nvPr>
            <p:ph type="dt" sz="half" idx="10"/>
          </p:nvPr>
        </p:nvSpPr>
        <p:spPr/>
        <p:txBody>
          <a:bodyPr/>
          <a:lstStyle/>
          <a:p>
            <a:fld id="{65A70067-92A0-4A5D-B926-1891D023ED12}"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D14A86A-131D-47EF-95F6-AA46718D9C3B}" type="slidenum">
              <a:rPr lang="en-US" smtClean="0"/>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endParaRPr lang="en-US"/>
          </a:p>
        </p:txBody>
      </p:sp>
      <p:sp>
        <p:nvSpPr>
          <p:cNvPr id="5" name="Date Placeholder 4"/>
          <p:cNvSpPr>
            <a:spLocks noGrp="1"/>
          </p:cNvSpPr>
          <p:nvPr>
            <p:ph type="dt" sz="half" idx="10"/>
          </p:nvPr>
        </p:nvSpPr>
        <p:spPr/>
        <p:txBody>
          <a:bodyPr/>
          <a:lstStyle/>
          <a:p>
            <a:fld id="{65A70067-92A0-4A5D-B926-1891D023ED12}"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D14A86A-131D-47EF-95F6-AA46718D9C3B}" type="slidenum">
              <a:rPr lang="en-US" smtClean="0"/>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endParaRPr lang="en-US"/>
          </a:p>
        </p:txBody>
      </p:sp>
      <p:sp>
        <p:nvSpPr>
          <p:cNvPr id="4" name="Date Placeholder 3"/>
          <p:cNvSpPr>
            <a:spLocks noGrp="1"/>
          </p:cNvSpPr>
          <p:nvPr>
            <p:ph type="dt" sz="half" idx="10"/>
          </p:nvPr>
        </p:nvSpPr>
        <p:spPr/>
        <p:txBody>
          <a:bodyPr/>
          <a:lstStyle/>
          <a:p>
            <a:fld id="{65A70067-92A0-4A5D-B926-1891D023ED12}"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D14A86A-131D-47EF-95F6-AA46718D9C3B}" type="slidenum">
              <a:rPr lang="en-US" smtClean="0"/>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endParaRPr lang="en-US"/>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endParaRPr lang="en-US"/>
          </a:p>
        </p:txBody>
      </p:sp>
      <p:sp>
        <p:nvSpPr>
          <p:cNvPr id="4" name="Date Placeholder 3"/>
          <p:cNvSpPr>
            <a:spLocks noGrp="1"/>
          </p:cNvSpPr>
          <p:nvPr>
            <p:ph type="dt" sz="half" idx="10"/>
          </p:nvPr>
        </p:nvSpPr>
        <p:spPr/>
        <p:txBody>
          <a:bodyPr/>
          <a:lstStyle/>
          <a:p>
            <a:fld id="{65A70067-92A0-4A5D-B926-1891D023ED12}"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D14A86A-131D-47EF-95F6-AA46718D9C3B}" type="slidenum">
              <a:rPr lang="en-US" smtClean="0"/>
            </a:fld>
            <a:endParaRPr lang="en-US"/>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panose="020B0604020202020204"/>
              </a:rPr>
              <a:t>“</a:t>
            </a:r>
            <a:endParaRPr lang="en-US" sz="8000" baseline="0" dirty="0">
              <a:ln w="3175" cmpd="sng">
                <a:noFill/>
              </a:ln>
              <a:solidFill>
                <a:schemeClr val="accent1">
                  <a:lumMod val="60000"/>
                  <a:lumOff val="40000"/>
                </a:schemeClr>
              </a:solidFill>
              <a:effectLst/>
              <a:latin typeface="Arial" panose="020B0604020202020204"/>
            </a:endParaRP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panose="020B0604020202020204"/>
              </a:rPr>
              <a:t>”</a:t>
            </a:r>
            <a:endParaRPr lang="en-US" dirty="0">
              <a:solidFill>
                <a:schemeClr val="accent1">
                  <a:lumMod val="60000"/>
                  <a:lumOff val="40000"/>
                </a:schemeClr>
              </a:solidFill>
              <a:latin typeface="Arial" panose="020B0604020202020204"/>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endParaRPr lang="en-US"/>
          </a:p>
        </p:txBody>
      </p:sp>
      <p:sp>
        <p:nvSpPr>
          <p:cNvPr id="4" name="Date Placeholder 3"/>
          <p:cNvSpPr>
            <a:spLocks noGrp="1"/>
          </p:cNvSpPr>
          <p:nvPr>
            <p:ph type="dt" sz="half" idx="10"/>
          </p:nvPr>
        </p:nvSpPr>
        <p:spPr/>
        <p:txBody>
          <a:bodyPr/>
          <a:lstStyle/>
          <a:p>
            <a:fld id="{65A70067-92A0-4A5D-B926-1891D023ED12}"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D14A86A-131D-47EF-95F6-AA46718D9C3B}" type="slidenum">
              <a:rPr lang="en-US" smtClean="0"/>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endParaRPr lang="en-US"/>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endParaRPr lang="en-US"/>
          </a:p>
        </p:txBody>
      </p:sp>
      <p:sp>
        <p:nvSpPr>
          <p:cNvPr id="4" name="Date Placeholder 3"/>
          <p:cNvSpPr>
            <a:spLocks noGrp="1"/>
          </p:cNvSpPr>
          <p:nvPr>
            <p:ph type="dt" sz="half" idx="10"/>
          </p:nvPr>
        </p:nvSpPr>
        <p:spPr/>
        <p:txBody>
          <a:bodyPr/>
          <a:lstStyle/>
          <a:p>
            <a:fld id="{65A70067-92A0-4A5D-B926-1891D023ED12}"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D14A86A-131D-47EF-95F6-AA46718D9C3B}" type="slidenum">
              <a:rPr lang="en-US" smtClean="0"/>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panose="020B0604020202020204"/>
              </a:rPr>
              <a:t>“</a:t>
            </a:r>
            <a:endParaRPr lang="en-US" sz="8000" baseline="0" dirty="0">
              <a:ln w="3175" cmpd="sng">
                <a:noFill/>
              </a:ln>
              <a:solidFill>
                <a:schemeClr val="accent1">
                  <a:lumMod val="60000"/>
                  <a:lumOff val="40000"/>
                </a:schemeClr>
              </a:solidFill>
              <a:effectLst/>
              <a:latin typeface="Arial" panose="020B0604020202020204"/>
            </a:endParaRP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panose="020B0604020202020204"/>
              </a:rPr>
              <a:t>”</a:t>
            </a:r>
            <a:endParaRPr lang="en-US" sz="8000" baseline="0" dirty="0">
              <a:ln w="3175" cmpd="sng">
                <a:noFill/>
              </a:ln>
              <a:solidFill>
                <a:schemeClr val="accent1">
                  <a:lumMod val="60000"/>
                  <a:lumOff val="40000"/>
                </a:schemeClr>
              </a:solidFill>
              <a:effectLst/>
              <a:latin typeface="Arial" panose="020B0604020202020204"/>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endParaRPr lang="en-US"/>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endParaRPr lang="en-US"/>
          </a:p>
        </p:txBody>
      </p:sp>
      <p:sp>
        <p:nvSpPr>
          <p:cNvPr id="4" name="Date Placeholder 3"/>
          <p:cNvSpPr>
            <a:spLocks noGrp="1"/>
          </p:cNvSpPr>
          <p:nvPr>
            <p:ph type="dt" sz="half" idx="10"/>
          </p:nvPr>
        </p:nvSpPr>
        <p:spPr/>
        <p:txBody>
          <a:bodyPr/>
          <a:lstStyle/>
          <a:p>
            <a:fld id="{65A70067-92A0-4A5D-B926-1891D023ED12}"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D14A86A-131D-47EF-95F6-AA46718D9C3B}" type="slidenum">
              <a:rPr lang="en-US" smtClean="0"/>
            </a:fld>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dirty="0"/>
          </a:p>
        </p:txBody>
      </p:sp>
      <p:sp>
        <p:nvSpPr>
          <p:cNvPr id="4" name="Date Placeholder 3"/>
          <p:cNvSpPr>
            <a:spLocks noGrp="1"/>
          </p:cNvSpPr>
          <p:nvPr>
            <p:ph type="dt" sz="half" idx="10"/>
          </p:nvPr>
        </p:nvSpPr>
        <p:spPr/>
        <p:txBody>
          <a:bodyPr/>
          <a:lstStyle/>
          <a:p>
            <a:fld id="{65A70067-92A0-4A5D-B926-1891D023ED12}"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D14A86A-131D-47EF-95F6-AA46718D9C3B}" type="slidenum">
              <a:rPr lang="en-US" smtClean="0"/>
            </a:fld>
            <a:endParaRPr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dirty="0"/>
          </a:p>
        </p:txBody>
      </p:sp>
      <p:sp>
        <p:nvSpPr>
          <p:cNvPr id="4" name="Date Placeholder 3"/>
          <p:cNvSpPr>
            <a:spLocks noGrp="1"/>
          </p:cNvSpPr>
          <p:nvPr>
            <p:ph type="dt" sz="half" idx="10"/>
          </p:nvPr>
        </p:nvSpPr>
        <p:spPr/>
        <p:txBody>
          <a:bodyPr/>
          <a:lstStyle/>
          <a:p>
            <a:fld id="{65A70067-92A0-4A5D-B926-1891D023ED12}"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D14A86A-131D-47EF-95F6-AA46718D9C3B}" type="slidenum">
              <a:rPr lang="en-US" smtClean="0"/>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7" Type="http://schemas.openxmlformats.org/officeDocument/2006/relationships/theme" Target="../theme/theme1.xml"/><Relationship Id="rId16" Type="http://schemas.openxmlformats.org/officeDocument/2006/relationships/slideLayout" Target="../slideLayouts/slideLayout16.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65A70067-92A0-4A5D-B926-1891D023ED12}" type="datetimeFigureOut">
              <a:rPr lang="en-US" smtClean="0"/>
            </a:fld>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CD14A86A-131D-47EF-95F6-AA46718D9C3B}" type="slidenum">
              <a:rPr lang="en-US" smtClean="0"/>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panose="05040102010807070707"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panose="05040102010807070707"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panose="05040102010807070707"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panose="05040102010807070707"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panose="05040102010807070707"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panose="05040102010807070707"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panose="05040102010807070707"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panose="05040102010807070707"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panose="05040102010807070707"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0"/>
            <a:ext cx="9144000" cy="6462395"/>
          </a:xfrm>
        </p:spPr>
        <p:txBody>
          <a:bodyPr>
            <a:normAutofit fontScale="90000"/>
          </a:bodyPr>
          <a:lstStyle/>
          <a:p>
            <a:br>
              <a:rPr lang="en-US" dirty="0"/>
            </a:br>
            <a:br>
              <a:rPr lang="en-US" dirty="0"/>
            </a:br>
            <a:br>
              <a:rPr lang="en-US" dirty="0"/>
            </a:br>
            <a:br>
              <a:rPr lang="en-US" dirty="0"/>
            </a:br>
            <a:br>
              <a:rPr lang="en-US" dirty="0"/>
            </a:br>
            <a:br>
              <a:rPr lang="en-US" dirty="0"/>
            </a:br>
            <a:br>
              <a:rPr lang="en-US" dirty="0"/>
            </a:br>
            <a:br>
              <a:rPr lang="en-US" dirty="0"/>
            </a:br>
            <a:br>
              <a:rPr lang="en-US" dirty="0"/>
            </a:br>
            <a:br>
              <a:rPr lang="en-US" dirty="0"/>
            </a:br>
            <a:br>
              <a:rPr lang="en-US" dirty="0"/>
            </a:br>
            <a:br>
              <a:rPr lang="en-US" dirty="0"/>
            </a:br>
            <a:br>
              <a:rPr lang="en-US" dirty="0"/>
            </a:br>
            <a:br>
              <a:rPr lang="en-US" dirty="0"/>
            </a:br>
            <a:br>
              <a:rPr lang="en-US" dirty="0"/>
            </a:br>
            <a:br>
              <a:rPr lang="en-US" dirty="0"/>
            </a:br>
            <a:br>
              <a:rPr lang="en-US" dirty="0"/>
            </a:br>
            <a:br>
              <a:rPr lang="en-US" dirty="0"/>
            </a:br>
            <a:br>
              <a:rPr lang="en-US" dirty="0"/>
            </a:br>
            <a:br>
              <a:rPr lang="en-US" dirty="0"/>
            </a:br>
            <a:br>
              <a:rPr lang="en-US" dirty="0"/>
            </a:br>
            <a:br>
              <a:rPr lang="en-US" dirty="0"/>
            </a:br>
            <a:br>
              <a:rPr lang="en-US" dirty="0"/>
            </a:br>
            <a:br>
              <a:rPr lang="en-US" dirty="0"/>
            </a:br>
            <a:br>
              <a:rPr lang="en-US" dirty="0"/>
            </a:br>
            <a:br>
              <a:rPr lang="en-US" dirty="0"/>
            </a:br>
            <a:br>
              <a:rPr lang="en-US" dirty="0"/>
            </a:br>
            <a:br>
              <a:rPr lang="en-US" dirty="0"/>
            </a:br>
            <a:endParaRPr lang="en-US" dirty="0">
              <a:solidFill>
                <a:srgbClr val="00B050"/>
              </a:solidFill>
            </a:endParaRPr>
          </a:p>
        </p:txBody>
      </p:sp>
      <p:sp>
        <p:nvSpPr>
          <p:cNvPr id="3" name="Rectangle 2"/>
          <p:cNvSpPr/>
          <p:nvPr/>
        </p:nvSpPr>
        <p:spPr>
          <a:xfrm>
            <a:off x="635" y="1123950"/>
            <a:ext cx="12191365" cy="4984750"/>
          </a:xfrm>
          <a:prstGeom prst="rect">
            <a:avLst/>
          </a:prstGeom>
        </p:spPr>
        <p:txBody>
          <a:bodyPr wrap="square">
            <a:spAutoFit/>
          </a:bodyPr>
          <a:lstStyle/>
          <a:p>
            <a:pPr algn="ctr"/>
            <a:r>
              <a:rPr lang="en-US" sz="5400" dirty="0">
                <a:ln w="22225">
                  <a:solidFill>
                    <a:schemeClr val="accent2"/>
                  </a:solidFill>
                  <a:prstDash val="solid"/>
                </a:ln>
                <a:gradFill>
                  <a:gsLst>
                    <a:gs pos="0">
                      <a:srgbClr val="012D86"/>
                    </a:gs>
                    <a:gs pos="100000">
                      <a:srgbClr val="0E2557"/>
                    </a:gs>
                  </a:gsLst>
                  <a:lin scaled="0"/>
                </a:gradFill>
                <a:effectLst/>
              </a:rPr>
              <a:t> Prof. M  SELVI</a:t>
            </a:r>
            <a:br>
              <a:rPr lang="en-US" sz="5400" dirty="0">
                <a:ln w="22225">
                  <a:solidFill>
                    <a:schemeClr val="accent2"/>
                  </a:solidFill>
                  <a:prstDash val="solid"/>
                </a:ln>
                <a:gradFill>
                  <a:gsLst>
                    <a:gs pos="0">
                      <a:srgbClr val="012D86"/>
                    </a:gs>
                    <a:gs pos="100000">
                      <a:srgbClr val="0E2557"/>
                    </a:gs>
                  </a:gsLst>
                  <a:lin scaled="0"/>
                </a:gradFill>
                <a:effectLst/>
              </a:rPr>
            </a:br>
            <a:r>
              <a:rPr lang="en-US" sz="5400" dirty="0">
                <a:ln w="22225">
                  <a:solidFill>
                    <a:schemeClr val="accent2"/>
                  </a:solidFill>
                  <a:prstDash val="solid"/>
                </a:ln>
                <a:gradFill>
                  <a:gsLst>
                    <a:gs pos="0">
                      <a:srgbClr val="012D86"/>
                    </a:gs>
                    <a:gs pos="100000">
                      <a:srgbClr val="0E2557"/>
                    </a:gs>
                  </a:gsLst>
                  <a:lin scaled="0"/>
                </a:gradFill>
                <a:effectLst/>
              </a:rPr>
              <a:t>Assistant Professor </a:t>
            </a:r>
            <a:br>
              <a:rPr lang="en-US" sz="5400" dirty="0">
                <a:ln w="22225">
                  <a:solidFill>
                    <a:schemeClr val="accent2"/>
                  </a:solidFill>
                  <a:prstDash val="solid"/>
                </a:ln>
                <a:gradFill>
                  <a:gsLst>
                    <a:gs pos="0">
                      <a:srgbClr val="012D86"/>
                    </a:gs>
                    <a:gs pos="100000">
                      <a:srgbClr val="0E2557"/>
                    </a:gs>
                  </a:gsLst>
                  <a:lin scaled="0"/>
                </a:gradFill>
                <a:effectLst/>
              </a:rPr>
            </a:br>
            <a:r>
              <a:rPr lang="en-US" sz="5400" dirty="0">
                <a:ln w="22225">
                  <a:solidFill>
                    <a:schemeClr val="accent2"/>
                  </a:solidFill>
                  <a:prstDash val="solid"/>
                </a:ln>
                <a:gradFill>
                  <a:gsLst>
                    <a:gs pos="0">
                      <a:srgbClr val="012D86"/>
                    </a:gs>
                    <a:gs pos="100000">
                      <a:srgbClr val="0E2557"/>
                    </a:gs>
                  </a:gsLst>
                  <a:lin scaled="0"/>
                </a:gradFill>
                <a:effectLst/>
              </a:rPr>
              <a:t>Department of Economics </a:t>
            </a:r>
            <a:br>
              <a:rPr lang="en-US" sz="5400" dirty="0">
                <a:ln w="22225">
                  <a:solidFill>
                    <a:schemeClr val="accent2"/>
                  </a:solidFill>
                  <a:prstDash val="solid"/>
                </a:ln>
                <a:gradFill>
                  <a:gsLst>
                    <a:gs pos="0">
                      <a:srgbClr val="012D86"/>
                    </a:gs>
                    <a:gs pos="100000">
                      <a:srgbClr val="0E2557"/>
                    </a:gs>
                  </a:gsLst>
                  <a:lin scaled="0"/>
                </a:gradFill>
                <a:effectLst/>
              </a:rPr>
            </a:br>
            <a:r>
              <a:rPr lang="en-US" sz="4800" dirty="0">
                <a:ln w="22225">
                  <a:solidFill>
                    <a:schemeClr val="accent2"/>
                  </a:solidFill>
                  <a:prstDash val="solid"/>
                </a:ln>
                <a:gradFill>
                  <a:gsLst>
                    <a:gs pos="0">
                      <a:srgbClr val="012D86"/>
                    </a:gs>
                    <a:gs pos="100000">
                      <a:srgbClr val="0E2557"/>
                    </a:gs>
                  </a:gsLst>
                  <a:lin scaled="0"/>
                </a:gradFill>
                <a:effectLst/>
              </a:rPr>
              <a:t>Cardamom Planters’ Association  College, </a:t>
            </a:r>
            <a:endParaRPr lang="en-US" sz="4800" dirty="0">
              <a:ln w="22225">
                <a:solidFill>
                  <a:schemeClr val="accent2"/>
                </a:solidFill>
                <a:prstDash val="solid"/>
              </a:ln>
              <a:gradFill>
                <a:gsLst>
                  <a:gs pos="0">
                    <a:srgbClr val="012D86"/>
                  </a:gs>
                  <a:gs pos="100000">
                    <a:srgbClr val="0E2557"/>
                  </a:gs>
                </a:gsLst>
                <a:lin scaled="0"/>
              </a:gradFill>
              <a:effectLst/>
            </a:endParaRPr>
          </a:p>
          <a:p>
            <a:pPr algn="ctr"/>
            <a:r>
              <a:rPr lang="en-US" sz="5400" dirty="0">
                <a:ln w="22225">
                  <a:solidFill>
                    <a:schemeClr val="accent2"/>
                  </a:solidFill>
                  <a:prstDash val="solid"/>
                </a:ln>
                <a:gradFill>
                  <a:gsLst>
                    <a:gs pos="0">
                      <a:srgbClr val="012D86"/>
                    </a:gs>
                    <a:gs pos="100000">
                      <a:srgbClr val="0E2557"/>
                    </a:gs>
                  </a:gsLst>
                  <a:lin scaled="0"/>
                </a:gradFill>
                <a:effectLst/>
              </a:rPr>
              <a:t>Bodinayakanur </a:t>
            </a:r>
            <a:endParaRPr lang="en-US" sz="5400" dirty="0">
              <a:ln w="22225">
                <a:solidFill>
                  <a:schemeClr val="accent2"/>
                </a:solidFill>
                <a:prstDash val="solid"/>
              </a:ln>
              <a:gradFill>
                <a:gsLst>
                  <a:gs pos="0">
                    <a:srgbClr val="012D86"/>
                  </a:gs>
                  <a:gs pos="100000">
                    <a:srgbClr val="0E2557"/>
                  </a:gs>
                </a:gsLst>
                <a:lin scaled="0"/>
              </a:gradFill>
              <a:effectLst/>
            </a:endParaRPr>
          </a:p>
          <a:p>
            <a:pPr algn="ctr"/>
            <a:r>
              <a:rPr lang="en-US" sz="5400" dirty="0">
                <a:ln w="22225">
                  <a:solidFill>
                    <a:schemeClr val="accent2"/>
                  </a:solidFill>
                  <a:prstDash val="solid"/>
                </a:ln>
                <a:gradFill>
                  <a:gsLst>
                    <a:gs pos="0">
                      <a:srgbClr val="012D86"/>
                    </a:gs>
                    <a:gs pos="100000">
                      <a:srgbClr val="0E2557"/>
                    </a:gs>
                  </a:gsLst>
                  <a:lin scaled="0"/>
                </a:gradFill>
                <a:effectLst/>
              </a:rPr>
              <a:t>  </a:t>
            </a:r>
            <a:endParaRPr lang="en-US" sz="5400" dirty="0">
              <a:ln w="22225">
                <a:solidFill>
                  <a:schemeClr val="accent2"/>
                </a:solidFill>
                <a:prstDash val="solid"/>
              </a:ln>
              <a:gradFill>
                <a:gsLst>
                  <a:gs pos="0">
                    <a:srgbClr val="012D86"/>
                  </a:gs>
                  <a:gs pos="100000">
                    <a:srgbClr val="0E2557"/>
                  </a:gs>
                </a:gsLst>
                <a:lin scaled="0"/>
              </a:gradFill>
              <a:effectLs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a:xfrm>
            <a:off x="677545" y="118110"/>
            <a:ext cx="9290685" cy="1250315"/>
          </a:xfrm>
        </p:spPr>
        <p:txBody>
          <a:bodyPr>
            <a:normAutofit/>
          </a:bodyPr>
          <a:p>
            <a:pPr algn="ctr"/>
            <a:r>
              <a:rPr lang="en-US">
                <a:gradFill>
                  <a:gsLst>
                    <a:gs pos="0">
                      <a:srgbClr val="007BD3"/>
                    </a:gs>
                    <a:gs pos="100000">
                      <a:srgbClr val="034373"/>
                    </a:gs>
                  </a:gsLst>
                  <a:lin scaled="0"/>
                </a:gradFill>
                <a:latin typeface="Times New Roman" panose="02020603050405020304" charset="0"/>
                <a:cs typeface="Times New Roman" panose="02020603050405020304" charset="0"/>
                <a:sym typeface="+mn-ea"/>
              </a:rPr>
              <a:t>Major Causes of Migration in India</a:t>
            </a:r>
            <a:r>
              <a:rPr lang="en-US" dirty="0">
                <a:ln w="22225">
                  <a:solidFill>
                    <a:schemeClr val="accent2"/>
                  </a:solidFill>
                  <a:prstDash val="solid"/>
                </a:ln>
                <a:solidFill>
                  <a:schemeClr val="accent4"/>
                </a:solidFill>
                <a:effectLst/>
                <a:latin typeface="Times New Roman" panose="02020603050405020304" charset="0"/>
                <a:cs typeface="Times New Roman" panose="02020603050405020304" charset="0"/>
                <a:sym typeface="+mn-ea"/>
              </a:rPr>
              <a:t> </a:t>
            </a:r>
            <a:endParaRPr lang="en-US"/>
          </a:p>
        </p:txBody>
      </p:sp>
      <p:sp>
        <p:nvSpPr>
          <p:cNvPr id="3" name="Content Placeholder 2"/>
          <p:cNvSpPr>
            <a:spLocks noGrp="1"/>
          </p:cNvSpPr>
          <p:nvPr>
            <p:ph idx="1"/>
          </p:nvPr>
        </p:nvSpPr>
        <p:spPr>
          <a:xfrm>
            <a:off x="677545" y="930275"/>
            <a:ext cx="10354945" cy="5111115"/>
          </a:xfrm>
        </p:spPr>
        <p:txBody>
          <a:bodyPr>
            <a:normAutofit fontScale="70000"/>
          </a:bodyPr>
          <a:p>
            <a:pPr marL="0" indent="457200">
              <a:buNone/>
            </a:pPr>
            <a:r>
              <a:rPr lang="en-US" sz="2400">
                <a:gradFill>
                  <a:gsLst>
                    <a:gs pos="0">
                      <a:srgbClr val="007BD3"/>
                    </a:gs>
                    <a:gs pos="100000">
                      <a:srgbClr val="034373"/>
                    </a:gs>
                  </a:gsLst>
                  <a:lin scaled="0"/>
                </a:gradFill>
                <a:latin typeface="Times New Roman" panose="02020603050405020304" charset="0"/>
                <a:cs typeface="Times New Roman" panose="02020603050405020304" charset="0"/>
                <a:sym typeface="+mn-ea"/>
              </a:rPr>
              <a:t>Migrations are caused by a variety of factors including economic, social and political factors. They are briefly described as under.</a:t>
            </a:r>
            <a:endParaRPr lang="en-US" sz="2400">
              <a:gradFill>
                <a:gsLst>
                  <a:gs pos="0">
                    <a:srgbClr val="007BD3"/>
                  </a:gs>
                  <a:gs pos="100000">
                    <a:srgbClr val="034373"/>
                  </a:gs>
                </a:gsLst>
                <a:lin scaled="0"/>
              </a:gradFill>
              <a:latin typeface="Times New Roman" panose="02020603050405020304" charset="0"/>
              <a:cs typeface="Times New Roman" panose="02020603050405020304" charset="0"/>
              <a:sym typeface="+mn-ea"/>
            </a:endParaRPr>
          </a:p>
          <a:p>
            <a:pPr indent="0">
              <a:lnSpc>
                <a:spcPct val="150000"/>
              </a:lnSpc>
              <a:buNone/>
            </a:pPr>
            <a:r>
              <a:rPr lang="en-US" sz="2400">
                <a:solidFill>
                  <a:srgbClr val="FF0000"/>
                </a:solidFill>
                <a:latin typeface="Times New Roman" panose="02020603050405020304" charset="0"/>
                <a:cs typeface="Times New Roman" panose="02020603050405020304" charset="0"/>
                <a:sym typeface="+mn-ea"/>
              </a:rPr>
              <a:t>Marriage:</a:t>
            </a:r>
            <a:endParaRPr lang="en-US" sz="2400">
              <a:solidFill>
                <a:srgbClr val="FF0000"/>
              </a:solidFill>
              <a:latin typeface="Times New Roman" panose="02020603050405020304" charset="0"/>
              <a:cs typeface="Times New Roman" panose="02020603050405020304" charset="0"/>
              <a:sym typeface="+mn-ea"/>
            </a:endParaRPr>
          </a:p>
          <a:p>
            <a:pPr indent="457200">
              <a:lnSpc>
                <a:spcPct val="150000"/>
              </a:lnSpc>
              <a:buNone/>
            </a:pPr>
            <a:r>
              <a:rPr lang="en-US" sz="2400">
                <a:gradFill>
                  <a:gsLst>
                    <a:gs pos="0">
                      <a:srgbClr val="007BD3"/>
                    </a:gs>
                    <a:gs pos="100000">
                      <a:srgbClr val="034373"/>
                    </a:gs>
                  </a:gsLst>
                  <a:lin scaled="0"/>
                </a:gradFill>
                <a:latin typeface="Times New Roman" panose="02020603050405020304" charset="0"/>
                <a:cs typeface="Times New Roman" panose="02020603050405020304" charset="0"/>
                <a:sym typeface="+mn-ea"/>
              </a:rPr>
              <a:t>Marriage is a very important social factor of migration. Every girl has to migrate to her in-law’s place of residence after marriage. Thus, the entire female population of India has to migrate over short or long distance. Among the people who shifted their resistance more than half (56.1%) moved due to marriage in 1991.</a:t>
            </a:r>
            <a:endParaRPr lang="en-US" sz="2400">
              <a:gradFill>
                <a:gsLst>
                  <a:gs pos="0">
                    <a:srgbClr val="007BD3"/>
                  </a:gs>
                  <a:gs pos="100000">
                    <a:srgbClr val="034373"/>
                  </a:gs>
                </a:gsLst>
                <a:lin scaled="0"/>
              </a:gradFill>
              <a:latin typeface="Times New Roman" panose="02020603050405020304" charset="0"/>
              <a:cs typeface="Times New Roman" panose="02020603050405020304" charset="0"/>
              <a:sym typeface="+mn-ea"/>
            </a:endParaRPr>
          </a:p>
          <a:p>
            <a:pPr indent="0">
              <a:lnSpc>
                <a:spcPct val="150000"/>
              </a:lnSpc>
              <a:buNone/>
            </a:pPr>
            <a:r>
              <a:rPr lang="en-US" sz="2400">
                <a:solidFill>
                  <a:srgbClr val="FF0000"/>
                </a:solidFill>
                <a:latin typeface="Times New Roman" panose="02020603050405020304" charset="0"/>
                <a:cs typeface="Times New Roman" panose="02020603050405020304" charset="0"/>
                <a:sym typeface="+mn-ea"/>
              </a:rPr>
              <a:t>Employment:</a:t>
            </a:r>
            <a:endParaRPr lang="en-US" sz="2400">
              <a:solidFill>
                <a:srgbClr val="FF0000"/>
              </a:solidFill>
              <a:latin typeface="Times New Roman" panose="02020603050405020304" charset="0"/>
              <a:cs typeface="Times New Roman" panose="02020603050405020304" charset="0"/>
              <a:sym typeface="+mn-ea"/>
            </a:endParaRPr>
          </a:p>
          <a:p>
            <a:pPr indent="457200">
              <a:lnSpc>
                <a:spcPct val="150000"/>
              </a:lnSpc>
              <a:buNone/>
            </a:pPr>
            <a:r>
              <a:rPr lang="en-US" sz="2400">
                <a:gradFill>
                  <a:gsLst>
                    <a:gs pos="0">
                      <a:srgbClr val="007BD3"/>
                    </a:gs>
                    <a:gs pos="100000">
                      <a:srgbClr val="034373"/>
                    </a:gs>
                  </a:gsLst>
                  <a:lin scaled="0"/>
                </a:gradFill>
                <a:latin typeface="Times New Roman" panose="02020603050405020304" charset="0"/>
                <a:cs typeface="Times New Roman" panose="02020603050405020304" charset="0"/>
                <a:sym typeface="+mn-ea"/>
              </a:rPr>
              <a:t>People migrate in large number from rural to urban areas in search of employment. The agricultural base of rural areas does not provide employment to all the people living there. Even the small-scale and cottage industries of the villages fail to provide employment to the entire rural folk. Contrary to this, urban areas provide vast scope for employment in industries, trade, transport and services. About 8.8 per cent of migrants migrated for employment in 1991.</a:t>
            </a:r>
            <a:endParaRPr lang="en-US" sz="2400">
              <a:gradFill>
                <a:gsLst>
                  <a:gs pos="0">
                    <a:srgbClr val="007BD3"/>
                  </a:gs>
                  <a:gs pos="100000">
                    <a:srgbClr val="034373"/>
                  </a:gs>
                </a:gsLst>
                <a:lin scaled="0"/>
              </a:gradFill>
              <a:latin typeface="Times New Roman" panose="02020603050405020304" charset="0"/>
              <a:cs typeface="Times New Roman" panose="02020603050405020304" charset="0"/>
              <a:sym typeface="+mn-ea"/>
            </a:endParaRPr>
          </a:p>
          <a:p>
            <a:pPr indent="0">
              <a:lnSpc>
                <a:spcPct val="150000"/>
              </a:lnSpc>
              <a:buNone/>
            </a:pPr>
            <a:endParaRPr lang="en-US" sz="2400">
              <a:gradFill>
                <a:gsLst>
                  <a:gs pos="0">
                    <a:srgbClr val="007BD3"/>
                  </a:gs>
                  <a:gs pos="100000">
                    <a:srgbClr val="034373"/>
                  </a:gs>
                </a:gsLst>
                <a:lin scaled="0"/>
              </a:gradFill>
              <a:latin typeface="Times New Roman" panose="02020603050405020304" charset="0"/>
              <a:cs typeface="Times New Roman" panose="02020603050405020304" charset="0"/>
              <a:sym typeface="+mn-ea"/>
            </a:endParaRPr>
          </a:p>
          <a:p>
            <a:pPr indent="457200">
              <a:lnSpc>
                <a:spcPct val="150000"/>
              </a:lnSpc>
            </a:pPr>
            <a:endParaRPr lang="en-US" sz="2400">
              <a:gradFill>
                <a:gsLst>
                  <a:gs pos="0">
                    <a:srgbClr val="007BD3"/>
                  </a:gs>
                  <a:gs pos="100000">
                    <a:srgbClr val="034373"/>
                  </a:gs>
                </a:gsLst>
                <a:lin scaled="0"/>
              </a:gradFill>
              <a:latin typeface="Times New Roman" panose="02020603050405020304" charset="0"/>
              <a:cs typeface="Times New Roman" panose="02020603050405020304" charset="0"/>
              <a:sym typeface="+mn-ea"/>
            </a:endParaRPr>
          </a:p>
          <a:p>
            <a:pPr marL="0" indent="0">
              <a:buNone/>
            </a:pPr>
            <a:endParaRPr lang="en-US" sz="2400">
              <a:gradFill>
                <a:gsLst>
                  <a:gs pos="0">
                    <a:srgbClr val="007BD3"/>
                  </a:gs>
                  <a:gs pos="100000">
                    <a:srgbClr val="034373"/>
                  </a:gs>
                </a:gsLst>
                <a:lin scaled="0"/>
              </a:gradFill>
              <a:latin typeface="Times New Roman" panose="02020603050405020304" charset="0"/>
              <a:cs typeface="Times New Roman" panose="02020603050405020304" charset="0"/>
              <a:sym typeface="+mn-ea"/>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Content Placeholder 2"/>
          <p:cNvSpPr>
            <a:spLocks noGrp="1"/>
          </p:cNvSpPr>
          <p:nvPr>
            <p:ph idx="1"/>
          </p:nvPr>
        </p:nvSpPr>
        <p:spPr>
          <a:xfrm>
            <a:off x="414655" y="173990"/>
            <a:ext cx="10847070" cy="5867400"/>
          </a:xfrm>
        </p:spPr>
        <p:txBody>
          <a:bodyPr>
            <a:normAutofit lnSpcReduction="10000"/>
          </a:bodyPr>
          <a:p>
            <a:pPr indent="457200">
              <a:lnSpc>
                <a:spcPct val="150000"/>
              </a:lnSpc>
            </a:pPr>
            <a:endParaRPr lang="en-US">
              <a:gradFill>
                <a:gsLst>
                  <a:gs pos="0">
                    <a:srgbClr val="007BD3"/>
                  </a:gs>
                  <a:gs pos="100000">
                    <a:srgbClr val="034373"/>
                  </a:gs>
                </a:gsLst>
                <a:lin scaled="0"/>
              </a:gradFill>
              <a:latin typeface="Times New Roman" panose="02020603050405020304" charset="0"/>
              <a:cs typeface="Times New Roman" panose="02020603050405020304" charset="0"/>
              <a:sym typeface="+mn-ea"/>
            </a:endParaRPr>
          </a:p>
          <a:p>
            <a:pPr indent="0">
              <a:lnSpc>
                <a:spcPct val="150000"/>
              </a:lnSpc>
              <a:buNone/>
            </a:pPr>
            <a:r>
              <a:rPr lang="en-US">
                <a:solidFill>
                  <a:srgbClr val="FF0000"/>
                </a:solidFill>
                <a:latin typeface="Times New Roman" panose="02020603050405020304" charset="0"/>
                <a:cs typeface="Times New Roman" panose="02020603050405020304" charset="0"/>
                <a:sym typeface="+mn-ea"/>
              </a:rPr>
              <a:t>Education:</a:t>
            </a:r>
            <a:endParaRPr lang="en-US">
              <a:solidFill>
                <a:srgbClr val="FF0000"/>
              </a:solidFill>
              <a:latin typeface="Times New Roman" panose="02020603050405020304" charset="0"/>
              <a:cs typeface="Times New Roman" panose="02020603050405020304" charset="0"/>
              <a:sym typeface="+mn-ea"/>
            </a:endParaRPr>
          </a:p>
          <a:p>
            <a:pPr indent="457200">
              <a:lnSpc>
                <a:spcPct val="150000"/>
              </a:lnSpc>
              <a:buNone/>
            </a:pPr>
            <a:r>
              <a:rPr lang="en-US">
                <a:gradFill>
                  <a:gsLst>
                    <a:gs pos="0">
                      <a:srgbClr val="007BD3"/>
                    </a:gs>
                    <a:gs pos="100000">
                      <a:srgbClr val="034373"/>
                    </a:gs>
                  </a:gsLst>
                  <a:lin scaled="0"/>
                </a:gradFill>
                <a:latin typeface="Times New Roman" panose="02020603050405020304" charset="0"/>
                <a:cs typeface="Times New Roman" panose="02020603050405020304" charset="0"/>
                <a:sym typeface="+mn-ea"/>
              </a:rPr>
              <a:t>Rural areas, by and large, lack educational facilities, especially those of higher education and rural people have to migrate to the urban centres for this purpose. Many of them settle down in the cities for earning a livelihood after completing their education.</a:t>
            </a:r>
            <a:endParaRPr lang="en-US">
              <a:gradFill>
                <a:gsLst>
                  <a:gs pos="0">
                    <a:srgbClr val="007BD3"/>
                  </a:gs>
                  <a:gs pos="100000">
                    <a:srgbClr val="034373"/>
                  </a:gs>
                </a:gsLst>
                <a:lin scaled="0"/>
              </a:gradFill>
              <a:latin typeface="Times New Roman" panose="02020603050405020304" charset="0"/>
              <a:cs typeface="Times New Roman" panose="02020603050405020304" charset="0"/>
              <a:sym typeface="+mn-ea"/>
            </a:endParaRPr>
          </a:p>
          <a:p>
            <a:pPr indent="457200">
              <a:lnSpc>
                <a:spcPct val="150000"/>
              </a:lnSpc>
              <a:buNone/>
            </a:pPr>
            <a:r>
              <a:rPr lang="en-US">
                <a:solidFill>
                  <a:srgbClr val="FF0000"/>
                </a:solidFill>
                <a:latin typeface="Times New Roman" panose="02020603050405020304" charset="0"/>
                <a:cs typeface="Times New Roman" panose="02020603050405020304" charset="0"/>
                <a:sym typeface="+mn-ea"/>
              </a:rPr>
              <a:t>Lack of Security:</a:t>
            </a:r>
            <a:endParaRPr lang="en-US">
              <a:solidFill>
                <a:srgbClr val="FF0000"/>
              </a:solidFill>
              <a:latin typeface="Times New Roman" panose="02020603050405020304" charset="0"/>
              <a:cs typeface="Times New Roman" panose="02020603050405020304" charset="0"/>
              <a:sym typeface="+mn-ea"/>
            </a:endParaRPr>
          </a:p>
          <a:p>
            <a:pPr indent="457200" algn="l">
              <a:lnSpc>
                <a:spcPct val="150000"/>
              </a:lnSpc>
              <a:buNone/>
            </a:pPr>
            <a:r>
              <a:rPr lang="en-US">
                <a:gradFill>
                  <a:gsLst>
                    <a:gs pos="0">
                      <a:srgbClr val="007BD3"/>
                    </a:gs>
                    <a:gs pos="100000">
                      <a:srgbClr val="034373"/>
                    </a:gs>
                  </a:gsLst>
                  <a:lin scaled="0"/>
                </a:gradFill>
                <a:latin typeface="Times New Roman" panose="02020603050405020304" charset="0"/>
                <a:cs typeface="Times New Roman" panose="02020603050405020304" charset="0"/>
                <a:sym typeface="+mn-ea"/>
              </a:rPr>
              <a:t>Political disturbances and interethnic conflicts drive people away from their homes. Large number of people has migrated out of Jammu and Kashmir and Assam during the last few years due to disturbed conditions there.</a:t>
            </a:r>
            <a:endParaRPr lang="en-US">
              <a:gradFill>
                <a:gsLst>
                  <a:gs pos="0">
                    <a:srgbClr val="007BD3"/>
                  </a:gs>
                  <a:gs pos="100000">
                    <a:srgbClr val="034373"/>
                  </a:gs>
                </a:gsLst>
                <a:lin scaled="0"/>
              </a:gradFill>
              <a:latin typeface="Times New Roman" panose="02020603050405020304" charset="0"/>
              <a:cs typeface="Times New Roman" panose="02020603050405020304" charset="0"/>
              <a:sym typeface="+mn-ea"/>
            </a:endParaRPr>
          </a:p>
          <a:p>
            <a:pPr indent="457200">
              <a:lnSpc>
                <a:spcPct val="150000"/>
              </a:lnSpc>
              <a:buNone/>
            </a:pPr>
            <a:r>
              <a:rPr lang="en-US">
                <a:gradFill>
                  <a:gsLst>
                    <a:gs pos="0">
                      <a:srgbClr val="007BD3"/>
                    </a:gs>
                    <a:gs pos="100000">
                      <a:srgbClr val="034373"/>
                    </a:gs>
                  </a:gsLst>
                  <a:lin scaled="0"/>
                </a:gradFill>
                <a:latin typeface="Times New Roman" panose="02020603050405020304" charset="0"/>
                <a:cs typeface="Times New Roman" panose="02020603050405020304" charset="0"/>
                <a:sym typeface="+mn-ea"/>
              </a:rPr>
              <a:t>People also migrate on a short-term basis in search of better opportunities for recreation, health care facilities, and legal advices or for availing service which the nearby towns provide. Table 12.1 gives an idea of impact of different reasons on migration.</a:t>
            </a:r>
            <a:endParaRPr lang="en-US">
              <a:gradFill>
                <a:gsLst>
                  <a:gs pos="0">
                    <a:srgbClr val="007BD3"/>
                  </a:gs>
                  <a:gs pos="100000">
                    <a:srgbClr val="034373"/>
                  </a:gs>
                </a:gsLst>
                <a:lin scaled="0"/>
              </a:gradFill>
              <a:latin typeface="Times New Roman" panose="02020603050405020304" charset="0"/>
              <a:cs typeface="Times New Roman" panose="02020603050405020304" charset="0"/>
              <a:sym typeface="+mn-ea"/>
            </a:endParaRPr>
          </a:p>
          <a:p>
            <a:pPr indent="457200">
              <a:lnSpc>
                <a:spcPct val="150000"/>
              </a:lnSpc>
            </a:pPr>
            <a:endParaRPr lang="en-US">
              <a:gradFill>
                <a:gsLst>
                  <a:gs pos="0">
                    <a:srgbClr val="007BD3"/>
                  </a:gs>
                  <a:gs pos="100000">
                    <a:srgbClr val="034373"/>
                  </a:gs>
                </a:gsLst>
                <a:lin scaled="0"/>
              </a:gradFill>
              <a:latin typeface="Times New Roman" panose="02020603050405020304" charset="0"/>
              <a:cs typeface="Times New Roman" panose="02020603050405020304" charset="0"/>
              <a:sym typeface="+mn-ea"/>
            </a:endParaRPr>
          </a:p>
          <a:p>
            <a:pPr indent="457200">
              <a:lnSpc>
                <a:spcPct val="150000"/>
              </a:lnSpc>
            </a:pPr>
            <a:endParaRPr lang="en-US">
              <a:gradFill>
                <a:gsLst>
                  <a:gs pos="0">
                    <a:srgbClr val="007BD3"/>
                  </a:gs>
                  <a:gs pos="100000">
                    <a:srgbClr val="034373"/>
                  </a:gs>
                </a:gsLst>
                <a:lin scaled="0"/>
              </a:gradFill>
              <a:latin typeface="Times New Roman" panose="02020603050405020304" charset="0"/>
              <a:cs typeface="Times New Roman" panose="02020603050405020304" charset="0"/>
              <a:sym typeface="+mn-ea"/>
            </a:endParaRPr>
          </a:p>
          <a:p>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a:xfrm>
            <a:off x="677545" y="530860"/>
            <a:ext cx="8596630" cy="5100955"/>
          </a:xfrm>
        </p:spPr>
        <p:txBody>
          <a:bodyPr/>
          <a:p>
            <a:pPr algn="ctr"/>
            <a:br>
              <a:rPr lang="en-US"/>
            </a:br>
            <a:br>
              <a:rPr lang="en-US"/>
            </a:br>
            <a:br>
              <a:rPr lang="en-US"/>
            </a:br>
            <a:br>
              <a:rPr lang="en-US"/>
            </a:br>
            <a:r>
              <a:rPr lang="en-US"/>
              <a:t>						</a:t>
            </a:r>
            <a:r>
              <a:rPr lang="en-US">
                <a:ln w="22225">
                  <a:solidFill>
                    <a:schemeClr val="accent2"/>
                  </a:solidFill>
                  <a:prstDash val="solid"/>
                </a:ln>
                <a:solidFill>
                  <a:schemeClr val="accent2">
                    <a:lumMod val="40000"/>
                    <a:lumOff val="60000"/>
                  </a:schemeClr>
                </a:solidFill>
                <a:effectLst/>
              </a:rPr>
              <a:t>Thank you </a:t>
            </a:r>
            <a:endParaRPr lang="en-US">
              <a:ln w="22225">
                <a:solidFill>
                  <a:schemeClr val="accent2"/>
                </a:solidFill>
                <a:prstDash val="solid"/>
              </a:ln>
              <a:solidFill>
                <a:schemeClr val="accent2">
                  <a:lumMod val="40000"/>
                  <a:lumOff val="60000"/>
                </a:schemeClr>
              </a:solidFill>
              <a:effectLst/>
            </a:endParaRPr>
          </a:p>
        </p:txBody>
      </p:sp>
    </p:spTree>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0</TotalTime>
  <Words>1905</Words>
  <Application>WPS Presentation</Application>
  <PresentationFormat>Widescreen</PresentationFormat>
  <Paragraphs>28</Paragraphs>
  <Slides>4</Slides>
  <Notes>0</Notes>
  <HiddenSlides>0</HiddenSlides>
  <MMClips>0</MMClips>
  <ScaleCrop>false</ScaleCrop>
  <HeadingPairs>
    <vt:vector size="6" baseType="variant">
      <vt:variant>
        <vt:lpstr>已用的字体</vt:lpstr>
      </vt:variant>
      <vt:variant>
        <vt:i4>11</vt:i4>
      </vt:variant>
      <vt:variant>
        <vt:lpstr>主题</vt:lpstr>
      </vt:variant>
      <vt:variant>
        <vt:i4>1</vt:i4>
      </vt:variant>
      <vt:variant>
        <vt:lpstr>幻灯片标题</vt:lpstr>
      </vt:variant>
      <vt:variant>
        <vt:i4>4</vt:i4>
      </vt:variant>
    </vt:vector>
  </HeadingPairs>
  <TitlesOfParts>
    <vt:vector size="16" baseType="lpstr">
      <vt:lpstr>Arial</vt:lpstr>
      <vt:lpstr>SimSun</vt:lpstr>
      <vt:lpstr>Wingdings</vt:lpstr>
      <vt:lpstr>Wingdings 3</vt:lpstr>
      <vt:lpstr>Arial</vt:lpstr>
      <vt:lpstr>Times New Roman</vt:lpstr>
      <vt:lpstr>Wingdings</vt:lpstr>
      <vt:lpstr>Trebuchet MS</vt:lpstr>
      <vt:lpstr>Microsoft YaHei</vt:lpstr>
      <vt:lpstr>Arial Unicode MS</vt:lpstr>
      <vt:lpstr>Calibri</vt:lpstr>
      <vt:lpstr>Facet</vt:lpstr>
      <vt:lpstr>                            </vt:lpstr>
      <vt:lpstr>PowerPoint 演示文稿</vt:lpstr>
      <vt:lpstr>PowerPoint 演示文稿</vt:lpstr>
      <vt:lpstr>    						Thank you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IMPORTANCE OF PUBLIC FINANCE  </dc:title>
  <dc:creator>PERSONAL</dc:creator>
  <cp:lastModifiedBy>Senthil Kumar perfectly all right</cp:lastModifiedBy>
  <cp:revision>24</cp:revision>
  <dcterms:created xsi:type="dcterms:W3CDTF">2021-06-05T02:51:00Z</dcterms:created>
  <dcterms:modified xsi:type="dcterms:W3CDTF">2024-11-09T08:05:13Z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E0DE99500AF24983B646242E4DD5F6AD</vt:lpwstr>
  </property>
  <property fmtid="{D5CDD505-2E9C-101B-9397-08002B2CF9AE}" pid="3" name="KSOProductBuildVer">
    <vt:lpwstr>1033-12.2.0.18607</vt:lpwstr>
  </property>
</Properties>
</file>