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9"/>
  </p:notesMasterIdLst>
  <p:sldIdLst>
    <p:sldId id="257" r:id="rId2"/>
    <p:sldId id="259" r:id="rId3"/>
    <p:sldId id="258" r:id="rId4"/>
    <p:sldId id="263" r:id="rId5"/>
    <p:sldId id="260" r:id="rId6"/>
    <p:sldId id="261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946" y="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B25B6-B768-4A07-A036-97A05F9C1B7F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264CA8-AE7E-45E5-8647-ACE2C40F04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7911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C9AD-A55D-4470-97D9-1BF3913A5BB9}" type="datetime1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Dr.S.Vijayalakshmi.Assistant Professor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C876F-96BA-434B-BCEB-FE0986A938DA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2727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2138-BAED-462D-A75F-610A43BA08AD}" type="datetime1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Dr.S.Vijayalakshmi.Assistant Professor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C876F-96BA-434B-BCEB-FE0986A938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208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E25F-8DCE-4505-92B6-00016640C639}" type="datetime1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Dr.S.Vijayalakshmi.Assistant Professor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C876F-96BA-434B-BCEB-FE0986A938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7315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3756-C448-4DE0-BC2E-7BFAF5DFD52E}" type="datetime1">
              <a:rPr lang="en-IN" smtClean="0"/>
              <a:t>17-11-2024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Dr.S.Vijayalakshmi.Assistant Professor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C876F-96BA-434B-BCEB-FE0986A938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2186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D730-C4E8-4A3E-B82F-6B42C9262AD2}" type="datetime1">
              <a:rPr lang="en-IN" smtClean="0"/>
              <a:t>17-11-2024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Dr.S.Vijayalakshmi.Assistant Professor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C876F-96BA-434B-BCEB-FE0986A938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200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05BCE-1D30-4680-9C0B-725DBDE3C048}" type="datetime1">
              <a:rPr lang="en-IN" smtClean="0"/>
              <a:t>17-11-2024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Dr.S.Vijayalakshmi.Assistant Professor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C876F-96BA-434B-BCEB-FE0986A938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6149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6AF25-8322-4CD5-87D5-D42FDE45A8B4}" type="datetime1">
              <a:rPr lang="en-IN" smtClean="0"/>
              <a:t>17-11-2024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Dr.S.Vijayalakshmi.Assistant Professor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C876F-96BA-434B-BCEB-FE0986A938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1452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8322A-B26E-4DDB-B579-90BA4BFEFAA9}" type="datetime1">
              <a:rPr lang="en-IN" smtClean="0"/>
              <a:t>17-11-2024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Dr.S.Vijayalakshmi.Assistant Professor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C876F-96BA-434B-BCEB-FE0986A938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5009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5D197-081E-4D00-B10B-028DFB02255A}" type="datetime1">
              <a:rPr lang="en-IN" smtClean="0"/>
              <a:t>17-11-2024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Dr.S.Vijayalakshmi.Assistant Professor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C876F-96BA-434B-BCEB-FE0986A938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1248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73401-9753-4D4D-AD4D-F700BDC1F641}" type="datetime1">
              <a:rPr lang="en-IN" smtClean="0"/>
              <a:t>17-11-2024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Dr.S.Vijayalakshmi.Assistant Professor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C876F-96BA-434B-BCEB-FE0986A938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2100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CF1FB-9130-4F3B-8581-3CEF7F06664A}" type="datetime1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Dr.S.Vijayalakshmi.Assistant Professor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C876F-96BA-434B-BCEB-FE0986A938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0854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6B71-DC7B-4BEB-BCED-9A9578E66F74}" type="datetime1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Dr.S.Vijayalakshmi.Assistant Professor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C876F-96BA-434B-BCEB-FE0986A938DA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627198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406B9-A911-4852-B892-643A8A7D9705}" type="datetime1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Dr.S.Vijayalakshmi.Assistant Professor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C876F-96BA-434B-BCEB-FE0986A938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9040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F4DFB-3539-43FD-9224-0D08F292BAEC}" type="datetime1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Dr.S.Vijayalakshmi.Assistant Professor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C876F-96BA-434B-BCEB-FE0986A938DA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36874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C6F9-10E3-4BCE-B8E1-2213E14F9E1C}" type="datetime1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Dr.S.Vijayalakshmi.Assistant Professor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C876F-96BA-434B-BCEB-FE0986A938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5832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7B2D-DEC8-4A5B-A336-40F35F0A11B5}" type="datetime1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Dr.S.Vijayalakshmi.Assistant Professor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C876F-96BA-434B-BCEB-FE0986A938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76702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0B84F-1344-495E-BE1D-9E894C87D9D9}" type="datetime1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Dr.S.Vijayalakshmi.Assistant Professor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C876F-96BA-434B-BCEB-FE0986A938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6671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ECCB7F6-6DB6-4CA9-8F1F-14400ACAB507}" type="datetime1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r>
              <a:rPr lang="en-IN" smtClean="0"/>
              <a:t>Dr.S.Vijayalakshmi.Assistant Professor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36C876F-96BA-434B-BCEB-FE0986A938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36984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517" y="706583"/>
            <a:ext cx="8620096" cy="1371600"/>
          </a:xfrm>
        </p:spPr>
        <p:txBody>
          <a:bodyPr/>
          <a:lstStyle/>
          <a:p>
            <a:pPr algn="ctr"/>
            <a:r>
              <a:rPr lang="en-IN" b="1" dirty="0" smtClean="0">
                <a:solidFill>
                  <a:srgbClr val="7030A0"/>
                </a:solidFill>
              </a:rPr>
              <a:t>Legal Framework of International Business</a:t>
            </a:r>
            <a:endParaRPr lang="en-IN" b="1" dirty="0">
              <a:solidFill>
                <a:srgbClr val="7030A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72247" y="2668385"/>
            <a:ext cx="5760720" cy="2128059"/>
          </a:xfrm>
        </p:spPr>
        <p:txBody>
          <a:bodyPr>
            <a:noAutofit/>
          </a:bodyPr>
          <a:lstStyle/>
          <a:p>
            <a:pPr algn="ctr"/>
            <a:r>
              <a:rPr lang="en-IN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By </a:t>
            </a:r>
          </a:p>
          <a:p>
            <a:pPr algn="ctr"/>
            <a:r>
              <a:rPr lang="en-IN" sz="28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Dr.S.Vijayalakshmi</a:t>
            </a:r>
            <a:endParaRPr lang="en-IN" sz="28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</a:p>
          <a:p>
            <a:pPr algn="ctr"/>
            <a:r>
              <a:rPr lang="en-IN" sz="28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C.P.A.College,Bodinayakanur</a:t>
            </a:r>
            <a:endParaRPr lang="en-IN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Dr.S.Vijayalakshmi.Assistant Professor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383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4895" y="881149"/>
            <a:ext cx="842910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the Legal Framework of International </a:t>
            </a: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</a:t>
            </a:r>
          </a:p>
          <a:p>
            <a:pPr algn="just"/>
            <a:endParaRPr lang="en-US" sz="24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Definition:</a:t>
            </a: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legal framework of international business encompasses the laws, treaties, conventions, and regulations that govern cross-border trade and investment</a:t>
            </a: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4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Importance:</a:t>
            </a: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robust legal framework ensures fair trade, resolves disputes, and protects the rights of businesses and investors operating internationally.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Components:</a:t>
            </a:r>
            <a:endParaRPr lang="en-US" sz="24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trade laws and agreements.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regulations and compliance.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Dispute resolution mechanisms.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Dr.S.Vijayalakshmi.Assistant Professor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001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2139" y="615143"/>
            <a:ext cx="866186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</a:t>
            </a: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Trade </a:t>
            </a: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Agreements</a:t>
            </a:r>
          </a:p>
          <a:p>
            <a:pPr algn="just"/>
            <a:endParaRPr lang="en-US" sz="24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World Trade Organization (WTO):</a:t>
            </a:r>
            <a:endParaRPr lang="en-US" sz="24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Governs global trade rules and resolves trade disputes.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Ensures trade is conducted fairly and transparently</a:t>
            </a: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Regional Trade Agreements (RTAs):</a:t>
            </a:r>
            <a:endParaRPr lang="en-US" sz="24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Examples: European Union (EU), North American Free Trade Agreement (NAFTA), now USMCA.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Promote free trade within a region by reducing tariffs and other trade barriers</a:t>
            </a: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Bilateral Agreements:</a:t>
            </a:r>
            <a:endParaRPr lang="en-US" sz="24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Trade agreements between two countries, focusing on specific issues like tariffs or investment.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18960" y="6172200"/>
            <a:ext cx="4551680" cy="365125"/>
          </a:xfrm>
        </p:spPr>
        <p:txBody>
          <a:bodyPr/>
          <a:lstStyle/>
          <a:p>
            <a:r>
              <a:rPr lang="en-IN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Dr.S.Vijayalakshmi.Assistant</a:t>
            </a:r>
            <a:r>
              <a:rPr lang="en-IN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Professor</a:t>
            </a:r>
            <a:endParaRPr lang="en-IN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79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1767" y="415637"/>
            <a:ext cx="851223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Legal Systems &amp; </a:t>
            </a: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Compliance</a:t>
            </a:r>
          </a:p>
          <a:p>
            <a:pPr algn="just"/>
            <a:endParaRPr lang="en-US" sz="24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Laws Impacting International Business:</a:t>
            </a:r>
            <a:endParaRPr lang="en-US" sz="24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Countries have different legal systems (common law, civil law, etc.) that impact business practices.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regulations such as </a:t>
            </a: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foreign direct investment laws</a:t>
            </a: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corporate governance standards</a:t>
            </a: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 laws</a:t>
            </a: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labor laws</a:t>
            </a: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must be followed</a:t>
            </a: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/>
            <a:endParaRPr lang="en-US" sz="24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Compliance with Local Regulations:</a:t>
            </a:r>
            <a:endParaRPr lang="en-US" sz="24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Businesses must adhere to both international and local laws (e.g., anti-corruption laws, intellectual property protection).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Foreign Corrupt Practices Act (FCPA) in the U.S. prohibits bribery of foreign officials by American companies.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Dr.S.Vijayalakshmi.Assistant Professor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275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2139" y="448887"/>
            <a:ext cx="906087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Dispute Resolution &amp; </a:t>
            </a: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Arbitration</a:t>
            </a:r>
          </a:p>
          <a:p>
            <a:pPr algn="just"/>
            <a:endParaRPr lang="en-US" sz="24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Dispute Resolution Mechanisms:</a:t>
            </a:r>
            <a:endParaRPr lang="en-US" sz="24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Litigation:</a:t>
            </a: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Legal disputes are resolved in national courts, but jurisdictional issues arise in cross-border cases.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Arbitration:</a:t>
            </a: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preferred alternative to litigation, involving an independent third party to settle disputes. Common international arbitration institutions include:</a:t>
            </a:r>
          </a:p>
          <a:p>
            <a:pPr marL="1143000" lvl="2" indent="-228600"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Chamber of Commerce (ICC)</a:t>
            </a:r>
            <a:endParaRPr lang="en-US" sz="24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lvl="2" indent="-228600"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London Court of International Arbitration (LCIA)</a:t>
            </a:r>
            <a:endParaRPr lang="en-US" sz="24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Mediation:</a:t>
            </a: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non-binding approach where a mediator helps parties reach a mutually agreeable solution</a:t>
            </a: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/>
            <a:endParaRPr lang="en-US" sz="24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Arbitration Clauses in Contracts:</a:t>
            </a:r>
            <a:endParaRPr lang="en-US" sz="24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Many international contracts include arbitration clauses to avoid costly and time-consuming litigation.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Dr.S.Vijayalakshmi.Assistant Professor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824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8392" y="746124"/>
            <a:ext cx="8761615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sz="28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Summary:</a:t>
            </a:r>
            <a:endParaRPr lang="en-US" sz="20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legal framework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international business is vital for ensuring 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fairness, security, and predictability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cross-border transactions.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agreements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(e.g., WTO, RTAs) provide the foundation for global trade by establishing rules and resolving disputes.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legal systems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require businesses to comply with local laws, including 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tax, investment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labor regulations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Dispute resolution mechanisms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like 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arbitration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mediation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offer efficient alternatives to litigation, helping businesses resolve conflicts smoothly.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Takeaway:</a:t>
            </a:r>
            <a:endParaRPr lang="en-US" sz="20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strong understanding of both 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legal systems enables businesses to operate 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successfully and legally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global market.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Final Thought:</a:t>
            </a:r>
            <a:endParaRPr lang="en-US" sz="20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Navigating the 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legal complexities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international business helps minimize risks and maximizes opportunities for 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growth and global expansion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Dr.S.Vijayalakshmi.Assistant Professor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860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4771505"/>
            <a:ext cx="8534400" cy="1222895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4" name="Content Placeholder 3" descr="Thank You - Free of Charge Creative Commons Chalkboard image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359" y="947650"/>
            <a:ext cx="5422107" cy="3352887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Dr.S.Vijayalakshmi.Assistant Professor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791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24</TotalTime>
  <Words>513</Words>
  <Application>Microsoft Office PowerPoint</Application>
  <PresentationFormat>Widescreen</PresentationFormat>
  <Paragraphs>63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Times New Roman</vt:lpstr>
      <vt:lpstr>Wingdings 3</vt:lpstr>
      <vt:lpstr>Slice</vt:lpstr>
      <vt:lpstr>Legal Framework of International Business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Prinyanga pon</dc:creator>
  <cp:lastModifiedBy>Prinyanga pon</cp:lastModifiedBy>
  <cp:revision>3</cp:revision>
  <dcterms:created xsi:type="dcterms:W3CDTF">2024-11-17T17:08:45Z</dcterms:created>
  <dcterms:modified xsi:type="dcterms:W3CDTF">2024-11-17T17:33:02Z</dcterms:modified>
</cp:coreProperties>
</file>