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A5ED-5F9E-4B19-BEB6-05BBF091B4FE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05D54-AA08-4529-A2BF-9167E77964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7858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A5ED-5F9E-4B19-BEB6-05BBF091B4FE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05D54-AA08-4529-A2BF-9167E77964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6694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A5ED-5F9E-4B19-BEB6-05BBF091B4FE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05D54-AA08-4529-A2BF-9167E77964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4512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A5ED-5F9E-4B19-BEB6-05BBF091B4FE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05D54-AA08-4529-A2BF-9167E77964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2800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A5ED-5F9E-4B19-BEB6-05BBF091B4FE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05D54-AA08-4529-A2BF-9167E77964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6527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A5ED-5F9E-4B19-BEB6-05BBF091B4FE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05D54-AA08-4529-A2BF-9167E77964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901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A5ED-5F9E-4B19-BEB6-05BBF091B4FE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05D54-AA08-4529-A2BF-9167E77964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2855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A5ED-5F9E-4B19-BEB6-05BBF091B4FE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05D54-AA08-4529-A2BF-9167E77964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336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A5ED-5F9E-4B19-BEB6-05BBF091B4FE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05D54-AA08-4529-A2BF-9167E77964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6340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A5ED-5F9E-4B19-BEB6-05BBF091B4FE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05D54-AA08-4529-A2BF-9167E77964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0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A5ED-5F9E-4B19-BEB6-05BBF091B4FE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05D54-AA08-4529-A2BF-9167E77964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5703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05A5ED-5F9E-4B19-BEB6-05BBF091B4FE}" type="datetimeFigureOut">
              <a:rPr lang="en-IN" smtClean="0"/>
              <a:t>11-11-2024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05D54-AA08-4529-A2BF-9167E77964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7821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5371" y="1064699"/>
            <a:ext cx="11846011" cy="1678502"/>
          </a:xfrm>
        </p:spPr>
        <p:txBody>
          <a:bodyPr>
            <a:normAutofit/>
          </a:bodyPr>
          <a:lstStyle/>
          <a:p>
            <a:r>
              <a:rPr lang="en-IN" dirty="0">
                <a:latin typeface="Cambria" panose="02040503050406030204" pitchFamily="18" charset="0"/>
                <a:ea typeface="Cambria" panose="02040503050406030204" pitchFamily="18" charset="0"/>
              </a:rPr>
              <a:t>Le-</a:t>
            </a:r>
            <a:r>
              <a:rPr lang="en-IN" dirty="0" err="1">
                <a:latin typeface="Cambria" panose="02040503050406030204" pitchFamily="18" charset="0"/>
                <a:ea typeface="Cambria" panose="02040503050406030204" pitchFamily="18" charset="0"/>
              </a:rPr>
              <a:t>Chatlier</a:t>
            </a:r>
            <a:r>
              <a:rPr lang="en-IN" dirty="0">
                <a:latin typeface="Cambria" panose="02040503050406030204" pitchFamily="18" charset="0"/>
                <a:ea typeface="Cambria" panose="02040503050406030204" pitchFamily="18" charset="0"/>
              </a:rPr>
              <a:t>- Braun Principle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6378" y="4168346"/>
            <a:ext cx="9341708" cy="1869989"/>
          </a:xfrm>
        </p:spPr>
        <p:txBody>
          <a:bodyPr/>
          <a:lstStyle/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Dr. B. </a:t>
            </a:r>
            <a:r>
              <a:rPr lang="en-US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Kavitha</a:t>
            </a:r>
            <a:endParaRPr lang="en-US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Assistant Professor</a:t>
            </a:r>
          </a:p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PG and Research Department of Chemistry</a:t>
            </a:r>
          </a:p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C.P.A. College, </a:t>
            </a:r>
            <a:r>
              <a:rPr lang="en-US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Bodinayakanur</a:t>
            </a:r>
            <a:endParaRPr lang="en-IN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38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07091" y="98854"/>
                <a:ext cx="11862487" cy="75713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800" b="1" u="sng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Le-</a:t>
                </a:r>
                <a:r>
                  <a:rPr lang="en-IN" sz="2800" b="1" u="sng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Chatlier</a:t>
                </a:r>
                <a:r>
                  <a:rPr lang="en-IN" sz="2800" b="1" u="sng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- Braun Principle</a:t>
                </a:r>
              </a:p>
              <a:p>
                <a:pPr marL="457200" indent="-457200" algn="just">
                  <a:buFont typeface="Wingdings" panose="05000000000000000000" pitchFamily="2" charset="2"/>
                  <a:buChar char="Ø"/>
                </a:pPr>
                <a:r>
                  <a:rPr lang="en-IN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Le-</a:t>
                </a:r>
                <a:r>
                  <a:rPr lang="en-IN" sz="28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Chatlier</a:t>
                </a:r>
                <a:r>
                  <a:rPr lang="en-IN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-Braun Principle states that “when a system in equilibrium, if a constraint is applied the system will respond in such a way to nullify the constraint”. </a:t>
                </a:r>
              </a:p>
              <a:p>
                <a:pPr marL="457200" indent="-457200" algn="just">
                  <a:buFont typeface="Wingdings" panose="05000000000000000000" pitchFamily="2" charset="2"/>
                  <a:buChar char="Ø"/>
                </a:pPr>
                <a:r>
                  <a:rPr lang="en-IN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In the equilibrium reaction, constraint means change of temperature and change of pressure.</a:t>
                </a:r>
              </a:p>
              <a:p>
                <a:pPr marL="457200" indent="-457200" algn="just">
                  <a:buFont typeface="Wingdings" panose="05000000000000000000" pitchFamily="2" charset="2"/>
                  <a:buChar char="Ø"/>
                </a:pPr>
                <a:r>
                  <a:rPr lang="en-IN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For example, the synthesis of NH</a:t>
                </a:r>
                <a:r>
                  <a:rPr lang="en-IN" sz="28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3</a:t>
                </a:r>
                <a:r>
                  <a:rPr lang="en-IN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by Haber’s process</a:t>
                </a:r>
              </a:p>
              <a:p>
                <a:pPr algn="just"/>
                <a:r>
                  <a:rPr lang="en-IN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IN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N</a:t>
                </a:r>
                <a:r>
                  <a:rPr lang="en-IN" sz="28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2(g) </a:t>
                </a:r>
                <a:r>
                  <a:rPr lang="en-IN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+ 3H</a:t>
                </a:r>
                <a:r>
                  <a:rPr lang="en-IN" sz="28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2(g)</a:t>
                </a:r>
                <a:r>
                  <a:rPr lang="en-IN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IN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⇌</m:t>
                    </m:r>
                  </m:oMath>
                </a14:m>
                <a:r>
                  <a:rPr lang="en-IN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2NH</a:t>
                </a:r>
                <a:r>
                  <a:rPr lang="en-IN" sz="28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3(g) </a:t>
                </a:r>
                <a14:m>
                  <m:oMath xmlns:m="http://schemas.openxmlformats.org/officeDocument/2006/math">
                    <m:r>
                      <a:rPr lang="en-IN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I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IN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= -22 kcal</a:t>
                </a:r>
              </a:p>
              <a:p>
                <a:pPr algn="just"/>
                <a:endParaRPr lang="en-IN" sz="28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just"/>
                <a:r>
                  <a:rPr lang="en-IN" sz="2800" b="1" u="sng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Effect of Pressure</a:t>
                </a:r>
              </a:p>
              <a:p>
                <a:pPr algn="just"/>
                <a:r>
                  <a:rPr lang="en-IN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In this reaction, 4 volumes of reactants produce only 2 volumes of products. Hence increase of pressure favour the formation of NH</a:t>
                </a:r>
                <a:r>
                  <a:rPr lang="en-IN" sz="28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3</a:t>
                </a:r>
                <a:r>
                  <a:rPr lang="en-IN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at high pressures, the equilibrium shifts to the right. Therefore in the manufacture of NH</a:t>
                </a:r>
                <a:r>
                  <a:rPr lang="en-IN" sz="28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3</a:t>
                </a:r>
                <a:r>
                  <a:rPr lang="en-IN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by Haber’s Process, high pressure of the order of 200 atmospheres is maintained.</a:t>
                </a:r>
              </a:p>
              <a:p>
                <a:pPr algn="just"/>
                <a:endParaRPr lang="en-IN" sz="24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just"/>
                <a:endParaRPr lang="en-IN" sz="24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just"/>
                <a:endParaRPr lang="en-IN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1" y="98854"/>
                <a:ext cx="11862487" cy="7571303"/>
              </a:xfrm>
              <a:prstGeom prst="rect">
                <a:avLst/>
              </a:prstGeom>
              <a:blipFill rotWithShape="0">
                <a:blip r:embed="rId2"/>
                <a:stretch>
                  <a:fillRect l="-1079" t="-805" r="-102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9354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1233" y="0"/>
            <a:ext cx="11747157" cy="7402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u="sng" dirty="0" smtClean="0">
                <a:latin typeface="Cambria" panose="02040503050406030204" pitchFamily="18" charset="0"/>
                <a:ea typeface="Cambria" panose="02040503050406030204" pitchFamily="18" charset="0"/>
              </a:rPr>
              <a:t>Effect of temperature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 smtClean="0">
                <a:latin typeface="Cambria" panose="02040503050406030204" pitchFamily="18" charset="0"/>
                <a:ea typeface="Cambria" panose="02040503050406030204" pitchFamily="18" charset="0"/>
              </a:rPr>
              <a:t>The formation of NH</a:t>
            </a:r>
            <a:r>
              <a:rPr lang="en-IN" sz="2800" baseline="-25000" dirty="0" smtClean="0"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en-IN" sz="2800" dirty="0" smtClean="0">
                <a:latin typeface="Cambria" panose="02040503050406030204" pitchFamily="18" charset="0"/>
                <a:ea typeface="Cambria" panose="02040503050406030204" pitchFamily="18" charset="0"/>
              </a:rPr>
              <a:t> from N</a:t>
            </a:r>
            <a:r>
              <a:rPr lang="en-IN" sz="2800" baseline="-25000" dirty="0" smtClean="0"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en-IN" sz="2800" dirty="0" smtClean="0">
                <a:latin typeface="Cambria" panose="02040503050406030204" pitchFamily="18" charset="0"/>
                <a:ea typeface="Cambria" panose="02040503050406030204" pitchFamily="18" charset="0"/>
              </a:rPr>
              <a:t> and H</a:t>
            </a:r>
            <a:r>
              <a:rPr lang="en-IN" sz="2800" baseline="-25000" dirty="0" smtClean="0"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en-IN" sz="2800" dirty="0" smtClean="0">
                <a:latin typeface="Cambria" panose="02040503050406030204" pitchFamily="18" charset="0"/>
                <a:ea typeface="Cambria" panose="02040503050406030204" pitchFamily="18" charset="0"/>
              </a:rPr>
              <a:t> is an exothermic reaction. The reverse reaction is endothermic.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 smtClean="0">
                <a:latin typeface="Cambria" panose="02040503050406030204" pitchFamily="18" charset="0"/>
                <a:ea typeface="Cambria" panose="02040503050406030204" pitchFamily="18" charset="0"/>
              </a:rPr>
              <a:t> Hence, increase of temperature favours the reverse reaction. Therefore low temperature will shift the equilibrium to the right. 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 smtClean="0">
                <a:latin typeface="Cambria" panose="02040503050406030204" pitchFamily="18" charset="0"/>
                <a:ea typeface="Cambria" panose="02040503050406030204" pitchFamily="18" charset="0"/>
              </a:rPr>
              <a:t>At low temperatures, the rate of reaction low and long-time is required for establishment of equilibrium . Therefore optimum temperature 450⁰ has to he used.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 smtClean="0">
                <a:latin typeface="Cambria" panose="02040503050406030204" pitchFamily="18" charset="0"/>
                <a:ea typeface="Cambria" panose="02040503050406030204" pitchFamily="18" charset="0"/>
              </a:rPr>
              <a:t> At this temperature the reaction is sufficiently fast and the fraction of NH</a:t>
            </a:r>
            <a:r>
              <a:rPr lang="en-IN" sz="2800" baseline="-25000" dirty="0" smtClean="0"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en-IN" sz="2800" dirty="0" smtClean="0">
                <a:latin typeface="Cambria" panose="02040503050406030204" pitchFamily="18" charset="0"/>
                <a:ea typeface="Cambria" panose="02040503050406030204" pitchFamily="18" charset="0"/>
              </a:rPr>
              <a:t> that is decomposed is also small. To increase the rate of reaction, Finely divided Fe Containing Mo catalyst is used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85225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8854" y="164757"/>
                <a:ext cx="11813060" cy="70067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IN" sz="2800" b="1" u="sng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Third Law:</a:t>
                </a:r>
              </a:p>
              <a:p>
                <a:pPr algn="just"/>
                <a:r>
                  <a:rPr lang="en-IN" sz="2800" b="1" u="sng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Statement:</a:t>
                </a:r>
              </a:p>
              <a:p>
                <a:pPr marL="342900" indent="-342900" algn="just">
                  <a:buFont typeface="Wingdings" panose="05000000000000000000" pitchFamily="2" charset="2"/>
                  <a:buChar char="Ø"/>
                </a:pPr>
                <a:r>
                  <a:rPr lang="en-IN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The third law of thermodynamics which may be stated as “the entropy of a pure perfectly crystalline solids at 0⁰ K of temperature is zero.</a:t>
                </a:r>
              </a:p>
              <a:p>
                <a:pPr marL="342900" indent="-342900" algn="just">
                  <a:buFont typeface="Wingdings" panose="05000000000000000000" pitchFamily="2" charset="2"/>
                  <a:buChar char="Ø"/>
                </a:pPr>
                <a:r>
                  <a:rPr lang="en-IN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In a perfect crystalline substance any randomness or disorder must be absent</a:t>
                </a:r>
              </a:p>
              <a:p>
                <a:pPr algn="just"/>
                <a:endParaRPr lang="en-IN" sz="28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just"/>
                <a:r>
                  <a:rPr lang="en-IN" sz="2800" b="1" u="sng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Concept of residual entropy</a:t>
                </a:r>
              </a:p>
              <a:p>
                <a:pPr algn="just"/>
                <a:r>
                  <a:rPr lang="en-IN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Entropy is a state function and is given by the relation</a:t>
                </a:r>
              </a:p>
              <a:p>
                <a:pPr algn="just"/>
                <a:r>
                  <a:rPr lang="en-IN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IN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			</a:t>
                </a:r>
                <a14:m>
                  <m:oMath xmlns:m="http://schemas.openxmlformats.org/officeDocument/2006/math">
                    <m:r>
                      <a:rPr lang="en-IN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I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I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IN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IN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r>
                  <a:rPr lang="en-IN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</a:p>
              <a:p>
                <a:pPr algn="just"/>
                <a:r>
                  <a:rPr lang="en-IN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The entropy of a system as it approaches absolute zero is called residual entropy. </a:t>
                </a:r>
                <a:r>
                  <a:rPr lang="en-IN" sz="28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Ofcousre</a:t>
                </a:r>
                <a:r>
                  <a:rPr lang="en-IN" sz="28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, a perfect crystalline solid at absolute zero has zero residual entropy.</a:t>
                </a:r>
              </a:p>
              <a:p>
                <a:pPr algn="just"/>
                <a:endParaRPr lang="en-IN" sz="28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just"/>
                <a:endParaRPr lang="en-IN" sz="24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just"/>
                <a:endParaRPr lang="en-IN" sz="24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54" y="164757"/>
                <a:ext cx="11813060" cy="7006726"/>
              </a:xfrm>
              <a:prstGeom prst="rect">
                <a:avLst/>
              </a:prstGeom>
              <a:blipFill rotWithShape="0">
                <a:blip r:embed="rId2"/>
                <a:stretch>
                  <a:fillRect l="-1032" t="-870" r="-108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7330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22422" y="156519"/>
                <a:ext cx="11763632" cy="66175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Calculation of absolute entropy of molecules</a:t>
                </a:r>
              </a:p>
              <a:p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The infinitesimally small, entropy change is given by</a:t>
                </a:r>
              </a:p>
              <a:p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𝑑𝑆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𝑑𝑞</m:t>
                        </m:r>
                      </m:num>
                      <m:den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 --------- (1)</a:t>
                </a:r>
              </a:p>
              <a:p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	       But </a:t>
                </a:r>
                <a:r>
                  <a:rPr lang="en-IN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C</a:t>
                </a:r>
                <a:r>
                  <a:rPr lang="en-IN" sz="2400" baseline="-25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p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𝑑𝑞</m:t>
                        </m:r>
                      </m:num>
                      <m:den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𝑑𝑇</m:t>
                        </m:r>
                      </m:den>
                    </m:f>
                  </m:oMath>
                </a14:m>
                <a:endParaRPr lang="en-IN" sz="24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So that </a:t>
                </a:r>
                <a:r>
                  <a:rPr lang="en-IN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dq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en-IN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C</a:t>
                </a:r>
                <a:r>
                  <a:rPr lang="en-IN" sz="2400" baseline="-25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p</a:t>
                </a:r>
                <a:r>
                  <a:rPr lang="en-IN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dT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  ------------------ (2)</a:t>
                </a:r>
              </a:p>
              <a:p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Substituting equation (2) in equation (1), we get</a:t>
                </a:r>
              </a:p>
              <a:p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𝑑𝑆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𝐶𝑝</m:t>
                    </m:r>
                    <m:f>
                      <m:f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𝑑𝑇</m:t>
                        </m:r>
                      </m:num>
                      <m:den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 ------------------  (3)</a:t>
                </a:r>
              </a:p>
              <a:p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Hence the entropy change of a substance when its temperature changes from absolute zero to the temperature T can be obtained from the equation:</a:t>
                </a:r>
              </a:p>
              <a:p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														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IN" sz="24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IN" sz="24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IN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  <m:sup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𝑆</m:t>
                        </m:r>
                      </m:sup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𝑑𝑆</m:t>
                        </m:r>
                      </m:e>
                    </m:nary>
                  </m:oMath>
                </a14:m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en-IN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C</a:t>
                </a:r>
                <a:r>
                  <a:rPr lang="en-IN" sz="2400" baseline="-25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p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IN" sz="24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IN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𝑜</m:t>
                        </m:r>
                      </m:sub>
                      <m:sup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𝑇</m:t>
                        </m:r>
                      </m:sup>
                      <m:e>
                        <m:f>
                          <m:fPr>
                            <m:ctrlPr>
                              <a:rPr lang="en-IN" sz="24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𝑑𝑇</m:t>
                            </m:r>
                          </m:num>
                          <m:den>
                            <m:r>
                              <a:rPr lang="en-IN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𝑇</m:t>
                            </m:r>
                          </m:den>
                        </m:f>
                      </m:e>
                    </m:nary>
                  </m:oMath>
                </a14:m>
                <a:endParaRPr lang="en-IN" sz="24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	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IN" sz="24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Sup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[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𝑆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]</m:t>
                        </m:r>
                      </m:e>
                      <m:sub>
                        <m:sSub>
                          <m:sSubPr>
                            <m:ctrlPr>
                              <a:rPr lang="en-IN" sz="24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IN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  <m:sup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𝑆</m:t>
                        </m:r>
                      </m:sup>
                    </m:sSubSup>
                  </m:oMath>
                </a14:m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 = C</a:t>
                </a:r>
                <a:r>
                  <a:rPr lang="en-IN" sz="24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p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IN" sz="24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IN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𝑜</m:t>
                        </m:r>
                      </m:sub>
                      <m:sup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𝑇</m:t>
                        </m:r>
                      </m:sup>
                      <m:e>
                        <m:f>
                          <m:fPr>
                            <m:ctrlPr>
                              <a:rPr lang="en-IN" sz="24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𝑑𝑇</m:t>
                            </m:r>
                          </m:num>
                          <m:den>
                            <m:r>
                              <a:rPr lang="en-IN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𝑇</m:t>
                            </m:r>
                          </m:den>
                        </m:f>
                      </m:e>
                    </m:nary>
                  </m:oMath>
                </a14:m>
                <a:endParaRPr lang="en-IN" sz="24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			S – S</a:t>
                </a:r>
                <a:r>
                  <a:rPr lang="en-IN" sz="24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0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C</a:t>
                </a:r>
                <a:r>
                  <a:rPr lang="en-IN" sz="24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p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IN" sz="24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IN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𝑜</m:t>
                        </m:r>
                      </m:sub>
                      <m:sup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𝑇</m:t>
                        </m:r>
                      </m:sup>
                      <m:e>
                        <m:f>
                          <m:fPr>
                            <m:ctrlPr>
                              <a:rPr lang="en-IN" sz="24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𝑑𝑇</m:t>
                            </m:r>
                          </m:num>
                          <m:den>
                            <m:r>
                              <a:rPr lang="en-IN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𝑇</m:t>
                            </m:r>
                          </m:den>
                        </m:f>
                      </m:e>
                    </m:nary>
                  </m:oMath>
                </a14:m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 --------------- (4)</a:t>
                </a:r>
              </a:p>
              <a:p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Where S</a:t>
                </a:r>
                <a:r>
                  <a:rPr lang="en-IN" sz="24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0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is the entropy of the substance at absolute zero and S is the entropy of the substance at temperature T.</a:t>
                </a:r>
                <a:endParaRPr lang="en-IN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422" y="156519"/>
                <a:ext cx="11763632" cy="6617517"/>
              </a:xfrm>
              <a:prstGeom prst="rect">
                <a:avLst/>
              </a:prstGeom>
              <a:blipFill rotWithShape="0">
                <a:blip r:embed="rId2"/>
                <a:stretch>
                  <a:fillRect l="-777" t="-737" b="-119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7470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551935" y="214184"/>
                <a:ext cx="11121081" cy="50944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dirty="0" smtClean="0"/>
                  <a:t>According to the third law of thermodynamics,</a:t>
                </a:r>
              </a:p>
              <a:p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S</a:t>
                </a:r>
                <a:r>
                  <a:rPr lang="en-IN" sz="24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0 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= 0</a:t>
                </a:r>
              </a:p>
              <a:p>
                <a14:m>
                  <m:oMath xmlns:m="http://schemas.openxmlformats.org/officeDocument/2006/math">
                    <m:r>
                      <a:rPr lang="en-I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  <m:r>
                      <a:rPr lang="en-I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S = C</a:t>
                </a:r>
                <a:r>
                  <a:rPr lang="en-IN" sz="24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p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IN" sz="24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naryPr>
                      <m:sub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𝑇</m:t>
                        </m:r>
                      </m:sup>
                      <m:e>
                        <m:f>
                          <m:fPr>
                            <m:ctrlPr>
                              <a:rPr lang="en-IN" sz="240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𝑑𝑇</m:t>
                            </m:r>
                          </m:num>
                          <m:den>
                            <m:r>
                              <a:rPr lang="en-IN" sz="24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𝑇</m:t>
                            </m:r>
                          </m:den>
                        </m:f>
                      </m:e>
                    </m:nary>
                  </m:oMath>
                </a14:m>
                <a:r>
                  <a:rPr lang="en-IN" sz="2400" dirty="0" smtClean="0"/>
                  <a:t> </a:t>
                </a:r>
              </a:p>
              <a:p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(or) S =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IN" sz="24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IN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𝑇</m:t>
                        </m:r>
                      </m:sup>
                      <m:e>
                        <m:r>
                          <m:rPr>
                            <m:nor/>
                          </m:rPr>
                          <a:rPr lang="en-IN" sz="240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C</m:t>
                        </m:r>
                        <m:r>
                          <m:rPr>
                            <m:nor/>
                          </m:rPr>
                          <a:rPr lang="en-IN" sz="2400" baseline="-2500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p</m:t>
                        </m:r>
                      </m:e>
                    </m:nary>
                  </m:oMath>
                </a14:m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IN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dlnT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---------------- (5)</a:t>
                </a:r>
              </a:p>
              <a:p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Thus the entropy (S) of the substance at temperature T can be calculated from the measurements of heat capacities (</a:t>
                </a:r>
                <a:r>
                  <a:rPr lang="en-IN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C</a:t>
                </a:r>
                <a:r>
                  <a:rPr lang="en-IN" sz="2400" baseline="-25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p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) at a no. of temps. Between 0⁰ K to T⁰ K</a:t>
                </a:r>
              </a:p>
              <a:p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If </a:t>
                </a:r>
                <a:r>
                  <a:rPr lang="en-IN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C</a:t>
                </a:r>
                <a:r>
                  <a:rPr lang="en-IN" sz="2400" baseline="-25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p</a:t>
                </a:r>
                <a:r>
                  <a:rPr lang="en-IN" sz="2400" baseline="-250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is supposed to remain almost constant in the temperature range </a:t>
                </a:r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0⁰ K to T⁰ 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K, equation (5) can be simplified as </a:t>
                </a:r>
              </a:p>
              <a:p>
                <a:r>
                  <a:rPr lang="en-I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S = </a:t>
                </a:r>
                <a:r>
                  <a:rPr lang="en-IN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C</a:t>
                </a:r>
                <a:r>
                  <a:rPr lang="en-IN" sz="2400" baseline="-25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p</a:t>
                </a:r>
                <a:r>
                  <a:rPr lang="en-IN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lnT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= 2.303 </a:t>
                </a:r>
                <a:r>
                  <a:rPr lang="en-IN" sz="2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C</a:t>
                </a:r>
                <a:r>
                  <a:rPr lang="en-IN" sz="2400" baseline="-25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p</a:t>
                </a:r>
                <a:r>
                  <a:rPr lang="en-IN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logT</a:t>
                </a:r>
                <a:endParaRPr lang="en-IN" sz="24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This equation helps to calculate the value of s directly from the values of </a:t>
                </a:r>
                <a:r>
                  <a:rPr lang="en-IN" sz="24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C</a:t>
                </a:r>
                <a:r>
                  <a:rPr lang="en-IN" sz="2400" baseline="-25000" dirty="0" err="1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p</a:t>
                </a:r>
                <a:r>
                  <a:rPr lang="en-IN" sz="2400" dirty="0" smtClean="0">
                    <a:latin typeface="Cambria" panose="02040503050406030204" pitchFamily="18" charset="0"/>
                    <a:ea typeface="Cambria" panose="02040503050406030204" pitchFamily="18" charset="0"/>
                  </a:rPr>
                  <a:t> and T.</a:t>
                </a:r>
                <a:endParaRPr lang="en-IN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endParaRPr lang="en-IN" sz="2400" dirty="0" smtClean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endParaRPr lang="en-IN" sz="2400" dirty="0" smtClean="0"/>
              </a:p>
              <a:p>
                <a:endParaRPr lang="en-IN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935" y="214184"/>
                <a:ext cx="11121081" cy="5094408"/>
              </a:xfrm>
              <a:prstGeom prst="rect">
                <a:avLst/>
              </a:prstGeom>
              <a:blipFill rotWithShape="0">
                <a:blip r:embed="rId2"/>
                <a:stretch>
                  <a:fillRect l="-877" t="-95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953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78812" y="2522492"/>
            <a:ext cx="30696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 You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46540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278</Words>
  <Application>Microsoft Office PowerPoint</Application>
  <PresentationFormat>Widescreen</PresentationFormat>
  <Paragraphs>51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Cambria</vt:lpstr>
      <vt:lpstr>Cambria Math</vt:lpstr>
      <vt:lpstr>Wingdings</vt:lpstr>
      <vt:lpstr>Office Theme</vt:lpstr>
      <vt:lpstr>Le-Chatlier- Braun Principle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14</cp:revision>
  <dcterms:created xsi:type="dcterms:W3CDTF">2020-10-06T18:21:57Z</dcterms:created>
  <dcterms:modified xsi:type="dcterms:W3CDTF">2024-11-11T08:47:52Z</dcterms:modified>
</cp:coreProperties>
</file>