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C9E1DAFD-C15C-4083-9662-45A6EAB757F9}"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0479D4B-C8E6-4C5A-85E2-B53ECF25BCE7}" type="slidenum">
              <a:rPr lang="en-IN" smtClean="0"/>
              <a:t>‹#›</a:t>
            </a:fld>
            <a:endParaRPr lang="en-IN"/>
          </a:p>
        </p:txBody>
      </p:sp>
    </p:spTree>
    <p:extLst>
      <p:ext uri="{BB962C8B-B14F-4D97-AF65-F5344CB8AC3E}">
        <p14:creationId xmlns:p14="http://schemas.microsoft.com/office/powerpoint/2010/main" val="1839051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9E1DAFD-C15C-4083-9662-45A6EAB757F9}"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0479D4B-C8E6-4C5A-85E2-B53ECF25BCE7}" type="slidenum">
              <a:rPr lang="en-IN" smtClean="0"/>
              <a:t>‹#›</a:t>
            </a:fld>
            <a:endParaRPr lang="en-IN"/>
          </a:p>
        </p:txBody>
      </p:sp>
    </p:spTree>
    <p:extLst>
      <p:ext uri="{BB962C8B-B14F-4D97-AF65-F5344CB8AC3E}">
        <p14:creationId xmlns:p14="http://schemas.microsoft.com/office/powerpoint/2010/main" val="660334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E1DAFD-C15C-4083-9662-45A6EAB757F9}"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0479D4B-C8E6-4C5A-85E2-B53ECF25BCE7}" type="slidenum">
              <a:rPr lang="en-IN" smtClean="0"/>
              <a:t>‹#›</a:t>
            </a:fld>
            <a:endParaRPr lang="en-IN"/>
          </a:p>
        </p:txBody>
      </p:sp>
    </p:spTree>
    <p:extLst>
      <p:ext uri="{BB962C8B-B14F-4D97-AF65-F5344CB8AC3E}">
        <p14:creationId xmlns:p14="http://schemas.microsoft.com/office/powerpoint/2010/main" val="89140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C9E1DAFD-C15C-4083-9662-45A6EAB757F9}" type="datetimeFigureOut">
              <a:rPr lang="en-IN" smtClean="0"/>
              <a:t>14-11-2024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0479D4B-C8E6-4C5A-85E2-B53ECF25BCE7}" type="slidenum">
              <a:rPr lang="en-IN" smtClean="0"/>
              <a:t>‹#›</a:t>
            </a:fld>
            <a:endParaRPr lang="en-IN"/>
          </a:p>
        </p:txBody>
      </p:sp>
    </p:spTree>
    <p:extLst>
      <p:ext uri="{BB962C8B-B14F-4D97-AF65-F5344CB8AC3E}">
        <p14:creationId xmlns:p14="http://schemas.microsoft.com/office/powerpoint/2010/main" val="2585973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C9E1DAFD-C15C-4083-9662-45A6EAB757F9}" type="datetimeFigureOut">
              <a:rPr lang="en-IN" smtClean="0"/>
              <a:t>14-11-2024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0479D4B-C8E6-4C5A-85E2-B53ECF25BCE7}" type="slidenum">
              <a:rPr lang="en-IN" smtClean="0"/>
              <a:t>‹#›</a:t>
            </a:fld>
            <a:endParaRPr lang="en-IN"/>
          </a:p>
        </p:txBody>
      </p:sp>
    </p:spTree>
    <p:extLst>
      <p:ext uri="{BB962C8B-B14F-4D97-AF65-F5344CB8AC3E}">
        <p14:creationId xmlns:p14="http://schemas.microsoft.com/office/powerpoint/2010/main" val="1730785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C9E1DAFD-C15C-4083-9662-45A6EAB757F9}" type="datetimeFigureOut">
              <a:rPr lang="en-IN" smtClean="0"/>
              <a:t>14-11-2024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0479D4B-C8E6-4C5A-85E2-B53ECF25BCE7}" type="slidenum">
              <a:rPr lang="en-IN" smtClean="0"/>
              <a:t>‹#›</a:t>
            </a:fld>
            <a:endParaRPr lang="en-IN"/>
          </a:p>
        </p:txBody>
      </p:sp>
    </p:spTree>
    <p:extLst>
      <p:ext uri="{BB962C8B-B14F-4D97-AF65-F5344CB8AC3E}">
        <p14:creationId xmlns:p14="http://schemas.microsoft.com/office/powerpoint/2010/main" val="611511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E1DAFD-C15C-4083-9662-45A6EAB757F9}" type="datetimeFigureOut">
              <a:rPr lang="en-IN" smtClean="0"/>
              <a:t>14-11-2024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0479D4B-C8E6-4C5A-85E2-B53ECF25BCE7}" type="slidenum">
              <a:rPr lang="en-IN" smtClean="0"/>
              <a:t>‹#›</a:t>
            </a:fld>
            <a:endParaRPr lang="en-IN"/>
          </a:p>
        </p:txBody>
      </p:sp>
    </p:spTree>
    <p:extLst>
      <p:ext uri="{BB962C8B-B14F-4D97-AF65-F5344CB8AC3E}">
        <p14:creationId xmlns:p14="http://schemas.microsoft.com/office/powerpoint/2010/main" val="1753985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E1DAFD-C15C-4083-9662-45A6EAB757F9}" type="datetimeFigureOut">
              <a:rPr lang="en-IN" smtClean="0"/>
              <a:t>14-11-2024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0479D4B-C8E6-4C5A-85E2-B53ECF25BCE7}" type="slidenum">
              <a:rPr lang="en-IN" smtClean="0"/>
              <a:t>‹#›</a:t>
            </a:fld>
            <a:endParaRPr lang="en-IN"/>
          </a:p>
        </p:txBody>
      </p:sp>
    </p:spTree>
    <p:extLst>
      <p:ext uri="{BB962C8B-B14F-4D97-AF65-F5344CB8AC3E}">
        <p14:creationId xmlns:p14="http://schemas.microsoft.com/office/powerpoint/2010/main" val="627290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E1DAFD-C15C-4083-9662-45A6EAB757F9}" type="datetimeFigureOut">
              <a:rPr lang="en-IN" smtClean="0"/>
              <a:t>14-11-2024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0479D4B-C8E6-4C5A-85E2-B53ECF25BCE7}" type="slidenum">
              <a:rPr lang="en-IN" smtClean="0"/>
              <a:t>‹#›</a:t>
            </a:fld>
            <a:endParaRPr lang="en-IN"/>
          </a:p>
        </p:txBody>
      </p:sp>
    </p:spTree>
    <p:extLst>
      <p:ext uri="{BB962C8B-B14F-4D97-AF65-F5344CB8AC3E}">
        <p14:creationId xmlns:p14="http://schemas.microsoft.com/office/powerpoint/2010/main" val="237830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9E1DAFD-C15C-4083-9662-45A6EAB757F9}"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0479D4B-C8E6-4C5A-85E2-B53ECF25BCE7}" type="slidenum">
              <a:rPr lang="en-IN" smtClean="0"/>
              <a:t>‹#›</a:t>
            </a:fld>
            <a:endParaRPr lang="en-IN"/>
          </a:p>
        </p:txBody>
      </p:sp>
    </p:spTree>
    <p:extLst>
      <p:ext uri="{BB962C8B-B14F-4D97-AF65-F5344CB8AC3E}">
        <p14:creationId xmlns:p14="http://schemas.microsoft.com/office/powerpoint/2010/main" val="3175768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9E1DAFD-C15C-4083-9662-45A6EAB757F9}"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0479D4B-C8E6-4C5A-85E2-B53ECF25BCE7}" type="slidenum">
              <a:rPr lang="en-IN" smtClean="0"/>
              <a:t>‹#›</a:t>
            </a:fld>
            <a:endParaRPr lang="en-IN"/>
          </a:p>
        </p:txBody>
      </p:sp>
    </p:spTree>
    <p:extLst>
      <p:ext uri="{BB962C8B-B14F-4D97-AF65-F5344CB8AC3E}">
        <p14:creationId xmlns:p14="http://schemas.microsoft.com/office/powerpoint/2010/main" val="2667036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E1DAFD-C15C-4083-9662-45A6EAB757F9}" type="datetimeFigureOut">
              <a:rPr lang="en-IN" smtClean="0"/>
              <a:t>14-11-2024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479D4B-C8E6-4C5A-85E2-B53ECF25BCE7}" type="slidenum">
              <a:rPr lang="en-IN" smtClean="0"/>
              <a:t>‹#›</a:t>
            </a:fld>
            <a:endParaRPr lang="en-IN"/>
          </a:p>
        </p:txBody>
      </p:sp>
    </p:spTree>
    <p:extLst>
      <p:ext uri="{BB962C8B-B14F-4D97-AF65-F5344CB8AC3E}">
        <p14:creationId xmlns:p14="http://schemas.microsoft.com/office/powerpoint/2010/main" val="1219594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542271" y="4390767"/>
            <a:ext cx="5782962" cy="461665"/>
          </a:xfrm>
          <a:prstGeom prst="rect">
            <a:avLst/>
          </a:prstGeom>
          <a:noFill/>
        </p:spPr>
        <p:txBody>
          <a:bodyPr wrap="square" rtlCol="0">
            <a:spAutoFit/>
          </a:bodyPr>
          <a:lstStyle/>
          <a:p>
            <a:pPr algn="ctr"/>
            <a:endParaRPr lang="en-IN" sz="2400" b="1" dirty="0" smtClean="0">
              <a:latin typeface="Cambria" panose="02040503050406030204" pitchFamily="18" charset="0"/>
              <a:ea typeface="Cambria" panose="02040503050406030204" pitchFamily="18" charset="0"/>
            </a:endParaRPr>
          </a:p>
        </p:txBody>
      </p:sp>
      <p:sp>
        <p:nvSpPr>
          <p:cNvPr id="2" name="Rectangle 1"/>
          <p:cNvSpPr/>
          <p:nvPr/>
        </p:nvSpPr>
        <p:spPr>
          <a:xfrm>
            <a:off x="3088047" y="764746"/>
            <a:ext cx="6147709" cy="923330"/>
          </a:xfrm>
          <a:prstGeom prst="rect">
            <a:avLst/>
          </a:prstGeom>
        </p:spPr>
        <p:txBody>
          <a:bodyPr wrap="none">
            <a:spAutoFit/>
          </a:bodyPr>
          <a:lstStyle/>
          <a:p>
            <a:pPr algn="ctr"/>
            <a:r>
              <a:rPr lang="en-IN" sz="5400" b="1" dirty="0">
                <a:latin typeface="Cambria" panose="02040503050406030204" pitchFamily="18" charset="0"/>
                <a:ea typeface="Cambria" panose="02040503050406030204" pitchFamily="18" charset="0"/>
              </a:rPr>
              <a:t>Law of mass action</a:t>
            </a:r>
            <a:endParaRPr lang="en-IN" sz="5400" dirty="0"/>
          </a:p>
        </p:txBody>
      </p:sp>
      <p:sp>
        <p:nvSpPr>
          <p:cNvPr id="4" name="Subtitle 2"/>
          <p:cNvSpPr>
            <a:spLocks noGrp="1"/>
          </p:cNvSpPr>
          <p:nvPr>
            <p:ph type="subTitle" idx="1"/>
          </p:nvPr>
        </p:nvSpPr>
        <p:spPr>
          <a:xfrm>
            <a:off x="1606378" y="4168346"/>
            <a:ext cx="9341708" cy="1869989"/>
          </a:xfrm>
        </p:spPr>
        <p:txBody>
          <a:bodyPr/>
          <a:lstStyle/>
          <a:p>
            <a:r>
              <a:rPr lang="en-US" dirty="0" smtClean="0">
                <a:latin typeface="Cambria" panose="02040503050406030204" pitchFamily="18" charset="0"/>
                <a:ea typeface="Cambria" panose="02040503050406030204" pitchFamily="18" charset="0"/>
              </a:rPr>
              <a:t>Dr. B. </a:t>
            </a:r>
            <a:r>
              <a:rPr lang="en-US" dirty="0" err="1" smtClean="0">
                <a:latin typeface="Cambria" panose="02040503050406030204" pitchFamily="18" charset="0"/>
                <a:ea typeface="Cambria" panose="02040503050406030204" pitchFamily="18" charset="0"/>
              </a:rPr>
              <a:t>Kavitha</a:t>
            </a:r>
            <a:endParaRPr lang="en-US" dirty="0" smtClean="0">
              <a:latin typeface="Cambria" panose="02040503050406030204" pitchFamily="18" charset="0"/>
              <a:ea typeface="Cambria" panose="02040503050406030204" pitchFamily="18" charset="0"/>
            </a:endParaRPr>
          </a:p>
          <a:p>
            <a:r>
              <a:rPr lang="en-US" dirty="0" smtClean="0">
                <a:latin typeface="Cambria" panose="02040503050406030204" pitchFamily="18" charset="0"/>
                <a:ea typeface="Cambria" panose="02040503050406030204" pitchFamily="18" charset="0"/>
              </a:rPr>
              <a:t>Assistant Professor</a:t>
            </a:r>
          </a:p>
          <a:p>
            <a:r>
              <a:rPr lang="en-US" dirty="0" smtClean="0">
                <a:latin typeface="Cambria" panose="02040503050406030204" pitchFamily="18" charset="0"/>
                <a:ea typeface="Cambria" panose="02040503050406030204" pitchFamily="18" charset="0"/>
              </a:rPr>
              <a:t>PG and Research Department of Chemistry</a:t>
            </a:r>
          </a:p>
          <a:p>
            <a:r>
              <a:rPr lang="en-US" dirty="0" smtClean="0">
                <a:latin typeface="Cambria" panose="02040503050406030204" pitchFamily="18" charset="0"/>
                <a:ea typeface="Cambria" panose="02040503050406030204" pitchFamily="18" charset="0"/>
              </a:rPr>
              <a:t>C.P.A. College, </a:t>
            </a:r>
            <a:r>
              <a:rPr lang="en-US" dirty="0" err="1" smtClean="0">
                <a:latin typeface="Cambria" panose="02040503050406030204" pitchFamily="18" charset="0"/>
                <a:ea typeface="Cambria" panose="02040503050406030204" pitchFamily="18" charset="0"/>
              </a:rPr>
              <a:t>Bodinayakanur</a:t>
            </a:r>
            <a:endParaRPr lang="en-IN"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70986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751" y="150941"/>
            <a:ext cx="11016049" cy="565751"/>
          </a:xfrm>
        </p:spPr>
        <p:txBody>
          <a:bodyPr>
            <a:normAutofit/>
          </a:bodyPr>
          <a:lstStyle/>
          <a:p>
            <a:r>
              <a:rPr lang="en-IN" sz="3200" b="1" u="sng" dirty="0" smtClean="0">
                <a:latin typeface="Cambria" panose="02040503050406030204" pitchFamily="18" charset="0"/>
                <a:ea typeface="Cambria" panose="02040503050406030204" pitchFamily="18" charset="0"/>
              </a:rPr>
              <a:t>a) Law of mass action</a:t>
            </a:r>
            <a:endParaRPr lang="en-IN" sz="3200" b="1" u="sng"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a:xfrm>
            <a:off x="337750" y="807308"/>
            <a:ext cx="11016049" cy="1252152"/>
          </a:xfrm>
        </p:spPr>
        <p:txBody>
          <a:bodyPr/>
          <a:lstStyle/>
          <a:p>
            <a:pPr marL="0" indent="0" algn="just">
              <a:buNone/>
            </a:pPr>
            <a:r>
              <a:rPr lang="en-IN" dirty="0" smtClean="0">
                <a:latin typeface="Cambria" panose="02040503050406030204" pitchFamily="18" charset="0"/>
                <a:ea typeface="Cambria" panose="02040503050406030204" pitchFamily="18" charset="0"/>
              </a:rPr>
              <a:t>Law of mass action states that the rate of a chemical reaction is proportional to the active masses of the reactants. By the term ‘active mass’ is meant the molar concentration </a:t>
            </a:r>
            <a:r>
              <a:rPr lang="en-IN" dirty="0" err="1" smtClean="0">
                <a:latin typeface="Cambria" panose="02040503050406030204" pitchFamily="18" charset="0"/>
                <a:ea typeface="Cambria" panose="02040503050406030204" pitchFamily="18" charset="0"/>
              </a:rPr>
              <a:t>ie</a:t>
            </a:r>
            <a:r>
              <a:rPr lang="en-IN" dirty="0" smtClean="0">
                <a:latin typeface="Cambria" panose="02040503050406030204" pitchFamily="18" charset="0"/>
                <a:ea typeface="Cambria" panose="02040503050406030204" pitchFamily="18" charset="0"/>
              </a:rPr>
              <a:t>., number of moles per litre</a:t>
            </a:r>
          </a:p>
        </p:txBody>
      </p:sp>
      <mc:AlternateContent xmlns:mc="http://schemas.openxmlformats.org/markup-compatibility/2006" xmlns:a14="http://schemas.microsoft.com/office/drawing/2010/main">
        <mc:Choice Requires="a14">
          <p:sp>
            <p:nvSpPr>
              <p:cNvPr id="4" name="TextBox 3"/>
              <p:cNvSpPr txBox="1"/>
              <p:nvPr/>
            </p:nvSpPr>
            <p:spPr>
              <a:xfrm>
                <a:off x="337750" y="2025908"/>
                <a:ext cx="11112843" cy="4832092"/>
              </a:xfrm>
              <a:prstGeom prst="rect">
                <a:avLst/>
              </a:prstGeom>
              <a:noFill/>
            </p:spPr>
            <p:txBody>
              <a:bodyPr wrap="square" rtlCol="0">
                <a:spAutoFit/>
              </a:bodyPr>
              <a:lstStyle/>
              <a:p>
                <a:r>
                  <a:rPr lang="en-IN" sz="2800" b="1" u="sng" dirty="0" smtClean="0">
                    <a:latin typeface="Cambria" panose="02040503050406030204" pitchFamily="18" charset="0"/>
                    <a:ea typeface="Cambria" panose="02040503050406030204" pitchFamily="18" charset="0"/>
                  </a:rPr>
                  <a:t>Various forms of equilibrium constant</a:t>
                </a:r>
              </a:p>
              <a:p>
                <a:pPr marL="342900" indent="-342900">
                  <a:buAutoNum type="arabicParenR"/>
                </a:pPr>
                <a:r>
                  <a:rPr lang="en-IN" sz="2800" b="1" u="sng" dirty="0" smtClean="0">
                    <a:latin typeface="Cambria" panose="02040503050406030204" pitchFamily="18" charset="0"/>
                    <a:ea typeface="Cambria" panose="02040503050406030204" pitchFamily="18" charset="0"/>
                  </a:rPr>
                  <a:t>Equilibrium constant in terms of molar concentration:</a:t>
                </a:r>
              </a:p>
              <a:p>
                <a:pPr algn="just"/>
                <a:r>
                  <a:rPr lang="en-IN" sz="2800" dirty="0" smtClean="0">
                    <a:latin typeface="Cambria" panose="02040503050406030204" pitchFamily="18" charset="0"/>
                    <a:ea typeface="Cambria" panose="02040503050406030204" pitchFamily="18" charset="0"/>
                  </a:rPr>
                  <a:t>Les us consider a general reaction</a:t>
                </a:r>
              </a:p>
              <a:p>
                <a:pPr algn="just"/>
                <a:r>
                  <a:rPr lang="en-IN" sz="2800" dirty="0">
                    <a:latin typeface="Cambria" panose="02040503050406030204" pitchFamily="18" charset="0"/>
                    <a:ea typeface="Cambria" panose="02040503050406030204" pitchFamily="18" charset="0"/>
                  </a:rPr>
                  <a:t>	</a:t>
                </a:r>
                <a:r>
                  <a:rPr lang="en-IN" sz="2800" dirty="0" smtClean="0">
                    <a:latin typeface="Cambria" panose="02040503050406030204" pitchFamily="18" charset="0"/>
                    <a:ea typeface="Cambria" panose="02040503050406030204" pitchFamily="18" charset="0"/>
                  </a:rPr>
                  <a:t>A + B </a:t>
                </a:r>
                <a14:m>
                  <m:oMath xmlns:m="http://schemas.openxmlformats.org/officeDocument/2006/math">
                    <m:r>
                      <a:rPr lang="en-IN" sz="2800" i="1" smtClean="0">
                        <a:latin typeface="Cambria Math" panose="02040503050406030204" pitchFamily="18" charset="0"/>
                        <a:ea typeface="Cambria Math" panose="02040503050406030204" pitchFamily="18" charset="0"/>
                      </a:rPr>
                      <m:t>⇌</m:t>
                    </m:r>
                  </m:oMath>
                </a14:m>
                <a:r>
                  <a:rPr lang="en-IN" sz="2800" dirty="0" smtClean="0">
                    <a:latin typeface="Cambria" panose="02040503050406030204" pitchFamily="18" charset="0"/>
                    <a:ea typeface="Cambria" panose="02040503050406030204" pitchFamily="18" charset="0"/>
                  </a:rPr>
                  <a:t> C + D</a:t>
                </a:r>
              </a:p>
              <a:p>
                <a:pPr algn="just"/>
                <a:r>
                  <a:rPr lang="en-IN" sz="2800" dirty="0" smtClean="0">
                    <a:latin typeface="Cambria" panose="02040503050406030204" pitchFamily="18" charset="0"/>
                    <a:ea typeface="Cambria" panose="02040503050406030204" pitchFamily="18" charset="0"/>
                  </a:rPr>
                  <a:t>And let [A], [B], [C] and [D] represent the molar concentration of A, B, C and D at the equilibrium point. According to the law of mass action</a:t>
                </a:r>
              </a:p>
              <a:p>
                <a:pPr algn="just"/>
                <a:r>
                  <a:rPr lang="en-IN" sz="2800" dirty="0">
                    <a:latin typeface="Cambria" panose="02040503050406030204" pitchFamily="18" charset="0"/>
                    <a:ea typeface="Cambria" panose="02040503050406030204" pitchFamily="18" charset="0"/>
                  </a:rPr>
                  <a:t>	</a:t>
                </a:r>
                <a:r>
                  <a:rPr lang="en-IN" sz="2800" dirty="0" smtClean="0">
                    <a:latin typeface="Cambria" panose="02040503050406030204" pitchFamily="18" charset="0"/>
                    <a:ea typeface="Cambria" panose="02040503050406030204" pitchFamily="18" charset="0"/>
                  </a:rPr>
                  <a:t>Rate of forward reaction </a:t>
                </a:r>
                <a14:m>
                  <m:oMath xmlns:m="http://schemas.openxmlformats.org/officeDocument/2006/math">
                    <m:r>
                      <a:rPr lang="en-IN" sz="2800" i="1" smtClean="0">
                        <a:latin typeface="Cambria Math" panose="02040503050406030204" pitchFamily="18" charset="0"/>
                        <a:ea typeface="Cambria Math" panose="02040503050406030204" pitchFamily="18" charset="0"/>
                      </a:rPr>
                      <m:t>∞</m:t>
                    </m:r>
                  </m:oMath>
                </a14:m>
                <a:r>
                  <a:rPr lang="en-IN" sz="2800" dirty="0" smtClean="0">
                    <a:latin typeface="Cambria" panose="02040503050406030204" pitchFamily="18" charset="0"/>
                    <a:ea typeface="Cambria" panose="02040503050406030204" pitchFamily="18" charset="0"/>
                  </a:rPr>
                  <a:t> [A][B] = K</a:t>
                </a:r>
                <a:r>
                  <a:rPr lang="en-IN" sz="2800" baseline="-25000" dirty="0" smtClean="0">
                    <a:latin typeface="Cambria" panose="02040503050406030204" pitchFamily="18" charset="0"/>
                    <a:ea typeface="Cambria" panose="02040503050406030204" pitchFamily="18" charset="0"/>
                  </a:rPr>
                  <a:t>1</a:t>
                </a:r>
                <a:r>
                  <a:rPr lang="en-IN" sz="2800" dirty="0" smtClean="0">
                    <a:latin typeface="Cambria" panose="02040503050406030204" pitchFamily="18" charset="0"/>
                    <a:ea typeface="Cambria" panose="02040503050406030204" pitchFamily="18" charset="0"/>
                  </a:rPr>
                  <a:t>[A][B]</a:t>
                </a:r>
              </a:p>
              <a:p>
                <a:pPr algn="just"/>
                <a:r>
                  <a:rPr lang="en-IN" sz="2800" dirty="0">
                    <a:latin typeface="Cambria" panose="02040503050406030204" pitchFamily="18" charset="0"/>
                    <a:ea typeface="Cambria" panose="02040503050406030204" pitchFamily="18" charset="0"/>
                  </a:rPr>
                  <a:t>	</a:t>
                </a:r>
                <a:r>
                  <a:rPr lang="en-IN" sz="2800" dirty="0" smtClean="0">
                    <a:latin typeface="Cambria" panose="02040503050406030204" pitchFamily="18" charset="0"/>
                    <a:ea typeface="Cambria" panose="02040503050406030204" pitchFamily="18" charset="0"/>
                  </a:rPr>
                  <a:t>Rate of reversible reaction </a:t>
                </a:r>
                <a14:m>
                  <m:oMath xmlns:m="http://schemas.openxmlformats.org/officeDocument/2006/math">
                    <m:r>
                      <a:rPr lang="en-IN" sz="2800" i="1" smtClean="0">
                        <a:latin typeface="Cambria Math" panose="02040503050406030204" pitchFamily="18" charset="0"/>
                        <a:ea typeface="Cambria Math" panose="02040503050406030204" pitchFamily="18" charset="0"/>
                      </a:rPr>
                      <m:t>∞</m:t>
                    </m:r>
                  </m:oMath>
                </a14:m>
                <a:r>
                  <a:rPr lang="en-IN" sz="2800" dirty="0" smtClean="0">
                    <a:latin typeface="Cambria" panose="02040503050406030204" pitchFamily="18" charset="0"/>
                    <a:ea typeface="Cambria" panose="02040503050406030204" pitchFamily="18" charset="0"/>
                  </a:rPr>
                  <a:t> [C][D] = K</a:t>
                </a:r>
                <a:r>
                  <a:rPr lang="en-IN" sz="2800" baseline="-25000" dirty="0" smtClean="0">
                    <a:latin typeface="Cambria" panose="02040503050406030204" pitchFamily="18" charset="0"/>
                    <a:ea typeface="Cambria" panose="02040503050406030204" pitchFamily="18" charset="0"/>
                  </a:rPr>
                  <a:t>2</a:t>
                </a:r>
                <a:r>
                  <a:rPr lang="en-IN" sz="2800" dirty="0" smtClean="0">
                    <a:latin typeface="Cambria" panose="02040503050406030204" pitchFamily="18" charset="0"/>
                    <a:ea typeface="Cambria" panose="02040503050406030204" pitchFamily="18" charset="0"/>
                  </a:rPr>
                  <a:t>[C][D]</a:t>
                </a:r>
              </a:p>
              <a:p>
                <a:pPr algn="just"/>
                <a:r>
                  <a:rPr lang="en-IN" sz="2800" dirty="0" smtClean="0">
                    <a:latin typeface="Cambria" panose="02040503050406030204" pitchFamily="18" charset="0"/>
                    <a:ea typeface="Cambria" panose="02040503050406030204" pitchFamily="18" charset="0"/>
                  </a:rPr>
                  <a:t>Where K</a:t>
                </a:r>
                <a:r>
                  <a:rPr lang="en-IN" sz="2800" baseline="-25000" dirty="0" smtClean="0">
                    <a:latin typeface="Cambria" panose="02040503050406030204" pitchFamily="18" charset="0"/>
                    <a:ea typeface="Cambria" panose="02040503050406030204" pitchFamily="18" charset="0"/>
                  </a:rPr>
                  <a:t>1</a:t>
                </a:r>
                <a:r>
                  <a:rPr lang="en-IN" sz="2800" dirty="0" smtClean="0">
                    <a:latin typeface="Cambria" panose="02040503050406030204" pitchFamily="18" charset="0"/>
                    <a:ea typeface="Cambria" panose="02040503050406030204" pitchFamily="18" charset="0"/>
                  </a:rPr>
                  <a:t> and K</a:t>
                </a:r>
                <a:r>
                  <a:rPr lang="en-IN" sz="2800" baseline="-25000" dirty="0" smtClean="0">
                    <a:latin typeface="Cambria" panose="02040503050406030204" pitchFamily="18" charset="0"/>
                    <a:ea typeface="Cambria" panose="02040503050406030204" pitchFamily="18" charset="0"/>
                  </a:rPr>
                  <a:t>2</a:t>
                </a:r>
                <a:r>
                  <a:rPr lang="en-IN" sz="2800" dirty="0" smtClean="0">
                    <a:latin typeface="Cambria" panose="02040503050406030204" pitchFamily="18" charset="0"/>
                    <a:ea typeface="Cambria" panose="02040503050406030204" pitchFamily="18" charset="0"/>
                  </a:rPr>
                  <a:t> are rate constants for the forward and reverse reaction.</a:t>
                </a:r>
              </a:p>
              <a:p>
                <a:endParaRPr lang="en-IN" sz="2800" dirty="0">
                  <a:latin typeface="Cambria" panose="02040503050406030204" pitchFamily="18" charset="0"/>
                  <a:ea typeface="Cambria" panose="02040503050406030204" pitchFamily="18"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337750" y="2025908"/>
                <a:ext cx="11112843" cy="4832092"/>
              </a:xfrm>
              <a:prstGeom prst="rect">
                <a:avLst/>
              </a:prstGeom>
              <a:blipFill rotWithShape="0">
                <a:blip r:embed="rId2"/>
                <a:stretch>
                  <a:fillRect l="-1097" t="-1261" r="-1152"/>
                </a:stretch>
              </a:blipFill>
            </p:spPr>
            <p:txBody>
              <a:bodyPr/>
              <a:lstStyle/>
              <a:p>
                <a:r>
                  <a:rPr lang="en-IN">
                    <a:noFill/>
                  </a:rPr>
                  <a:t> </a:t>
                </a:r>
              </a:p>
            </p:txBody>
          </p:sp>
        </mc:Fallback>
      </mc:AlternateContent>
    </p:spTree>
    <p:extLst>
      <p:ext uri="{BB962C8B-B14F-4D97-AF65-F5344CB8AC3E}">
        <p14:creationId xmlns:p14="http://schemas.microsoft.com/office/powerpoint/2010/main" val="2907595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p:cNvSpPr txBox="1"/>
              <p:nvPr/>
            </p:nvSpPr>
            <p:spPr>
              <a:xfrm>
                <a:off x="131806" y="65902"/>
                <a:ext cx="11656540" cy="6354304"/>
              </a:xfrm>
              <a:prstGeom prst="rect">
                <a:avLst/>
              </a:prstGeom>
              <a:noFill/>
            </p:spPr>
            <p:txBody>
              <a:bodyPr wrap="square" rtlCol="0">
                <a:spAutoFit/>
              </a:bodyPr>
              <a:lstStyle/>
              <a:p>
                <a:r>
                  <a:rPr lang="en-IN" sz="2800" dirty="0" smtClean="0">
                    <a:latin typeface="Cambria" panose="02040503050406030204" pitchFamily="18" charset="0"/>
                    <a:ea typeface="Cambria" panose="02040503050406030204" pitchFamily="18" charset="0"/>
                  </a:rPr>
                  <a:t>At equilibrium,</a:t>
                </a:r>
              </a:p>
              <a:p>
                <a:r>
                  <a:rPr lang="en-IN" sz="2800" dirty="0" smtClean="0">
                    <a:latin typeface="Cambria" panose="02040503050406030204" pitchFamily="18" charset="0"/>
                    <a:ea typeface="Cambria" panose="02040503050406030204" pitchFamily="18" charset="0"/>
                  </a:rPr>
                  <a:t>Rate of forward reaction = Rate of reverse reaction</a:t>
                </a:r>
              </a:p>
              <a:p>
                <a:pPr algn="ctr"/>
                <a14:m>
                  <m:oMath xmlns:m="http://schemas.openxmlformats.org/officeDocument/2006/math">
                    <m:r>
                      <a:rPr lang="en-IN" sz="2800" i="1" smtClean="0">
                        <a:latin typeface="Cambria Math" panose="02040503050406030204" pitchFamily="18" charset="0"/>
                        <a:ea typeface="Cambria Math" panose="02040503050406030204" pitchFamily="18" charset="0"/>
                      </a:rPr>
                      <m:t>∴</m:t>
                    </m:r>
                  </m:oMath>
                </a14:m>
                <a:r>
                  <a:rPr lang="en-IN" sz="2800" dirty="0" smtClean="0">
                    <a:latin typeface="Cambria" panose="02040503050406030204" pitchFamily="18" charset="0"/>
                    <a:ea typeface="Cambria" panose="02040503050406030204" pitchFamily="18" charset="0"/>
                  </a:rPr>
                  <a:t> K</a:t>
                </a:r>
                <a:r>
                  <a:rPr lang="en-IN" sz="2800" baseline="-25000" dirty="0" smtClean="0">
                    <a:latin typeface="Cambria" panose="02040503050406030204" pitchFamily="18" charset="0"/>
                    <a:ea typeface="Cambria" panose="02040503050406030204" pitchFamily="18" charset="0"/>
                  </a:rPr>
                  <a:t>1</a:t>
                </a:r>
                <a:r>
                  <a:rPr lang="en-IN" sz="2800" dirty="0" smtClean="0">
                    <a:latin typeface="Cambria" panose="02040503050406030204" pitchFamily="18" charset="0"/>
                    <a:ea typeface="Cambria" panose="02040503050406030204" pitchFamily="18" charset="0"/>
                  </a:rPr>
                  <a:t> [A][B] = K</a:t>
                </a:r>
                <a:r>
                  <a:rPr lang="en-IN" sz="2800" baseline="-25000" dirty="0" smtClean="0">
                    <a:latin typeface="Cambria" panose="02040503050406030204" pitchFamily="18" charset="0"/>
                    <a:ea typeface="Cambria" panose="02040503050406030204" pitchFamily="18" charset="0"/>
                  </a:rPr>
                  <a:t>2</a:t>
                </a:r>
                <a:r>
                  <a:rPr lang="en-IN" sz="2800" dirty="0" smtClean="0">
                    <a:latin typeface="Cambria" panose="02040503050406030204" pitchFamily="18" charset="0"/>
                    <a:ea typeface="Cambria" panose="02040503050406030204" pitchFamily="18" charset="0"/>
                  </a:rPr>
                  <a:t>[C][D]</a:t>
                </a:r>
              </a:p>
              <a:p>
                <a:pPr algn="ctr"/>
                <a14:m>
                  <m:oMath xmlns:m="http://schemas.openxmlformats.org/officeDocument/2006/math">
                    <m:f>
                      <m:fPr>
                        <m:ctrlPr>
                          <a:rPr lang="en-IN" sz="2800" i="1" smtClean="0">
                            <a:latin typeface="Cambria Math" panose="02040503050406030204" pitchFamily="18" charset="0"/>
                            <a:ea typeface="Cambria" panose="02040503050406030204" pitchFamily="18" charset="0"/>
                          </a:rPr>
                        </m:ctrlPr>
                      </m:fPr>
                      <m:num>
                        <m:sSub>
                          <m:sSubPr>
                            <m:ctrlPr>
                              <a:rPr lang="en-IN" sz="2800" i="1" smtClean="0">
                                <a:latin typeface="Cambria Math" panose="02040503050406030204" pitchFamily="18" charset="0"/>
                                <a:ea typeface="Cambria" panose="02040503050406030204" pitchFamily="18" charset="0"/>
                              </a:rPr>
                            </m:ctrlPr>
                          </m:sSubPr>
                          <m:e>
                            <m:r>
                              <a:rPr lang="en-IN" sz="2800" b="0" i="1" smtClean="0">
                                <a:latin typeface="Cambria Math" panose="02040503050406030204" pitchFamily="18" charset="0"/>
                                <a:ea typeface="Cambria" panose="02040503050406030204" pitchFamily="18" charset="0"/>
                              </a:rPr>
                              <m:t>𝐾</m:t>
                            </m:r>
                          </m:e>
                          <m:sub>
                            <m:r>
                              <a:rPr lang="en-IN" sz="2800" b="0" i="1" smtClean="0">
                                <a:latin typeface="Cambria Math" panose="02040503050406030204" pitchFamily="18" charset="0"/>
                                <a:ea typeface="Cambria" panose="02040503050406030204" pitchFamily="18" charset="0"/>
                              </a:rPr>
                              <m:t>1</m:t>
                            </m:r>
                          </m:sub>
                        </m:sSub>
                      </m:num>
                      <m:den>
                        <m:sSub>
                          <m:sSubPr>
                            <m:ctrlPr>
                              <a:rPr lang="en-IN" sz="2800" i="1" smtClean="0">
                                <a:latin typeface="Cambria Math" panose="02040503050406030204" pitchFamily="18" charset="0"/>
                                <a:ea typeface="Cambria" panose="02040503050406030204" pitchFamily="18" charset="0"/>
                              </a:rPr>
                            </m:ctrlPr>
                          </m:sSubPr>
                          <m:e>
                            <m:r>
                              <a:rPr lang="en-IN" sz="2800" b="0" i="1" smtClean="0">
                                <a:latin typeface="Cambria Math" panose="02040503050406030204" pitchFamily="18" charset="0"/>
                                <a:ea typeface="Cambria" panose="02040503050406030204" pitchFamily="18" charset="0"/>
                              </a:rPr>
                              <m:t>𝐾</m:t>
                            </m:r>
                          </m:e>
                          <m:sub>
                            <m:r>
                              <a:rPr lang="en-IN" sz="2800" b="0" i="1" smtClean="0">
                                <a:latin typeface="Cambria Math" panose="02040503050406030204" pitchFamily="18" charset="0"/>
                                <a:ea typeface="Cambria" panose="02040503050406030204" pitchFamily="18" charset="0"/>
                              </a:rPr>
                              <m:t>2</m:t>
                            </m:r>
                          </m:sub>
                        </m:sSub>
                      </m:den>
                    </m:f>
                  </m:oMath>
                </a14:m>
                <a:r>
                  <a:rPr lang="en-IN" sz="2800" dirty="0" smtClean="0">
                    <a:latin typeface="Cambria" panose="02040503050406030204" pitchFamily="18" charset="0"/>
                    <a:ea typeface="Cambria" panose="02040503050406030204" pitchFamily="18" charset="0"/>
                  </a:rPr>
                  <a:t> = </a:t>
                </a:r>
                <a14:m>
                  <m:oMath xmlns:m="http://schemas.openxmlformats.org/officeDocument/2006/math">
                    <m:f>
                      <m:fPr>
                        <m:ctrlPr>
                          <a:rPr lang="en-IN" sz="2800" i="1" smtClean="0">
                            <a:latin typeface="Cambria Math" panose="02040503050406030204" pitchFamily="18" charset="0"/>
                            <a:ea typeface="Cambria" panose="02040503050406030204" pitchFamily="18" charset="0"/>
                          </a:rPr>
                        </m:ctrlPr>
                      </m:fPr>
                      <m:num>
                        <m:d>
                          <m:dPr>
                            <m:begChr m:val="["/>
                            <m:endChr m:val="]"/>
                            <m:ctrlPr>
                              <a:rPr lang="en-IN" sz="2800" b="0" i="1" smtClean="0">
                                <a:latin typeface="Cambria Math" panose="02040503050406030204" pitchFamily="18" charset="0"/>
                                <a:ea typeface="Cambria" panose="02040503050406030204" pitchFamily="18" charset="0"/>
                              </a:rPr>
                            </m:ctrlPr>
                          </m:dPr>
                          <m:e>
                            <m:r>
                              <a:rPr lang="en-IN" sz="2800" b="0" i="1" smtClean="0">
                                <a:latin typeface="Cambria Math" panose="02040503050406030204" pitchFamily="18" charset="0"/>
                                <a:ea typeface="Cambria" panose="02040503050406030204" pitchFamily="18" charset="0"/>
                              </a:rPr>
                              <m:t>𝐶</m:t>
                            </m:r>
                          </m:e>
                        </m:d>
                        <m:r>
                          <a:rPr lang="en-IN" sz="2800" b="0" i="1" smtClean="0">
                            <a:latin typeface="Cambria Math" panose="02040503050406030204" pitchFamily="18" charset="0"/>
                            <a:ea typeface="Cambria" panose="02040503050406030204" pitchFamily="18" charset="0"/>
                          </a:rPr>
                          <m:t>[</m:t>
                        </m:r>
                        <m:r>
                          <a:rPr lang="en-IN" sz="2800" b="0" i="1" smtClean="0">
                            <a:latin typeface="Cambria Math" panose="02040503050406030204" pitchFamily="18" charset="0"/>
                            <a:ea typeface="Cambria" panose="02040503050406030204" pitchFamily="18" charset="0"/>
                          </a:rPr>
                          <m:t>𝐷</m:t>
                        </m:r>
                        <m:r>
                          <a:rPr lang="en-IN" sz="2800" b="0" i="1" smtClean="0">
                            <a:latin typeface="Cambria Math" panose="02040503050406030204" pitchFamily="18" charset="0"/>
                            <a:ea typeface="Cambria" panose="02040503050406030204" pitchFamily="18" charset="0"/>
                          </a:rPr>
                          <m:t>]</m:t>
                        </m:r>
                      </m:num>
                      <m:den>
                        <m:d>
                          <m:dPr>
                            <m:begChr m:val="["/>
                            <m:endChr m:val="]"/>
                            <m:ctrlPr>
                              <a:rPr lang="en-IN" sz="2800" b="0" i="1" smtClean="0">
                                <a:latin typeface="Cambria Math" panose="02040503050406030204" pitchFamily="18" charset="0"/>
                                <a:ea typeface="Cambria" panose="02040503050406030204" pitchFamily="18" charset="0"/>
                              </a:rPr>
                            </m:ctrlPr>
                          </m:dPr>
                          <m:e>
                            <m:r>
                              <a:rPr lang="en-IN" sz="2800" b="0" i="1" smtClean="0">
                                <a:latin typeface="Cambria Math" panose="02040503050406030204" pitchFamily="18" charset="0"/>
                                <a:ea typeface="Cambria" panose="02040503050406030204" pitchFamily="18" charset="0"/>
                              </a:rPr>
                              <m:t>𝐴</m:t>
                            </m:r>
                          </m:e>
                        </m:d>
                        <m:r>
                          <a:rPr lang="en-IN" sz="2800" b="0" i="1" smtClean="0">
                            <a:latin typeface="Cambria Math" panose="02040503050406030204" pitchFamily="18" charset="0"/>
                            <a:ea typeface="Cambria" panose="02040503050406030204" pitchFamily="18" charset="0"/>
                          </a:rPr>
                          <m:t>[</m:t>
                        </m:r>
                        <m:r>
                          <a:rPr lang="en-IN" sz="2800" b="0" i="1" smtClean="0">
                            <a:latin typeface="Cambria Math" panose="02040503050406030204" pitchFamily="18" charset="0"/>
                            <a:ea typeface="Cambria" panose="02040503050406030204" pitchFamily="18" charset="0"/>
                          </a:rPr>
                          <m:t>𝐵</m:t>
                        </m:r>
                        <m:r>
                          <a:rPr lang="en-IN" sz="2800" b="0" i="1" smtClean="0">
                            <a:latin typeface="Cambria Math" panose="02040503050406030204" pitchFamily="18" charset="0"/>
                            <a:ea typeface="Cambria" panose="02040503050406030204" pitchFamily="18" charset="0"/>
                          </a:rPr>
                          <m:t>]</m:t>
                        </m:r>
                      </m:den>
                    </m:f>
                  </m:oMath>
                </a14:m>
                <a:r>
                  <a:rPr lang="en-IN" sz="2800" dirty="0" smtClean="0">
                    <a:latin typeface="Cambria" panose="02040503050406030204" pitchFamily="18" charset="0"/>
                    <a:ea typeface="Cambria" panose="02040503050406030204" pitchFamily="18" charset="0"/>
                  </a:rPr>
                  <a:t>  -------------- (1)</a:t>
                </a:r>
              </a:p>
              <a:p>
                <a:r>
                  <a:rPr lang="en-IN" sz="2800" dirty="0" smtClean="0">
                    <a:latin typeface="Cambria" panose="02040503050406030204" pitchFamily="18" charset="0"/>
                    <a:ea typeface="Cambria" panose="02040503050406030204" pitchFamily="18" charset="0"/>
                  </a:rPr>
                  <a:t>At any specific temperature K</a:t>
                </a:r>
                <a:r>
                  <a:rPr lang="en-IN" sz="2800" baseline="-25000" dirty="0" smtClean="0">
                    <a:latin typeface="Cambria" panose="02040503050406030204" pitchFamily="18" charset="0"/>
                    <a:ea typeface="Cambria" panose="02040503050406030204" pitchFamily="18" charset="0"/>
                  </a:rPr>
                  <a:t>1</a:t>
                </a:r>
                <a:r>
                  <a:rPr lang="en-IN" sz="2800" dirty="0" smtClean="0">
                    <a:latin typeface="Cambria" panose="02040503050406030204" pitchFamily="18" charset="0"/>
                    <a:ea typeface="Cambria" panose="02040503050406030204" pitchFamily="18" charset="0"/>
                  </a:rPr>
                  <a:t> and K</a:t>
                </a:r>
                <a:r>
                  <a:rPr lang="en-IN" sz="2800" baseline="-25000" dirty="0" smtClean="0">
                    <a:latin typeface="Cambria" panose="02040503050406030204" pitchFamily="18" charset="0"/>
                    <a:ea typeface="Cambria" panose="02040503050406030204" pitchFamily="18" charset="0"/>
                  </a:rPr>
                  <a:t>2 </a:t>
                </a:r>
                <a:r>
                  <a:rPr lang="en-IN" sz="2800" dirty="0" smtClean="0">
                    <a:latin typeface="Cambria" panose="02040503050406030204" pitchFamily="18" charset="0"/>
                    <a:ea typeface="Cambria" panose="02040503050406030204" pitchFamily="18" charset="0"/>
                  </a:rPr>
                  <a:t>are constants. K</a:t>
                </a:r>
                <a:r>
                  <a:rPr lang="en-IN" sz="2800" baseline="-25000" dirty="0" smtClean="0">
                    <a:latin typeface="Cambria" panose="02040503050406030204" pitchFamily="18" charset="0"/>
                    <a:ea typeface="Cambria" panose="02040503050406030204" pitchFamily="18" charset="0"/>
                  </a:rPr>
                  <a:t>1</a:t>
                </a:r>
                <a:r>
                  <a:rPr lang="en-IN" sz="2800" dirty="0" smtClean="0">
                    <a:latin typeface="Cambria" panose="02040503050406030204" pitchFamily="18" charset="0"/>
                    <a:ea typeface="Cambria" panose="02040503050406030204" pitchFamily="18" charset="0"/>
                  </a:rPr>
                  <a:t>/K</a:t>
                </a:r>
                <a:r>
                  <a:rPr lang="en-IN" sz="2800" baseline="-25000" dirty="0" smtClean="0">
                    <a:latin typeface="Cambria" panose="02040503050406030204" pitchFamily="18" charset="0"/>
                    <a:ea typeface="Cambria" panose="02040503050406030204" pitchFamily="18" charset="0"/>
                  </a:rPr>
                  <a:t>2 </a:t>
                </a:r>
                <a:r>
                  <a:rPr lang="en-IN" sz="2800" dirty="0" smtClean="0">
                    <a:latin typeface="Cambria" panose="02040503050406030204" pitchFamily="18" charset="0"/>
                    <a:ea typeface="Cambria" panose="02040503050406030204" pitchFamily="18" charset="0"/>
                  </a:rPr>
                  <a:t>is called equilibrium constant and is represented by the symbol K</a:t>
                </a:r>
                <a:r>
                  <a:rPr lang="en-IN" sz="2800" baseline="-25000" dirty="0" smtClean="0">
                    <a:latin typeface="Cambria" panose="02040503050406030204" pitchFamily="18" charset="0"/>
                    <a:ea typeface="Cambria" panose="02040503050406030204" pitchFamily="18" charset="0"/>
                  </a:rPr>
                  <a:t>c.</a:t>
                </a:r>
              </a:p>
              <a:p>
                <a14:m>
                  <m:oMath xmlns:m="http://schemas.openxmlformats.org/officeDocument/2006/math">
                    <m:r>
                      <a:rPr lang="en-IN" sz="2800" i="1" smtClean="0">
                        <a:latin typeface="Cambria Math" panose="02040503050406030204" pitchFamily="18" charset="0"/>
                        <a:ea typeface="Cambria Math" panose="02040503050406030204" pitchFamily="18" charset="0"/>
                      </a:rPr>
                      <m:t>∴</m:t>
                    </m:r>
                  </m:oMath>
                </a14:m>
                <a:r>
                  <a:rPr lang="en-IN" sz="2800" baseline="-25000" dirty="0" smtClean="0">
                    <a:latin typeface="Cambria" panose="02040503050406030204" pitchFamily="18" charset="0"/>
                    <a:ea typeface="Cambria" panose="02040503050406030204" pitchFamily="18" charset="0"/>
                  </a:rPr>
                  <a:t> </a:t>
                </a:r>
                <a:r>
                  <a:rPr lang="en-IN" sz="2800" dirty="0" smtClean="0">
                    <a:latin typeface="Cambria" panose="02040503050406030204" pitchFamily="18" charset="0"/>
                    <a:ea typeface="Cambria" panose="02040503050406030204" pitchFamily="18" charset="0"/>
                  </a:rPr>
                  <a:t>The equation (1) may be written as</a:t>
                </a:r>
              </a:p>
              <a:p>
                <a:endParaRPr lang="en-IN" sz="2800" baseline="-25000" dirty="0" smtClean="0">
                  <a:latin typeface="Cambria" panose="02040503050406030204" pitchFamily="18" charset="0"/>
                  <a:ea typeface="Cambria" panose="02040503050406030204" pitchFamily="18" charset="0"/>
                </a:endParaRPr>
              </a:p>
              <a:p>
                <a:r>
                  <a:rPr lang="en-IN" sz="2800" dirty="0" smtClean="0">
                    <a:latin typeface="Cambria" panose="02040503050406030204" pitchFamily="18" charset="0"/>
                    <a:ea typeface="Cambria" panose="02040503050406030204" pitchFamily="18" charset="0"/>
                  </a:rPr>
                  <a:t>			K</a:t>
                </a:r>
                <a:r>
                  <a:rPr lang="en-IN" sz="2800" baseline="-25000" dirty="0" smtClean="0">
                    <a:latin typeface="Cambria" panose="02040503050406030204" pitchFamily="18" charset="0"/>
                    <a:ea typeface="Cambria" panose="02040503050406030204" pitchFamily="18" charset="0"/>
                  </a:rPr>
                  <a:t>c </a:t>
                </a:r>
                <a:r>
                  <a:rPr lang="en-IN" sz="2800" dirty="0" smtClean="0">
                    <a:latin typeface="Cambria" panose="02040503050406030204" pitchFamily="18" charset="0"/>
                    <a:ea typeface="Cambria" panose="02040503050406030204" pitchFamily="18" charset="0"/>
                  </a:rPr>
                  <a:t>= </a:t>
                </a:r>
                <a14:m>
                  <m:oMath xmlns:m="http://schemas.openxmlformats.org/officeDocument/2006/math">
                    <m:f>
                      <m:fPr>
                        <m:ctrlPr>
                          <a:rPr lang="en-IN" sz="2800" i="1" smtClean="0">
                            <a:latin typeface="Cambria Math" panose="02040503050406030204" pitchFamily="18" charset="0"/>
                            <a:ea typeface="Cambria" panose="02040503050406030204" pitchFamily="18" charset="0"/>
                          </a:rPr>
                        </m:ctrlPr>
                      </m:fPr>
                      <m:num>
                        <m:d>
                          <m:dPr>
                            <m:begChr m:val="["/>
                            <m:endChr m:val="]"/>
                            <m:ctrlPr>
                              <a:rPr lang="en-IN" sz="2800" b="0" i="1" smtClean="0">
                                <a:latin typeface="Cambria Math" panose="02040503050406030204" pitchFamily="18" charset="0"/>
                                <a:ea typeface="Cambria" panose="02040503050406030204" pitchFamily="18" charset="0"/>
                              </a:rPr>
                            </m:ctrlPr>
                          </m:dPr>
                          <m:e>
                            <m:r>
                              <a:rPr lang="en-IN" sz="2800" b="0" i="1" smtClean="0">
                                <a:latin typeface="Cambria Math" panose="02040503050406030204" pitchFamily="18" charset="0"/>
                                <a:ea typeface="Cambria" panose="02040503050406030204" pitchFamily="18" charset="0"/>
                              </a:rPr>
                              <m:t>𝐶</m:t>
                            </m:r>
                          </m:e>
                        </m:d>
                        <m:r>
                          <a:rPr lang="en-IN" sz="2800" b="0" i="1" smtClean="0">
                            <a:latin typeface="Cambria Math" panose="02040503050406030204" pitchFamily="18" charset="0"/>
                            <a:ea typeface="Cambria" panose="02040503050406030204" pitchFamily="18" charset="0"/>
                          </a:rPr>
                          <m:t>[</m:t>
                        </m:r>
                        <m:r>
                          <a:rPr lang="en-IN" sz="2800" b="0" i="1" smtClean="0">
                            <a:latin typeface="Cambria Math" panose="02040503050406030204" pitchFamily="18" charset="0"/>
                            <a:ea typeface="Cambria" panose="02040503050406030204" pitchFamily="18" charset="0"/>
                          </a:rPr>
                          <m:t>𝐷</m:t>
                        </m:r>
                        <m:r>
                          <a:rPr lang="en-IN" sz="2800" b="0" i="1" smtClean="0">
                            <a:latin typeface="Cambria Math" panose="02040503050406030204" pitchFamily="18" charset="0"/>
                            <a:ea typeface="Cambria" panose="02040503050406030204" pitchFamily="18" charset="0"/>
                          </a:rPr>
                          <m:t>]</m:t>
                        </m:r>
                      </m:num>
                      <m:den>
                        <m:d>
                          <m:dPr>
                            <m:begChr m:val="["/>
                            <m:endChr m:val="]"/>
                            <m:ctrlPr>
                              <a:rPr lang="en-IN" sz="2800" b="0" i="1" smtClean="0">
                                <a:latin typeface="Cambria Math" panose="02040503050406030204" pitchFamily="18" charset="0"/>
                                <a:ea typeface="Cambria" panose="02040503050406030204" pitchFamily="18" charset="0"/>
                              </a:rPr>
                            </m:ctrlPr>
                          </m:dPr>
                          <m:e>
                            <m:r>
                              <a:rPr lang="en-IN" sz="2800" b="0" i="1" smtClean="0">
                                <a:latin typeface="Cambria Math" panose="02040503050406030204" pitchFamily="18" charset="0"/>
                                <a:ea typeface="Cambria" panose="02040503050406030204" pitchFamily="18" charset="0"/>
                              </a:rPr>
                              <m:t>𝐴</m:t>
                            </m:r>
                          </m:e>
                        </m:d>
                        <m:r>
                          <a:rPr lang="en-IN" sz="2800" b="0" i="1" smtClean="0">
                            <a:latin typeface="Cambria Math" panose="02040503050406030204" pitchFamily="18" charset="0"/>
                            <a:ea typeface="Cambria" panose="02040503050406030204" pitchFamily="18" charset="0"/>
                          </a:rPr>
                          <m:t>[</m:t>
                        </m:r>
                        <m:r>
                          <a:rPr lang="en-IN" sz="2800" b="0" i="1" smtClean="0">
                            <a:latin typeface="Cambria Math" panose="02040503050406030204" pitchFamily="18" charset="0"/>
                            <a:ea typeface="Cambria" panose="02040503050406030204" pitchFamily="18" charset="0"/>
                          </a:rPr>
                          <m:t>𝐵</m:t>
                        </m:r>
                        <m:r>
                          <a:rPr lang="en-IN" sz="2800" b="0" i="1" smtClean="0">
                            <a:latin typeface="Cambria Math" panose="02040503050406030204" pitchFamily="18" charset="0"/>
                            <a:ea typeface="Cambria" panose="02040503050406030204" pitchFamily="18" charset="0"/>
                          </a:rPr>
                          <m:t>]</m:t>
                        </m:r>
                      </m:den>
                    </m:f>
                  </m:oMath>
                </a14:m>
                <a:r>
                  <a:rPr lang="en-IN" sz="2800" dirty="0" smtClean="0">
                    <a:latin typeface="Cambria" panose="02040503050406030204" pitchFamily="18" charset="0"/>
                    <a:ea typeface="Cambria" panose="02040503050406030204" pitchFamily="18" charset="0"/>
                  </a:rPr>
                  <a:t>  --------------- (2)</a:t>
                </a:r>
              </a:p>
              <a:p>
                <a:r>
                  <a:rPr lang="en-IN" sz="2800" dirty="0" smtClean="0">
                    <a:latin typeface="Cambria" panose="02040503050406030204" pitchFamily="18" charset="0"/>
                    <a:ea typeface="Cambria" panose="02040503050406030204" pitchFamily="18" charset="0"/>
                  </a:rPr>
                  <a:t>The general reaction may be written as </a:t>
                </a:r>
              </a:p>
              <a:p>
                <a:r>
                  <a:rPr lang="en-IN" sz="2800" dirty="0">
                    <a:latin typeface="Cambria" panose="02040503050406030204" pitchFamily="18" charset="0"/>
                    <a:ea typeface="Cambria" panose="02040503050406030204" pitchFamily="18" charset="0"/>
                  </a:rPr>
                  <a:t>	</a:t>
                </a:r>
                <a:r>
                  <a:rPr lang="en-IN" sz="2800" dirty="0" smtClean="0">
                    <a:latin typeface="Cambria" panose="02040503050406030204" pitchFamily="18" charset="0"/>
                    <a:ea typeface="Cambria" panose="02040503050406030204" pitchFamily="18" charset="0"/>
                  </a:rPr>
                  <a:t>		</a:t>
                </a:r>
                <a:r>
                  <a:rPr lang="en-IN" sz="2800" dirty="0" err="1" smtClean="0">
                    <a:latin typeface="Cambria" panose="02040503050406030204" pitchFamily="18" charset="0"/>
                    <a:ea typeface="Cambria" panose="02040503050406030204" pitchFamily="18" charset="0"/>
                  </a:rPr>
                  <a:t>aA</a:t>
                </a:r>
                <a:r>
                  <a:rPr lang="en-IN" sz="2800" dirty="0" smtClean="0">
                    <a:latin typeface="Cambria" panose="02040503050406030204" pitchFamily="18" charset="0"/>
                    <a:ea typeface="Cambria" panose="02040503050406030204" pitchFamily="18" charset="0"/>
                  </a:rPr>
                  <a:t> + </a:t>
                </a:r>
                <a:r>
                  <a:rPr lang="en-IN" sz="2800" dirty="0" err="1" smtClean="0">
                    <a:latin typeface="Cambria" panose="02040503050406030204" pitchFamily="18" charset="0"/>
                    <a:ea typeface="Cambria" panose="02040503050406030204" pitchFamily="18" charset="0"/>
                  </a:rPr>
                  <a:t>bB</a:t>
                </a:r>
                <a:r>
                  <a:rPr lang="en-IN" sz="2800" dirty="0" smtClean="0">
                    <a:latin typeface="Cambria" panose="02040503050406030204" pitchFamily="18" charset="0"/>
                    <a:ea typeface="Cambria" panose="02040503050406030204" pitchFamily="18" charset="0"/>
                  </a:rPr>
                  <a:t> </a:t>
                </a:r>
                <a14:m>
                  <m:oMath xmlns:m="http://schemas.openxmlformats.org/officeDocument/2006/math">
                    <m:r>
                      <a:rPr lang="en-IN" sz="2800" i="1" smtClean="0">
                        <a:latin typeface="Cambria Math" panose="02040503050406030204" pitchFamily="18" charset="0"/>
                        <a:ea typeface="Cambria Math" panose="02040503050406030204" pitchFamily="18" charset="0"/>
                      </a:rPr>
                      <m:t>⇌</m:t>
                    </m:r>
                  </m:oMath>
                </a14:m>
                <a:r>
                  <a:rPr lang="en-IN" sz="2800" dirty="0" smtClean="0">
                    <a:latin typeface="Cambria" panose="02040503050406030204" pitchFamily="18" charset="0"/>
                    <a:ea typeface="Cambria" panose="02040503050406030204" pitchFamily="18" charset="0"/>
                  </a:rPr>
                  <a:t> </a:t>
                </a:r>
                <a:r>
                  <a:rPr lang="en-IN" sz="2800" dirty="0" err="1" smtClean="0">
                    <a:latin typeface="Cambria" panose="02040503050406030204" pitchFamily="18" charset="0"/>
                    <a:ea typeface="Cambria" panose="02040503050406030204" pitchFamily="18" charset="0"/>
                  </a:rPr>
                  <a:t>cC</a:t>
                </a:r>
                <a:r>
                  <a:rPr lang="en-IN" sz="2800" dirty="0" smtClean="0">
                    <a:latin typeface="Cambria" panose="02040503050406030204" pitchFamily="18" charset="0"/>
                    <a:ea typeface="Cambria" panose="02040503050406030204" pitchFamily="18" charset="0"/>
                  </a:rPr>
                  <a:t> + </a:t>
                </a:r>
                <a:r>
                  <a:rPr lang="en-IN" sz="2800" dirty="0" err="1" smtClean="0">
                    <a:latin typeface="Cambria" panose="02040503050406030204" pitchFamily="18" charset="0"/>
                    <a:ea typeface="Cambria" panose="02040503050406030204" pitchFamily="18" charset="0"/>
                  </a:rPr>
                  <a:t>dD</a:t>
                </a:r>
                <a:endParaRPr lang="en-IN" sz="2800" dirty="0" smtClean="0">
                  <a:latin typeface="Cambria" panose="02040503050406030204" pitchFamily="18" charset="0"/>
                  <a:ea typeface="Cambria" panose="02040503050406030204" pitchFamily="18" charset="0"/>
                </a:endParaRPr>
              </a:p>
              <a:p>
                <a:r>
                  <a:rPr lang="en-IN" sz="2800" dirty="0" smtClean="0">
                    <a:latin typeface="Cambria" panose="02040503050406030204" pitchFamily="18" charset="0"/>
                    <a:ea typeface="Cambria" panose="02040503050406030204" pitchFamily="18" charset="0"/>
                  </a:rPr>
                  <a:t>The equilibrium constant expression is </a:t>
                </a:r>
              </a:p>
              <a:p>
                <a:r>
                  <a:rPr lang="en-IN" sz="2800" dirty="0" smtClean="0">
                    <a:latin typeface="Cambria" panose="02040503050406030204" pitchFamily="18" charset="0"/>
                    <a:ea typeface="Cambria" panose="02040503050406030204" pitchFamily="18" charset="0"/>
                  </a:rPr>
                  <a:t>				K</a:t>
                </a:r>
                <a:r>
                  <a:rPr lang="en-IN" sz="2800" baseline="-25000" dirty="0" smtClean="0">
                    <a:latin typeface="Cambria" panose="02040503050406030204" pitchFamily="18" charset="0"/>
                    <a:ea typeface="Cambria" panose="02040503050406030204" pitchFamily="18" charset="0"/>
                  </a:rPr>
                  <a:t>c </a:t>
                </a:r>
                <a:r>
                  <a:rPr lang="en-IN" sz="2800" dirty="0" smtClean="0">
                    <a:latin typeface="Cambria" panose="02040503050406030204" pitchFamily="18" charset="0"/>
                    <a:ea typeface="Cambria" panose="02040503050406030204" pitchFamily="18" charset="0"/>
                  </a:rPr>
                  <a:t>= </a:t>
                </a:r>
                <a14:m>
                  <m:oMath xmlns:m="http://schemas.openxmlformats.org/officeDocument/2006/math">
                    <m:f>
                      <m:fPr>
                        <m:ctrlPr>
                          <a:rPr lang="en-IN" sz="2800" i="1" smtClean="0">
                            <a:latin typeface="Cambria Math" panose="02040503050406030204" pitchFamily="18" charset="0"/>
                            <a:ea typeface="Cambria" panose="02040503050406030204" pitchFamily="18" charset="0"/>
                          </a:rPr>
                        </m:ctrlPr>
                      </m:fPr>
                      <m:num>
                        <m:d>
                          <m:dPr>
                            <m:begChr m:val="["/>
                            <m:endChr m:val="]"/>
                            <m:ctrlPr>
                              <a:rPr lang="en-IN" sz="2800" b="0" i="1" smtClean="0">
                                <a:latin typeface="Cambria Math" panose="02040503050406030204" pitchFamily="18" charset="0"/>
                                <a:ea typeface="Cambria" panose="02040503050406030204" pitchFamily="18" charset="0"/>
                              </a:rPr>
                            </m:ctrlPr>
                          </m:dPr>
                          <m:e>
                            <m:r>
                              <a:rPr lang="en-IN" sz="2800" b="0" i="1" smtClean="0">
                                <a:latin typeface="Cambria Math" panose="02040503050406030204" pitchFamily="18" charset="0"/>
                                <a:ea typeface="Cambria" panose="02040503050406030204" pitchFamily="18" charset="0"/>
                              </a:rPr>
                              <m:t>𝐶</m:t>
                            </m:r>
                          </m:e>
                        </m:d>
                        <m:r>
                          <a:rPr lang="en-IN" sz="2800" b="0" i="1" baseline="30000" smtClean="0">
                            <a:latin typeface="Cambria Math" panose="02040503050406030204" pitchFamily="18" charset="0"/>
                            <a:ea typeface="Cambria" panose="02040503050406030204" pitchFamily="18" charset="0"/>
                          </a:rPr>
                          <m:t>𝑐</m:t>
                        </m:r>
                        <m:d>
                          <m:dPr>
                            <m:begChr m:val="["/>
                            <m:endChr m:val="]"/>
                            <m:ctrlPr>
                              <a:rPr lang="en-IN" sz="2800" b="0" i="1" smtClean="0">
                                <a:latin typeface="Cambria Math" panose="02040503050406030204" pitchFamily="18" charset="0"/>
                                <a:ea typeface="Cambria" panose="02040503050406030204" pitchFamily="18" charset="0"/>
                              </a:rPr>
                            </m:ctrlPr>
                          </m:dPr>
                          <m:e>
                            <m:r>
                              <a:rPr lang="en-IN" sz="2800" b="0" i="1" smtClean="0">
                                <a:latin typeface="Cambria Math" panose="02040503050406030204" pitchFamily="18" charset="0"/>
                                <a:ea typeface="Cambria" panose="02040503050406030204" pitchFamily="18" charset="0"/>
                              </a:rPr>
                              <m:t>𝐷</m:t>
                            </m:r>
                          </m:e>
                        </m:d>
                        <m:r>
                          <a:rPr lang="en-IN" sz="2800" b="0" i="1" baseline="30000" smtClean="0">
                            <a:latin typeface="Cambria Math" panose="02040503050406030204" pitchFamily="18" charset="0"/>
                            <a:ea typeface="Cambria" panose="02040503050406030204" pitchFamily="18" charset="0"/>
                          </a:rPr>
                          <m:t>𝑑</m:t>
                        </m:r>
                      </m:num>
                      <m:den>
                        <m:d>
                          <m:dPr>
                            <m:begChr m:val="["/>
                            <m:endChr m:val="]"/>
                            <m:ctrlPr>
                              <a:rPr lang="en-IN" sz="2800" b="0" i="1" smtClean="0">
                                <a:latin typeface="Cambria Math" panose="02040503050406030204" pitchFamily="18" charset="0"/>
                                <a:ea typeface="Cambria" panose="02040503050406030204" pitchFamily="18" charset="0"/>
                              </a:rPr>
                            </m:ctrlPr>
                          </m:dPr>
                          <m:e>
                            <m:r>
                              <a:rPr lang="en-IN" sz="2800" b="0" i="1" smtClean="0">
                                <a:latin typeface="Cambria Math" panose="02040503050406030204" pitchFamily="18" charset="0"/>
                                <a:ea typeface="Cambria" panose="02040503050406030204" pitchFamily="18" charset="0"/>
                              </a:rPr>
                              <m:t>𝐴</m:t>
                            </m:r>
                          </m:e>
                        </m:d>
                        <m:r>
                          <a:rPr lang="en-IN" sz="2800" b="0" i="1" baseline="30000" smtClean="0">
                            <a:latin typeface="Cambria Math" panose="02040503050406030204" pitchFamily="18" charset="0"/>
                            <a:ea typeface="Cambria" panose="02040503050406030204" pitchFamily="18" charset="0"/>
                          </a:rPr>
                          <m:t>𝑎</m:t>
                        </m:r>
                        <m:d>
                          <m:dPr>
                            <m:begChr m:val="["/>
                            <m:endChr m:val="]"/>
                            <m:ctrlPr>
                              <a:rPr lang="en-IN" sz="2800" b="0" i="1" smtClean="0">
                                <a:latin typeface="Cambria Math" panose="02040503050406030204" pitchFamily="18" charset="0"/>
                                <a:ea typeface="Cambria" panose="02040503050406030204" pitchFamily="18" charset="0"/>
                              </a:rPr>
                            </m:ctrlPr>
                          </m:dPr>
                          <m:e>
                            <m:r>
                              <a:rPr lang="en-IN" sz="2800" b="0" i="1" smtClean="0">
                                <a:latin typeface="Cambria Math" panose="02040503050406030204" pitchFamily="18" charset="0"/>
                                <a:ea typeface="Cambria" panose="02040503050406030204" pitchFamily="18" charset="0"/>
                              </a:rPr>
                              <m:t>𝐵</m:t>
                            </m:r>
                          </m:e>
                        </m:d>
                        <m:r>
                          <a:rPr lang="en-IN" sz="2800" b="0" i="1" baseline="30000" smtClean="0">
                            <a:latin typeface="Cambria Math" panose="02040503050406030204" pitchFamily="18" charset="0"/>
                            <a:ea typeface="Cambria" panose="02040503050406030204" pitchFamily="18" charset="0"/>
                          </a:rPr>
                          <m:t>𝑏</m:t>
                        </m:r>
                      </m:den>
                    </m:f>
                  </m:oMath>
                </a14:m>
                <a:r>
                  <a:rPr lang="en-IN" sz="2800" dirty="0" smtClean="0">
                    <a:latin typeface="Cambria" panose="02040503050406030204" pitchFamily="18" charset="0"/>
                    <a:ea typeface="Cambria" panose="02040503050406030204" pitchFamily="18" charset="0"/>
                  </a:rPr>
                  <a:t>  ---------------- (3)</a:t>
                </a:r>
                <a:endParaRPr lang="en-IN" sz="2800" dirty="0">
                  <a:latin typeface="Cambria" panose="02040503050406030204" pitchFamily="18" charset="0"/>
                  <a:ea typeface="Cambria" panose="02040503050406030204" pitchFamily="18"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131806" y="65902"/>
                <a:ext cx="11656540" cy="6354304"/>
              </a:xfrm>
              <a:prstGeom prst="rect">
                <a:avLst/>
              </a:prstGeom>
              <a:blipFill rotWithShape="0">
                <a:blip r:embed="rId2"/>
                <a:stretch>
                  <a:fillRect l="-1098" t="-1056"/>
                </a:stretch>
              </a:blipFill>
            </p:spPr>
            <p:txBody>
              <a:bodyPr/>
              <a:lstStyle/>
              <a:p>
                <a:r>
                  <a:rPr lang="en-IN">
                    <a:noFill/>
                  </a:rPr>
                  <a:t> </a:t>
                </a:r>
              </a:p>
            </p:txBody>
          </p:sp>
        </mc:Fallback>
      </mc:AlternateContent>
    </p:spTree>
    <p:extLst>
      <p:ext uri="{BB962C8B-B14F-4D97-AF65-F5344CB8AC3E}">
        <p14:creationId xmlns:p14="http://schemas.microsoft.com/office/powerpoint/2010/main" val="977321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p:cNvSpPr txBox="1"/>
              <p:nvPr/>
            </p:nvSpPr>
            <p:spPr>
              <a:xfrm>
                <a:off x="271849" y="280086"/>
                <a:ext cx="11392929" cy="6400727"/>
              </a:xfrm>
              <a:prstGeom prst="rect">
                <a:avLst/>
              </a:prstGeom>
              <a:noFill/>
            </p:spPr>
            <p:txBody>
              <a:bodyPr wrap="square" rtlCol="0">
                <a:spAutoFit/>
              </a:bodyPr>
              <a:lstStyle/>
              <a:p>
                <a:r>
                  <a:rPr lang="en-IN" sz="2800" b="1" u="sng" dirty="0" smtClean="0">
                    <a:latin typeface="Cambria" panose="02040503050406030204" pitchFamily="18" charset="0"/>
                    <a:ea typeface="Cambria" panose="02040503050406030204" pitchFamily="18" charset="0"/>
                  </a:rPr>
                  <a:t>2) Equilibrium constant expression in terms of partial pressure</a:t>
                </a:r>
              </a:p>
              <a:p>
                <a:r>
                  <a:rPr lang="en-IN" sz="2800" dirty="0" smtClean="0">
                    <a:latin typeface="Cambria" panose="02040503050406030204" pitchFamily="18" charset="0"/>
                    <a:ea typeface="Cambria" panose="02040503050406030204" pitchFamily="18" charset="0"/>
                  </a:rPr>
                  <a:t>When all the reactants and products are gases, we can formulate the equilibrium constant expression in terms of partial pressure. The partial pressure of the gas with equilibrium mixture is directly proportional to its molar concentration at a given temperature</a:t>
                </a:r>
              </a:p>
              <a:p>
                <a:pPr algn="ctr"/>
                <a14:m>
                  <m:oMath xmlns:m="http://schemas.openxmlformats.org/officeDocument/2006/math">
                    <m:r>
                      <a:rPr lang="en-IN" sz="2800" b="0" i="1" smtClean="0">
                        <a:latin typeface="Cambria Math" panose="02040503050406030204" pitchFamily="18" charset="0"/>
                        <a:ea typeface="Cambria" panose="02040503050406030204" pitchFamily="18" charset="0"/>
                      </a:rPr>
                      <m:t>𝐾</m:t>
                    </m:r>
                    <m:r>
                      <a:rPr lang="en-IN" sz="2800" b="0" i="1" baseline="-25000" smtClean="0">
                        <a:latin typeface="Cambria Math" panose="02040503050406030204" pitchFamily="18" charset="0"/>
                        <a:ea typeface="Cambria" panose="02040503050406030204" pitchFamily="18" charset="0"/>
                      </a:rPr>
                      <m:t>𝑝</m:t>
                    </m:r>
                    <m:r>
                      <a:rPr lang="en-IN" sz="2800" b="0" i="1" smtClean="0">
                        <a:latin typeface="Cambria Math" panose="02040503050406030204" pitchFamily="18" charset="0"/>
                        <a:ea typeface="Cambria" panose="02040503050406030204" pitchFamily="18" charset="0"/>
                      </a:rPr>
                      <m:t>= </m:t>
                    </m:r>
                    <m:f>
                      <m:fPr>
                        <m:ctrlPr>
                          <a:rPr lang="en-IN" sz="2800" b="0" i="1" smtClean="0">
                            <a:latin typeface="Cambria Math" panose="02040503050406030204" pitchFamily="18" charset="0"/>
                            <a:ea typeface="Cambria" panose="02040503050406030204" pitchFamily="18" charset="0"/>
                          </a:rPr>
                        </m:ctrlPr>
                      </m:fPr>
                      <m:num>
                        <m:sSubSup>
                          <m:sSubSupPr>
                            <m:ctrlPr>
                              <a:rPr lang="en-IN" sz="2800" b="0" i="1" smtClean="0">
                                <a:latin typeface="Cambria Math" panose="02040503050406030204" pitchFamily="18" charset="0"/>
                                <a:ea typeface="Cambria" panose="02040503050406030204" pitchFamily="18" charset="0"/>
                              </a:rPr>
                            </m:ctrlPr>
                          </m:sSubSupPr>
                          <m:e>
                            <m:r>
                              <a:rPr lang="en-IN" sz="2800" b="0" i="1" smtClean="0">
                                <a:latin typeface="Cambria Math" panose="02040503050406030204" pitchFamily="18" charset="0"/>
                                <a:ea typeface="Cambria" panose="02040503050406030204" pitchFamily="18" charset="0"/>
                              </a:rPr>
                              <m:t>𝑃</m:t>
                            </m:r>
                          </m:e>
                          <m:sub>
                            <m:r>
                              <a:rPr lang="en-IN" sz="2800" b="0" i="1" smtClean="0">
                                <a:latin typeface="Cambria Math" panose="02040503050406030204" pitchFamily="18" charset="0"/>
                                <a:ea typeface="Cambria" panose="02040503050406030204" pitchFamily="18" charset="0"/>
                              </a:rPr>
                              <m:t>𝐶</m:t>
                            </m:r>
                          </m:sub>
                          <m:sup>
                            <m:r>
                              <a:rPr lang="en-IN" sz="2800" b="0" i="1" smtClean="0">
                                <a:latin typeface="Cambria Math" panose="02040503050406030204" pitchFamily="18" charset="0"/>
                                <a:ea typeface="Cambria" panose="02040503050406030204" pitchFamily="18" charset="0"/>
                              </a:rPr>
                              <m:t>𝑐</m:t>
                            </m:r>
                          </m:sup>
                        </m:sSubSup>
                        <m:sSubSup>
                          <m:sSubSupPr>
                            <m:ctrlPr>
                              <a:rPr lang="en-IN" sz="2800" b="0" i="1" smtClean="0">
                                <a:latin typeface="Cambria Math" panose="02040503050406030204" pitchFamily="18" charset="0"/>
                                <a:ea typeface="Cambria" panose="02040503050406030204" pitchFamily="18" charset="0"/>
                              </a:rPr>
                            </m:ctrlPr>
                          </m:sSubSupPr>
                          <m:e>
                            <m:r>
                              <a:rPr lang="en-IN" sz="2800" b="0" i="1" smtClean="0">
                                <a:latin typeface="Cambria Math" panose="02040503050406030204" pitchFamily="18" charset="0"/>
                                <a:ea typeface="Cambria" panose="02040503050406030204" pitchFamily="18" charset="0"/>
                              </a:rPr>
                              <m:t>𝑃</m:t>
                            </m:r>
                          </m:e>
                          <m:sub>
                            <m:r>
                              <a:rPr lang="en-IN" sz="2800" b="0" i="1" smtClean="0">
                                <a:latin typeface="Cambria Math" panose="02040503050406030204" pitchFamily="18" charset="0"/>
                                <a:ea typeface="Cambria" panose="02040503050406030204" pitchFamily="18" charset="0"/>
                              </a:rPr>
                              <m:t>𝐷</m:t>
                            </m:r>
                          </m:sub>
                          <m:sup>
                            <m:r>
                              <a:rPr lang="en-IN" sz="2800" b="0" i="1" smtClean="0">
                                <a:latin typeface="Cambria Math" panose="02040503050406030204" pitchFamily="18" charset="0"/>
                                <a:ea typeface="Cambria" panose="02040503050406030204" pitchFamily="18" charset="0"/>
                              </a:rPr>
                              <m:t>𝑑</m:t>
                            </m:r>
                          </m:sup>
                        </m:sSubSup>
                      </m:num>
                      <m:den>
                        <m:sSubSup>
                          <m:sSubSupPr>
                            <m:ctrlPr>
                              <a:rPr lang="en-IN" sz="2800" b="0" i="1" smtClean="0">
                                <a:latin typeface="Cambria Math" panose="02040503050406030204" pitchFamily="18" charset="0"/>
                                <a:ea typeface="Cambria" panose="02040503050406030204" pitchFamily="18" charset="0"/>
                              </a:rPr>
                            </m:ctrlPr>
                          </m:sSubSupPr>
                          <m:e>
                            <m:r>
                              <a:rPr lang="en-IN" sz="2800" b="0" i="1" smtClean="0">
                                <a:latin typeface="Cambria Math" panose="02040503050406030204" pitchFamily="18" charset="0"/>
                                <a:ea typeface="Cambria" panose="02040503050406030204" pitchFamily="18" charset="0"/>
                              </a:rPr>
                              <m:t>𝑃</m:t>
                            </m:r>
                          </m:e>
                          <m:sub>
                            <m:r>
                              <a:rPr lang="en-IN" sz="2800" b="0" i="1" smtClean="0">
                                <a:latin typeface="Cambria Math" panose="02040503050406030204" pitchFamily="18" charset="0"/>
                                <a:ea typeface="Cambria" panose="02040503050406030204" pitchFamily="18" charset="0"/>
                              </a:rPr>
                              <m:t>𝐴</m:t>
                            </m:r>
                          </m:sub>
                          <m:sup>
                            <m:r>
                              <a:rPr lang="en-IN" sz="2800" b="0" i="1" smtClean="0">
                                <a:latin typeface="Cambria Math" panose="02040503050406030204" pitchFamily="18" charset="0"/>
                                <a:ea typeface="Cambria" panose="02040503050406030204" pitchFamily="18" charset="0"/>
                              </a:rPr>
                              <m:t>𝑎</m:t>
                            </m:r>
                          </m:sup>
                        </m:sSubSup>
                        <m:sSubSup>
                          <m:sSubSupPr>
                            <m:ctrlPr>
                              <a:rPr lang="en-IN" sz="2800" b="0" i="1" smtClean="0">
                                <a:latin typeface="Cambria Math" panose="02040503050406030204" pitchFamily="18" charset="0"/>
                                <a:ea typeface="Cambria" panose="02040503050406030204" pitchFamily="18" charset="0"/>
                              </a:rPr>
                            </m:ctrlPr>
                          </m:sSubSupPr>
                          <m:e>
                            <m:r>
                              <a:rPr lang="en-IN" sz="2800" b="0" i="1" smtClean="0">
                                <a:latin typeface="Cambria Math" panose="02040503050406030204" pitchFamily="18" charset="0"/>
                                <a:ea typeface="Cambria" panose="02040503050406030204" pitchFamily="18" charset="0"/>
                              </a:rPr>
                              <m:t>𝑃</m:t>
                            </m:r>
                          </m:e>
                          <m:sub>
                            <m:r>
                              <a:rPr lang="en-IN" sz="2800" b="0" i="1" smtClean="0">
                                <a:latin typeface="Cambria Math" panose="02040503050406030204" pitchFamily="18" charset="0"/>
                                <a:ea typeface="Cambria" panose="02040503050406030204" pitchFamily="18" charset="0"/>
                              </a:rPr>
                              <m:t>𝐵</m:t>
                            </m:r>
                          </m:sub>
                          <m:sup>
                            <m:r>
                              <a:rPr lang="en-IN" sz="2800" b="0" i="1" smtClean="0">
                                <a:latin typeface="Cambria Math" panose="02040503050406030204" pitchFamily="18" charset="0"/>
                                <a:ea typeface="Cambria" panose="02040503050406030204" pitchFamily="18" charset="0"/>
                              </a:rPr>
                              <m:t>𝑏</m:t>
                            </m:r>
                          </m:sup>
                        </m:sSubSup>
                      </m:den>
                    </m:f>
                  </m:oMath>
                </a14:m>
                <a:r>
                  <a:rPr lang="en-IN" sz="2800" dirty="0" smtClean="0">
                    <a:latin typeface="Cambria" panose="02040503050406030204" pitchFamily="18" charset="0"/>
                    <a:ea typeface="Cambria" panose="02040503050406030204" pitchFamily="18" charset="0"/>
                  </a:rPr>
                  <a:t>  --------------- (4)</a:t>
                </a:r>
              </a:p>
              <a:p>
                <a:pPr algn="ctr"/>
                <a:endParaRPr lang="en-IN" sz="2800" dirty="0" smtClean="0">
                  <a:latin typeface="Cambria" panose="02040503050406030204" pitchFamily="18" charset="0"/>
                  <a:ea typeface="Cambria" panose="02040503050406030204" pitchFamily="18" charset="0"/>
                </a:endParaRPr>
              </a:p>
              <a:p>
                <a:r>
                  <a:rPr lang="en-IN" sz="2800" b="1" u="sng" dirty="0" smtClean="0">
                    <a:latin typeface="Cambria" panose="02040503050406030204" pitchFamily="18" charset="0"/>
                    <a:ea typeface="Cambria" panose="02040503050406030204" pitchFamily="18" charset="0"/>
                  </a:rPr>
                  <a:t>Relationship between </a:t>
                </a:r>
                <a:r>
                  <a:rPr lang="en-IN" sz="2800" b="1" u="sng" dirty="0" err="1" smtClean="0">
                    <a:latin typeface="Cambria" panose="02040503050406030204" pitchFamily="18" charset="0"/>
                    <a:ea typeface="Cambria" panose="02040503050406030204" pitchFamily="18" charset="0"/>
                  </a:rPr>
                  <a:t>K</a:t>
                </a:r>
                <a:r>
                  <a:rPr lang="en-IN" sz="2800" b="1" u="sng" baseline="-25000" dirty="0" err="1" smtClean="0">
                    <a:latin typeface="Cambria" panose="02040503050406030204" pitchFamily="18" charset="0"/>
                    <a:ea typeface="Cambria" panose="02040503050406030204" pitchFamily="18" charset="0"/>
                  </a:rPr>
                  <a:t>p</a:t>
                </a:r>
                <a:r>
                  <a:rPr lang="en-IN" sz="2800" b="1" u="sng" dirty="0" smtClean="0">
                    <a:latin typeface="Cambria" panose="02040503050406030204" pitchFamily="18" charset="0"/>
                    <a:ea typeface="Cambria" panose="02040503050406030204" pitchFamily="18" charset="0"/>
                  </a:rPr>
                  <a:t> and K</a:t>
                </a:r>
                <a:r>
                  <a:rPr lang="en-IN" sz="2800" b="1" u="sng" baseline="-25000" dirty="0" smtClean="0">
                    <a:latin typeface="Cambria" panose="02040503050406030204" pitchFamily="18" charset="0"/>
                    <a:ea typeface="Cambria" panose="02040503050406030204" pitchFamily="18" charset="0"/>
                  </a:rPr>
                  <a:t>c</a:t>
                </a:r>
              </a:p>
              <a:p>
                <a:r>
                  <a:rPr lang="en-IN" sz="2800" dirty="0" smtClean="0">
                    <a:latin typeface="Cambria" panose="02040503050406030204" pitchFamily="18" charset="0"/>
                    <a:ea typeface="Cambria" panose="02040503050406030204" pitchFamily="18" charset="0"/>
                  </a:rPr>
                  <a:t>We know,</a:t>
                </a:r>
              </a:p>
              <a:p>
                <a:r>
                  <a:rPr lang="en-IN" sz="2800" dirty="0">
                    <a:latin typeface="Cambria" panose="02040503050406030204" pitchFamily="18" charset="0"/>
                    <a:ea typeface="Cambria" panose="02040503050406030204" pitchFamily="18" charset="0"/>
                  </a:rPr>
                  <a:t>	</a:t>
                </a:r>
                <a14:m>
                  <m:oMath xmlns:m="http://schemas.openxmlformats.org/officeDocument/2006/math">
                    <m:r>
                      <m:rPr>
                        <m:sty m:val="p"/>
                      </m:rPr>
                      <a:rPr lang="en-IN" sz="2800" b="0" i="0" smtClean="0">
                        <a:latin typeface="Cambria Math" panose="02040503050406030204" pitchFamily="18" charset="0"/>
                        <a:ea typeface="Cambria" panose="02040503050406030204" pitchFamily="18" charset="0"/>
                      </a:rPr>
                      <m:t>K</m:t>
                    </m:r>
                    <m:r>
                      <m:rPr>
                        <m:sty m:val="p"/>
                      </m:rPr>
                      <a:rPr lang="en-IN" sz="2800" b="0" i="0" baseline="-25000" smtClean="0">
                        <a:latin typeface="Cambria Math" panose="02040503050406030204" pitchFamily="18" charset="0"/>
                        <a:ea typeface="Cambria" panose="02040503050406030204" pitchFamily="18" charset="0"/>
                      </a:rPr>
                      <m:t>p</m:t>
                    </m:r>
                    <m:r>
                      <a:rPr lang="en-IN" sz="2800" b="0" i="1" smtClean="0">
                        <a:latin typeface="Cambria Math" panose="02040503050406030204" pitchFamily="18" charset="0"/>
                        <a:ea typeface="Cambria" panose="02040503050406030204" pitchFamily="18" charset="0"/>
                      </a:rPr>
                      <m:t>= </m:t>
                    </m:r>
                    <m:f>
                      <m:fPr>
                        <m:ctrlPr>
                          <a:rPr lang="en-IN" sz="2800" b="0" i="1" smtClean="0">
                            <a:latin typeface="Cambria Math" panose="02040503050406030204" pitchFamily="18" charset="0"/>
                            <a:ea typeface="Cambria" panose="02040503050406030204" pitchFamily="18" charset="0"/>
                          </a:rPr>
                        </m:ctrlPr>
                      </m:fPr>
                      <m:num>
                        <m:sSubSup>
                          <m:sSubSupPr>
                            <m:ctrlPr>
                              <a:rPr lang="en-IN" sz="2800" b="0" i="1" smtClean="0">
                                <a:latin typeface="Cambria Math" panose="02040503050406030204" pitchFamily="18" charset="0"/>
                                <a:ea typeface="Cambria" panose="02040503050406030204" pitchFamily="18" charset="0"/>
                              </a:rPr>
                            </m:ctrlPr>
                          </m:sSubSupPr>
                          <m:e>
                            <m:r>
                              <a:rPr lang="en-IN" sz="2800" b="0" i="1" smtClean="0">
                                <a:latin typeface="Cambria Math" panose="02040503050406030204" pitchFamily="18" charset="0"/>
                                <a:ea typeface="Cambria" panose="02040503050406030204" pitchFamily="18" charset="0"/>
                              </a:rPr>
                              <m:t>𝑃</m:t>
                            </m:r>
                          </m:e>
                          <m:sub>
                            <m:r>
                              <a:rPr lang="en-IN" sz="2800" b="0" i="1" smtClean="0">
                                <a:latin typeface="Cambria Math" panose="02040503050406030204" pitchFamily="18" charset="0"/>
                                <a:ea typeface="Cambria" panose="02040503050406030204" pitchFamily="18" charset="0"/>
                              </a:rPr>
                              <m:t>𝐶</m:t>
                            </m:r>
                          </m:sub>
                          <m:sup>
                            <m:r>
                              <a:rPr lang="en-IN" sz="2800" b="0" i="1" smtClean="0">
                                <a:latin typeface="Cambria Math" panose="02040503050406030204" pitchFamily="18" charset="0"/>
                                <a:ea typeface="Cambria" panose="02040503050406030204" pitchFamily="18" charset="0"/>
                              </a:rPr>
                              <m:t>𝑐</m:t>
                            </m:r>
                          </m:sup>
                        </m:sSubSup>
                        <m:sSubSup>
                          <m:sSubSupPr>
                            <m:ctrlPr>
                              <a:rPr lang="en-IN" sz="2800" b="0" i="1" smtClean="0">
                                <a:latin typeface="Cambria Math" panose="02040503050406030204" pitchFamily="18" charset="0"/>
                                <a:ea typeface="Cambria" panose="02040503050406030204" pitchFamily="18" charset="0"/>
                              </a:rPr>
                            </m:ctrlPr>
                          </m:sSubSupPr>
                          <m:e>
                            <m:r>
                              <a:rPr lang="en-IN" sz="2800" b="0" i="1" smtClean="0">
                                <a:latin typeface="Cambria Math" panose="02040503050406030204" pitchFamily="18" charset="0"/>
                                <a:ea typeface="Cambria" panose="02040503050406030204" pitchFamily="18" charset="0"/>
                              </a:rPr>
                              <m:t>𝑃</m:t>
                            </m:r>
                          </m:e>
                          <m:sub>
                            <m:r>
                              <a:rPr lang="en-IN" sz="2800" b="0" i="1" smtClean="0">
                                <a:latin typeface="Cambria Math" panose="02040503050406030204" pitchFamily="18" charset="0"/>
                                <a:ea typeface="Cambria" panose="02040503050406030204" pitchFamily="18" charset="0"/>
                              </a:rPr>
                              <m:t>𝐷</m:t>
                            </m:r>
                          </m:sub>
                          <m:sup>
                            <m:r>
                              <a:rPr lang="en-IN" sz="2800" b="0" i="1" smtClean="0">
                                <a:latin typeface="Cambria Math" panose="02040503050406030204" pitchFamily="18" charset="0"/>
                                <a:ea typeface="Cambria" panose="02040503050406030204" pitchFamily="18" charset="0"/>
                              </a:rPr>
                              <m:t>𝑑</m:t>
                            </m:r>
                          </m:sup>
                        </m:sSubSup>
                      </m:num>
                      <m:den>
                        <m:sSubSup>
                          <m:sSubSupPr>
                            <m:ctrlPr>
                              <a:rPr lang="en-IN" sz="2800" b="0" i="1" smtClean="0">
                                <a:latin typeface="Cambria Math" panose="02040503050406030204" pitchFamily="18" charset="0"/>
                                <a:ea typeface="Cambria" panose="02040503050406030204" pitchFamily="18" charset="0"/>
                              </a:rPr>
                            </m:ctrlPr>
                          </m:sSubSupPr>
                          <m:e>
                            <m:r>
                              <a:rPr lang="en-IN" sz="2800" b="0" i="1" smtClean="0">
                                <a:latin typeface="Cambria Math" panose="02040503050406030204" pitchFamily="18" charset="0"/>
                                <a:ea typeface="Cambria" panose="02040503050406030204" pitchFamily="18" charset="0"/>
                              </a:rPr>
                              <m:t>𝑃</m:t>
                            </m:r>
                          </m:e>
                          <m:sub>
                            <m:r>
                              <a:rPr lang="en-IN" sz="2800" b="0" i="1" smtClean="0">
                                <a:latin typeface="Cambria Math" panose="02040503050406030204" pitchFamily="18" charset="0"/>
                                <a:ea typeface="Cambria" panose="02040503050406030204" pitchFamily="18" charset="0"/>
                              </a:rPr>
                              <m:t>𝐴</m:t>
                            </m:r>
                          </m:sub>
                          <m:sup>
                            <m:r>
                              <a:rPr lang="en-IN" sz="2800" b="0" i="1" smtClean="0">
                                <a:latin typeface="Cambria Math" panose="02040503050406030204" pitchFamily="18" charset="0"/>
                                <a:ea typeface="Cambria" panose="02040503050406030204" pitchFamily="18" charset="0"/>
                              </a:rPr>
                              <m:t>𝑎</m:t>
                            </m:r>
                          </m:sup>
                        </m:sSubSup>
                        <m:sSubSup>
                          <m:sSubSupPr>
                            <m:ctrlPr>
                              <a:rPr lang="en-IN" sz="2800" b="0" i="1" smtClean="0">
                                <a:latin typeface="Cambria Math" panose="02040503050406030204" pitchFamily="18" charset="0"/>
                                <a:ea typeface="Cambria" panose="02040503050406030204" pitchFamily="18" charset="0"/>
                              </a:rPr>
                            </m:ctrlPr>
                          </m:sSubSupPr>
                          <m:e>
                            <m:r>
                              <a:rPr lang="en-IN" sz="2800" b="0" i="1" smtClean="0">
                                <a:latin typeface="Cambria Math" panose="02040503050406030204" pitchFamily="18" charset="0"/>
                                <a:ea typeface="Cambria" panose="02040503050406030204" pitchFamily="18" charset="0"/>
                              </a:rPr>
                              <m:t>𝑃</m:t>
                            </m:r>
                          </m:e>
                          <m:sub>
                            <m:r>
                              <a:rPr lang="en-IN" sz="2800" b="0" i="1" smtClean="0">
                                <a:latin typeface="Cambria Math" panose="02040503050406030204" pitchFamily="18" charset="0"/>
                                <a:ea typeface="Cambria" panose="02040503050406030204" pitchFamily="18" charset="0"/>
                              </a:rPr>
                              <m:t>𝐵</m:t>
                            </m:r>
                          </m:sub>
                          <m:sup>
                            <m:r>
                              <a:rPr lang="en-IN" sz="2800" b="0" i="1" smtClean="0">
                                <a:latin typeface="Cambria Math" panose="02040503050406030204" pitchFamily="18" charset="0"/>
                                <a:ea typeface="Cambria" panose="02040503050406030204" pitchFamily="18" charset="0"/>
                              </a:rPr>
                              <m:t>𝑏</m:t>
                            </m:r>
                          </m:sup>
                        </m:sSubSup>
                      </m:den>
                    </m:f>
                  </m:oMath>
                </a14:m>
                <a:r>
                  <a:rPr lang="en-IN" sz="2800" b="1" baseline="-25000" dirty="0" smtClean="0">
                    <a:latin typeface="Cambria" panose="02040503050406030204" pitchFamily="18" charset="0"/>
                    <a:ea typeface="Cambria" panose="02040503050406030204" pitchFamily="18" charset="0"/>
                  </a:rPr>
                  <a:t>   </a:t>
                </a:r>
                <a:r>
                  <a:rPr lang="en-IN" sz="2400" dirty="0" smtClean="0">
                    <a:latin typeface="Cambria" panose="02040503050406030204" pitchFamily="18" charset="0"/>
                    <a:ea typeface="Cambria" panose="02040503050406030204" pitchFamily="18" charset="0"/>
                  </a:rPr>
                  <a:t>-------------------------- (1)</a:t>
                </a:r>
              </a:p>
              <a:p>
                <a:r>
                  <a:rPr lang="en-IN" sz="2800" baseline="-25000" dirty="0" smtClean="0">
                    <a:latin typeface="Cambria" panose="02040503050406030204" pitchFamily="18" charset="0"/>
                    <a:ea typeface="Cambria" panose="02040503050406030204" pitchFamily="18" charset="0"/>
                  </a:rPr>
                  <a:t/>
                </a:r>
                <a:br>
                  <a:rPr lang="en-IN" sz="2800" baseline="-25000" dirty="0" smtClean="0">
                    <a:latin typeface="Cambria" panose="02040503050406030204" pitchFamily="18" charset="0"/>
                    <a:ea typeface="Cambria" panose="02040503050406030204" pitchFamily="18" charset="0"/>
                  </a:rPr>
                </a:br>
                <a:r>
                  <a:rPr lang="en-IN" sz="2800" baseline="-25000" dirty="0" smtClean="0">
                    <a:latin typeface="Cambria" panose="02040503050406030204" pitchFamily="18" charset="0"/>
                    <a:ea typeface="Cambria" panose="02040503050406030204" pitchFamily="18" charset="0"/>
                  </a:rPr>
                  <a:t>	</a:t>
                </a:r>
                <a:r>
                  <a:rPr lang="en-IN" sz="2800" dirty="0" smtClean="0">
                    <a:latin typeface="Cambria" panose="02040503050406030204" pitchFamily="18" charset="0"/>
                    <a:ea typeface="Cambria" panose="02040503050406030204" pitchFamily="18" charset="0"/>
                  </a:rPr>
                  <a:t>K</a:t>
                </a:r>
                <a:r>
                  <a:rPr lang="en-IN" sz="2800" baseline="-25000" dirty="0" smtClean="0">
                    <a:latin typeface="Cambria" panose="02040503050406030204" pitchFamily="18" charset="0"/>
                    <a:ea typeface="Cambria" panose="02040503050406030204" pitchFamily="18" charset="0"/>
                  </a:rPr>
                  <a:t>c </a:t>
                </a:r>
                <a:r>
                  <a:rPr lang="en-IN" sz="2800" dirty="0" smtClean="0">
                    <a:latin typeface="Cambria" panose="02040503050406030204" pitchFamily="18" charset="0"/>
                    <a:ea typeface="Cambria" panose="02040503050406030204" pitchFamily="18" charset="0"/>
                  </a:rPr>
                  <a:t>= </a:t>
                </a:r>
                <a14:m>
                  <m:oMath xmlns:m="http://schemas.openxmlformats.org/officeDocument/2006/math">
                    <m:f>
                      <m:fPr>
                        <m:ctrlPr>
                          <a:rPr lang="en-IN" sz="2800" i="1" smtClean="0">
                            <a:latin typeface="Cambria Math" panose="02040503050406030204" pitchFamily="18" charset="0"/>
                            <a:ea typeface="Cambria" panose="02040503050406030204" pitchFamily="18" charset="0"/>
                          </a:rPr>
                        </m:ctrlPr>
                      </m:fPr>
                      <m:num>
                        <m:d>
                          <m:dPr>
                            <m:begChr m:val="["/>
                            <m:endChr m:val="]"/>
                            <m:ctrlPr>
                              <a:rPr lang="en-IN" sz="2800" b="0" i="1" smtClean="0">
                                <a:latin typeface="Cambria Math" panose="02040503050406030204" pitchFamily="18" charset="0"/>
                                <a:ea typeface="Cambria" panose="02040503050406030204" pitchFamily="18" charset="0"/>
                              </a:rPr>
                            </m:ctrlPr>
                          </m:dPr>
                          <m:e>
                            <m:r>
                              <a:rPr lang="en-IN" sz="2800" b="0" i="1" smtClean="0">
                                <a:latin typeface="Cambria Math" panose="02040503050406030204" pitchFamily="18" charset="0"/>
                                <a:ea typeface="Cambria" panose="02040503050406030204" pitchFamily="18" charset="0"/>
                              </a:rPr>
                              <m:t>𝐶</m:t>
                            </m:r>
                          </m:e>
                        </m:d>
                        <m:r>
                          <a:rPr lang="en-IN" sz="2800" b="0" i="1" baseline="30000" smtClean="0">
                            <a:latin typeface="Cambria Math" panose="02040503050406030204" pitchFamily="18" charset="0"/>
                            <a:ea typeface="Cambria" panose="02040503050406030204" pitchFamily="18" charset="0"/>
                          </a:rPr>
                          <m:t>𝑐</m:t>
                        </m:r>
                        <m:d>
                          <m:dPr>
                            <m:begChr m:val="["/>
                            <m:endChr m:val="]"/>
                            <m:ctrlPr>
                              <a:rPr lang="en-IN" sz="2800" b="0" i="1" smtClean="0">
                                <a:latin typeface="Cambria Math" panose="02040503050406030204" pitchFamily="18" charset="0"/>
                                <a:ea typeface="Cambria" panose="02040503050406030204" pitchFamily="18" charset="0"/>
                              </a:rPr>
                            </m:ctrlPr>
                          </m:dPr>
                          <m:e>
                            <m:r>
                              <a:rPr lang="en-IN" sz="2800" b="0" i="1" smtClean="0">
                                <a:latin typeface="Cambria Math" panose="02040503050406030204" pitchFamily="18" charset="0"/>
                                <a:ea typeface="Cambria" panose="02040503050406030204" pitchFamily="18" charset="0"/>
                              </a:rPr>
                              <m:t>𝐷</m:t>
                            </m:r>
                          </m:e>
                        </m:d>
                        <m:r>
                          <a:rPr lang="en-IN" sz="2800" b="0" i="1" baseline="30000" smtClean="0">
                            <a:latin typeface="Cambria Math" panose="02040503050406030204" pitchFamily="18" charset="0"/>
                            <a:ea typeface="Cambria" panose="02040503050406030204" pitchFamily="18" charset="0"/>
                          </a:rPr>
                          <m:t>𝑑</m:t>
                        </m:r>
                      </m:num>
                      <m:den>
                        <m:d>
                          <m:dPr>
                            <m:begChr m:val="["/>
                            <m:endChr m:val="]"/>
                            <m:ctrlPr>
                              <a:rPr lang="en-IN" sz="2800" b="0" i="1" smtClean="0">
                                <a:latin typeface="Cambria Math" panose="02040503050406030204" pitchFamily="18" charset="0"/>
                                <a:ea typeface="Cambria" panose="02040503050406030204" pitchFamily="18" charset="0"/>
                              </a:rPr>
                            </m:ctrlPr>
                          </m:dPr>
                          <m:e>
                            <m:r>
                              <a:rPr lang="en-IN" sz="2800" b="0" i="1" smtClean="0">
                                <a:latin typeface="Cambria Math" panose="02040503050406030204" pitchFamily="18" charset="0"/>
                                <a:ea typeface="Cambria" panose="02040503050406030204" pitchFamily="18" charset="0"/>
                              </a:rPr>
                              <m:t>𝐴</m:t>
                            </m:r>
                          </m:e>
                        </m:d>
                        <m:r>
                          <a:rPr lang="en-IN" sz="2800" b="0" i="1" baseline="30000" smtClean="0">
                            <a:latin typeface="Cambria Math" panose="02040503050406030204" pitchFamily="18" charset="0"/>
                            <a:ea typeface="Cambria" panose="02040503050406030204" pitchFamily="18" charset="0"/>
                          </a:rPr>
                          <m:t>𝑎</m:t>
                        </m:r>
                        <m:d>
                          <m:dPr>
                            <m:begChr m:val="["/>
                            <m:endChr m:val="]"/>
                            <m:ctrlPr>
                              <a:rPr lang="en-IN" sz="2800" b="0" i="1" smtClean="0">
                                <a:latin typeface="Cambria Math" panose="02040503050406030204" pitchFamily="18" charset="0"/>
                                <a:ea typeface="Cambria" panose="02040503050406030204" pitchFamily="18" charset="0"/>
                              </a:rPr>
                            </m:ctrlPr>
                          </m:dPr>
                          <m:e>
                            <m:r>
                              <a:rPr lang="en-IN" sz="2800" b="0" i="1" smtClean="0">
                                <a:latin typeface="Cambria Math" panose="02040503050406030204" pitchFamily="18" charset="0"/>
                                <a:ea typeface="Cambria" panose="02040503050406030204" pitchFamily="18" charset="0"/>
                              </a:rPr>
                              <m:t>𝐵</m:t>
                            </m:r>
                          </m:e>
                        </m:d>
                        <m:r>
                          <a:rPr lang="en-IN" sz="2800" b="0" i="1" baseline="30000" smtClean="0">
                            <a:latin typeface="Cambria Math" panose="02040503050406030204" pitchFamily="18" charset="0"/>
                            <a:ea typeface="Cambria" panose="02040503050406030204" pitchFamily="18" charset="0"/>
                          </a:rPr>
                          <m:t>𝑏</m:t>
                        </m:r>
                      </m:den>
                    </m:f>
                  </m:oMath>
                </a14:m>
                <a:r>
                  <a:rPr lang="en-IN" sz="2800" baseline="-25000" dirty="0" smtClean="0">
                    <a:latin typeface="Cambria" panose="02040503050406030204" pitchFamily="18" charset="0"/>
                    <a:ea typeface="Cambria" panose="02040503050406030204" pitchFamily="18" charset="0"/>
                  </a:rPr>
                  <a:t>  </a:t>
                </a:r>
                <a:r>
                  <a:rPr lang="en-IN" sz="2400" dirty="0" smtClean="0">
                    <a:latin typeface="Cambria" panose="02040503050406030204" pitchFamily="18" charset="0"/>
                    <a:ea typeface="Cambria" panose="02040503050406030204" pitchFamily="18" charset="0"/>
                  </a:rPr>
                  <a:t>--------------------------- (2)</a:t>
                </a:r>
                <a:endParaRPr lang="en-IN" sz="2400" baseline="-25000" dirty="0" smtClean="0">
                  <a:latin typeface="Cambria" panose="02040503050406030204" pitchFamily="18" charset="0"/>
                  <a:ea typeface="Cambria" panose="02040503050406030204" pitchFamily="18" charset="0"/>
                </a:endParaRPr>
              </a:p>
              <a:p>
                <a:endParaRPr lang="en-IN" sz="2800" b="1" u="sng" baseline="-25000" dirty="0">
                  <a:latin typeface="Cambria" panose="02040503050406030204" pitchFamily="18" charset="0"/>
                  <a:ea typeface="Cambria" panose="02040503050406030204" pitchFamily="18"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271849" y="280086"/>
                <a:ext cx="11392929" cy="6400727"/>
              </a:xfrm>
              <a:prstGeom prst="rect">
                <a:avLst/>
              </a:prstGeom>
              <a:blipFill rotWithShape="0">
                <a:blip r:embed="rId2"/>
                <a:stretch>
                  <a:fillRect l="-1124" t="-1048" r="-1498"/>
                </a:stretch>
              </a:blipFill>
            </p:spPr>
            <p:txBody>
              <a:bodyPr/>
              <a:lstStyle/>
              <a:p>
                <a:r>
                  <a:rPr lang="en-IN">
                    <a:noFill/>
                  </a:rPr>
                  <a:t> </a:t>
                </a:r>
              </a:p>
            </p:txBody>
          </p:sp>
        </mc:Fallback>
      </mc:AlternateContent>
    </p:spTree>
    <p:extLst>
      <p:ext uri="{BB962C8B-B14F-4D97-AF65-F5344CB8AC3E}">
        <p14:creationId xmlns:p14="http://schemas.microsoft.com/office/powerpoint/2010/main" val="3445515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p:cNvSpPr txBox="1"/>
              <p:nvPr/>
            </p:nvSpPr>
            <p:spPr>
              <a:xfrm>
                <a:off x="304799" y="0"/>
                <a:ext cx="11302314" cy="6790064"/>
              </a:xfrm>
              <a:prstGeom prst="rect">
                <a:avLst/>
              </a:prstGeom>
              <a:noFill/>
            </p:spPr>
            <p:txBody>
              <a:bodyPr wrap="square" rtlCol="0">
                <a:spAutoFit/>
              </a:bodyPr>
              <a:lstStyle/>
              <a:p>
                <a:r>
                  <a:rPr lang="en-IN" sz="2000" dirty="0" smtClean="0">
                    <a:latin typeface="Cambria" panose="02040503050406030204" pitchFamily="18" charset="0"/>
                    <a:ea typeface="Cambria" panose="02040503050406030204" pitchFamily="18" charset="0"/>
                  </a:rPr>
                  <a:t>For an ideal gas,</a:t>
                </a:r>
              </a:p>
              <a:p>
                <a:r>
                  <a:rPr lang="en-IN" sz="2000" dirty="0">
                    <a:latin typeface="Cambria" panose="02040503050406030204" pitchFamily="18" charset="0"/>
                    <a:ea typeface="Cambria" panose="02040503050406030204" pitchFamily="18" charset="0"/>
                  </a:rPr>
                  <a:t>	</a:t>
                </a:r>
                <a:r>
                  <a:rPr lang="en-IN" sz="2000" dirty="0" smtClean="0">
                    <a:latin typeface="Cambria" panose="02040503050406030204" pitchFamily="18" charset="0"/>
                    <a:ea typeface="Cambria" panose="02040503050406030204" pitchFamily="18" charset="0"/>
                  </a:rPr>
                  <a:t>PV = </a:t>
                </a:r>
                <a:r>
                  <a:rPr lang="en-IN" sz="2000" dirty="0" err="1" smtClean="0">
                    <a:latin typeface="Cambria" panose="02040503050406030204" pitchFamily="18" charset="0"/>
                    <a:ea typeface="Cambria" panose="02040503050406030204" pitchFamily="18" charset="0"/>
                  </a:rPr>
                  <a:t>nRT</a:t>
                </a:r>
                <a:endParaRPr lang="en-IN" sz="2000" dirty="0" smtClean="0">
                  <a:latin typeface="Cambria" panose="02040503050406030204" pitchFamily="18" charset="0"/>
                  <a:ea typeface="Cambria" panose="02040503050406030204" pitchFamily="18" charset="0"/>
                </a:endParaRPr>
              </a:p>
              <a:p>
                <a:r>
                  <a:rPr lang="en-IN" sz="2000" dirty="0">
                    <a:latin typeface="Cambria" panose="02040503050406030204" pitchFamily="18" charset="0"/>
                    <a:ea typeface="Cambria" panose="02040503050406030204" pitchFamily="18" charset="0"/>
                  </a:rPr>
                  <a:t>	</a:t>
                </a:r>
                <a:r>
                  <a:rPr lang="en-IN" sz="2000" dirty="0" smtClean="0">
                    <a:latin typeface="Cambria" panose="02040503050406030204" pitchFamily="18" charset="0"/>
                    <a:ea typeface="Cambria" panose="02040503050406030204" pitchFamily="18" charset="0"/>
                  </a:rPr>
                  <a:t>P = (n/V) RT</a:t>
                </a:r>
              </a:p>
              <a:p>
                <a:r>
                  <a:rPr lang="en-IN" sz="2000" dirty="0" smtClean="0">
                    <a:latin typeface="Cambria" panose="02040503050406030204" pitchFamily="18" charset="0"/>
                    <a:ea typeface="Cambria" panose="02040503050406030204" pitchFamily="18" charset="0"/>
                  </a:rPr>
                  <a:t>Where n/V is the molar concentration. Thus the Partial Pressures of individual gases</a:t>
                </a:r>
              </a:p>
              <a:p>
                <a:r>
                  <a:rPr lang="en-IN" sz="2000" dirty="0" smtClean="0">
                    <a:latin typeface="Cambria" panose="02040503050406030204" pitchFamily="18" charset="0"/>
                    <a:ea typeface="Cambria" panose="02040503050406030204" pitchFamily="18" charset="0"/>
                  </a:rPr>
                  <a:t>A, B, C and D are </a:t>
                </a:r>
              </a:p>
              <a:p>
                <a:r>
                  <a:rPr lang="en-IN" sz="2000" dirty="0" smtClean="0">
                    <a:latin typeface="Cambria" panose="02040503050406030204" pitchFamily="18" charset="0"/>
                    <a:ea typeface="Cambria" panose="02040503050406030204" pitchFamily="18" charset="0"/>
                  </a:rPr>
                  <a:t>	P</a:t>
                </a:r>
                <a:r>
                  <a:rPr lang="en-IN" sz="2000" baseline="-25000" dirty="0" smtClean="0">
                    <a:latin typeface="Cambria" panose="02040503050406030204" pitchFamily="18" charset="0"/>
                    <a:ea typeface="Cambria" panose="02040503050406030204" pitchFamily="18" charset="0"/>
                  </a:rPr>
                  <a:t>A</a:t>
                </a:r>
                <a:r>
                  <a:rPr lang="en-IN" sz="2000" dirty="0" smtClean="0">
                    <a:latin typeface="Cambria" panose="02040503050406030204" pitchFamily="18" charset="0"/>
                    <a:ea typeface="Cambria" panose="02040503050406030204" pitchFamily="18" charset="0"/>
                  </a:rPr>
                  <a:t> = [A] RT</a:t>
                </a:r>
              </a:p>
              <a:p>
                <a:r>
                  <a:rPr lang="en-IN" sz="2000" dirty="0">
                    <a:latin typeface="Cambria" panose="02040503050406030204" pitchFamily="18" charset="0"/>
                    <a:ea typeface="Cambria" panose="02040503050406030204" pitchFamily="18" charset="0"/>
                  </a:rPr>
                  <a:t>	</a:t>
                </a:r>
                <a:r>
                  <a:rPr lang="en-IN" sz="2000" dirty="0" smtClean="0">
                    <a:latin typeface="Cambria" panose="02040503050406030204" pitchFamily="18" charset="0"/>
                    <a:ea typeface="Cambria" panose="02040503050406030204" pitchFamily="18" charset="0"/>
                  </a:rPr>
                  <a:t>P</a:t>
                </a:r>
                <a:r>
                  <a:rPr lang="en-IN" sz="2000" baseline="-25000" dirty="0" smtClean="0">
                    <a:latin typeface="Cambria" panose="02040503050406030204" pitchFamily="18" charset="0"/>
                    <a:ea typeface="Cambria" panose="02040503050406030204" pitchFamily="18" charset="0"/>
                  </a:rPr>
                  <a:t>B</a:t>
                </a:r>
                <a:r>
                  <a:rPr lang="en-IN" sz="2000" dirty="0" smtClean="0">
                    <a:latin typeface="Cambria" panose="02040503050406030204" pitchFamily="18" charset="0"/>
                    <a:ea typeface="Cambria" panose="02040503050406030204" pitchFamily="18" charset="0"/>
                  </a:rPr>
                  <a:t> = [B] RT</a:t>
                </a:r>
              </a:p>
              <a:p>
                <a:r>
                  <a:rPr lang="en-IN" sz="2000" dirty="0" smtClean="0">
                    <a:latin typeface="Cambria" panose="02040503050406030204" pitchFamily="18" charset="0"/>
                    <a:ea typeface="Cambria" panose="02040503050406030204" pitchFamily="18" charset="0"/>
                  </a:rPr>
                  <a:t>	P</a:t>
                </a:r>
                <a:r>
                  <a:rPr lang="en-IN" sz="2000" baseline="-25000" dirty="0" smtClean="0">
                    <a:latin typeface="Cambria" panose="02040503050406030204" pitchFamily="18" charset="0"/>
                    <a:ea typeface="Cambria" panose="02040503050406030204" pitchFamily="18" charset="0"/>
                  </a:rPr>
                  <a:t>C</a:t>
                </a:r>
                <a:r>
                  <a:rPr lang="en-IN" sz="2000" dirty="0" smtClean="0">
                    <a:latin typeface="Cambria" panose="02040503050406030204" pitchFamily="18" charset="0"/>
                    <a:ea typeface="Cambria" panose="02040503050406030204" pitchFamily="18" charset="0"/>
                  </a:rPr>
                  <a:t> = [C] RT</a:t>
                </a:r>
              </a:p>
              <a:p>
                <a:r>
                  <a:rPr lang="en-IN" sz="2000" dirty="0">
                    <a:latin typeface="Cambria" panose="02040503050406030204" pitchFamily="18" charset="0"/>
                    <a:ea typeface="Cambria" panose="02040503050406030204" pitchFamily="18" charset="0"/>
                  </a:rPr>
                  <a:t>	</a:t>
                </a:r>
                <a:r>
                  <a:rPr lang="en-IN" sz="2000" dirty="0" smtClean="0">
                    <a:latin typeface="Cambria" panose="02040503050406030204" pitchFamily="18" charset="0"/>
                    <a:ea typeface="Cambria" panose="02040503050406030204" pitchFamily="18" charset="0"/>
                  </a:rPr>
                  <a:t>P</a:t>
                </a:r>
                <a:r>
                  <a:rPr lang="en-IN" sz="2000" baseline="-25000" dirty="0" smtClean="0">
                    <a:latin typeface="Cambria" panose="02040503050406030204" pitchFamily="18" charset="0"/>
                    <a:ea typeface="Cambria" panose="02040503050406030204" pitchFamily="18" charset="0"/>
                  </a:rPr>
                  <a:t>D</a:t>
                </a:r>
                <a:r>
                  <a:rPr lang="en-IN" sz="2000" dirty="0" smtClean="0">
                    <a:latin typeface="Cambria" panose="02040503050406030204" pitchFamily="18" charset="0"/>
                    <a:ea typeface="Cambria" panose="02040503050406030204" pitchFamily="18" charset="0"/>
                  </a:rPr>
                  <a:t> = [D] RT</a:t>
                </a:r>
              </a:p>
              <a:p>
                <a:r>
                  <a:rPr lang="en-IN" sz="2000" dirty="0" smtClean="0">
                    <a:latin typeface="Cambria" panose="02040503050406030204" pitchFamily="18" charset="0"/>
                    <a:ea typeface="Cambria" panose="02040503050406030204" pitchFamily="18" charset="0"/>
                  </a:rPr>
                  <a:t>Substitute the equation (1), we get</a:t>
                </a:r>
              </a:p>
              <a:p>
                <a:r>
                  <a:rPr lang="en-IN" sz="2400" dirty="0">
                    <a:latin typeface="Cambria" panose="02040503050406030204" pitchFamily="18" charset="0"/>
                    <a:ea typeface="Cambria" panose="02040503050406030204" pitchFamily="18" charset="0"/>
                  </a:rPr>
                  <a:t>	</a:t>
                </a:r>
                <a14:m>
                  <m:oMath xmlns:m="http://schemas.openxmlformats.org/officeDocument/2006/math">
                    <m:r>
                      <a:rPr lang="en-IN" sz="2400" b="0" i="1" smtClean="0">
                        <a:latin typeface="Cambria Math" panose="02040503050406030204" pitchFamily="18" charset="0"/>
                        <a:ea typeface="Cambria" panose="02040503050406030204" pitchFamily="18" charset="0"/>
                      </a:rPr>
                      <m:t>𝐾</m:t>
                    </m:r>
                    <m:r>
                      <a:rPr lang="en-IN" sz="2400" b="0" i="1" baseline="-25000" smtClean="0">
                        <a:latin typeface="Cambria Math" panose="02040503050406030204" pitchFamily="18" charset="0"/>
                        <a:ea typeface="Cambria" panose="02040503050406030204" pitchFamily="18" charset="0"/>
                      </a:rPr>
                      <m:t>𝑝</m:t>
                    </m:r>
                    <m:r>
                      <a:rPr lang="en-IN" sz="2400" b="0" i="1" smtClean="0">
                        <a:latin typeface="Cambria Math" panose="02040503050406030204" pitchFamily="18" charset="0"/>
                        <a:ea typeface="Cambria" panose="02040503050406030204" pitchFamily="18" charset="0"/>
                      </a:rPr>
                      <m:t>= </m:t>
                    </m:r>
                    <m:f>
                      <m:fPr>
                        <m:ctrlPr>
                          <a:rPr lang="en-IN" sz="2400" b="0" i="1" smtClean="0">
                            <a:latin typeface="Cambria Math" panose="02040503050406030204" pitchFamily="18" charset="0"/>
                            <a:ea typeface="Cambria" panose="02040503050406030204" pitchFamily="18" charset="0"/>
                          </a:rPr>
                        </m:ctrlPr>
                      </m:fPr>
                      <m:num>
                        <m:sSup>
                          <m:sSupPr>
                            <m:ctrlPr>
                              <a:rPr lang="en-IN" sz="2400" b="0" i="1" smtClean="0">
                                <a:latin typeface="Cambria Math" panose="02040503050406030204" pitchFamily="18" charset="0"/>
                                <a:ea typeface="Cambria" panose="02040503050406030204" pitchFamily="18" charset="0"/>
                              </a:rPr>
                            </m:ctrlPr>
                          </m:sSupPr>
                          <m:e>
                            <m:r>
                              <a:rPr lang="en-IN" sz="2400" b="0" i="1" smtClean="0">
                                <a:latin typeface="Cambria Math" panose="02040503050406030204" pitchFamily="18" charset="0"/>
                                <a:ea typeface="Cambria" panose="02040503050406030204" pitchFamily="18" charset="0"/>
                              </a:rPr>
                              <m:t>[</m:t>
                            </m:r>
                            <m:r>
                              <a:rPr lang="en-IN" sz="2400" b="0" i="1" smtClean="0">
                                <a:latin typeface="Cambria Math" panose="02040503050406030204" pitchFamily="18" charset="0"/>
                                <a:ea typeface="Cambria" panose="02040503050406030204" pitchFamily="18" charset="0"/>
                              </a:rPr>
                              <m:t>𝐶</m:t>
                            </m:r>
                            <m:r>
                              <a:rPr lang="en-IN" sz="2400" b="0" i="1" smtClean="0">
                                <a:latin typeface="Cambria Math" panose="02040503050406030204" pitchFamily="18" charset="0"/>
                                <a:ea typeface="Cambria" panose="02040503050406030204" pitchFamily="18" charset="0"/>
                              </a:rPr>
                              <m:t>]</m:t>
                            </m:r>
                          </m:e>
                          <m:sup>
                            <m:r>
                              <a:rPr lang="en-IN" sz="2400" b="0" i="1" smtClean="0">
                                <a:latin typeface="Cambria Math" panose="02040503050406030204" pitchFamily="18" charset="0"/>
                                <a:ea typeface="Cambria" panose="02040503050406030204" pitchFamily="18" charset="0"/>
                              </a:rPr>
                              <m:t>𝑐</m:t>
                            </m:r>
                            <m:r>
                              <a:rPr lang="en-IN" sz="2400" b="0" i="1" smtClean="0">
                                <a:latin typeface="Cambria Math" panose="02040503050406030204" pitchFamily="18" charset="0"/>
                                <a:ea typeface="Cambria" panose="02040503050406030204" pitchFamily="18" charset="0"/>
                              </a:rPr>
                              <m:t> </m:t>
                            </m:r>
                          </m:sup>
                        </m:sSup>
                        <m:sSup>
                          <m:sSupPr>
                            <m:ctrlPr>
                              <a:rPr lang="en-IN" sz="2400" b="0" i="1" smtClean="0">
                                <a:latin typeface="Cambria Math" panose="02040503050406030204" pitchFamily="18" charset="0"/>
                                <a:ea typeface="Cambria" panose="02040503050406030204" pitchFamily="18" charset="0"/>
                              </a:rPr>
                            </m:ctrlPr>
                          </m:sSupPr>
                          <m:e>
                            <m:r>
                              <a:rPr lang="en-IN" sz="2400" b="0" i="1" smtClean="0">
                                <a:latin typeface="Cambria Math" panose="02040503050406030204" pitchFamily="18" charset="0"/>
                                <a:ea typeface="Cambria" panose="02040503050406030204" pitchFamily="18" charset="0"/>
                              </a:rPr>
                              <m:t>[</m:t>
                            </m:r>
                            <m:r>
                              <a:rPr lang="en-IN" sz="2400" b="0" i="1" smtClean="0">
                                <a:latin typeface="Cambria Math" panose="02040503050406030204" pitchFamily="18" charset="0"/>
                                <a:ea typeface="Cambria" panose="02040503050406030204" pitchFamily="18" charset="0"/>
                              </a:rPr>
                              <m:t>𝑅𝑇</m:t>
                            </m:r>
                            <m:r>
                              <a:rPr lang="en-IN" sz="2400" b="0" i="1" smtClean="0">
                                <a:latin typeface="Cambria Math" panose="02040503050406030204" pitchFamily="18" charset="0"/>
                                <a:ea typeface="Cambria" panose="02040503050406030204" pitchFamily="18" charset="0"/>
                              </a:rPr>
                              <m:t>]</m:t>
                            </m:r>
                          </m:e>
                          <m:sup>
                            <m:r>
                              <a:rPr lang="en-IN" sz="2400" b="0" i="1" smtClean="0">
                                <a:latin typeface="Cambria Math" panose="02040503050406030204" pitchFamily="18" charset="0"/>
                                <a:ea typeface="Cambria" panose="02040503050406030204" pitchFamily="18" charset="0"/>
                              </a:rPr>
                              <m:t>𝑐</m:t>
                            </m:r>
                            <m:r>
                              <a:rPr lang="en-IN" sz="2400" b="0" i="1" smtClean="0">
                                <a:latin typeface="Cambria Math" panose="02040503050406030204" pitchFamily="18" charset="0"/>
                                <a:ea typeface="Cambria" panose="02040503050406030204" pitchFamily="18" charset="0"/>
                              </a:rPr>
                              <m:t> </m:t>
                            </m:r>
                          </m:sup>
                        </m:sSup>
                        <m:sSup>
                          <m:sSupPr>
                            <m:ctrlPr>
                              <a:rPr lang="en-IN" sz="2400" b="0" i="1" smtClean="0">
                                <a:latin typeface="Cambria Math" panose="02040503050406030204" pitchFamily="18" charset="0"/>
                                <a:ea typeface="Cambria" panose="02040503050406030204" pitchFamily="18" charset="0"/>
                              </a:rPr>
                            </m:ctrlPr>
                          </m:sSupPr>
                          <m:e>
                            <m:r>
                              <a:rPr lang="en-IN" sz="2400" b="0" i="1" smtClean="0">
                                <a:latin typeface="Cambria Math" panose="02040503050406030204" pitchFamily="18" charset="0"/>
                                <a:ea typeface="Cambria" panose="02040503050406030204" pitchFamily="18" charset="0"/>
                              </a:rPr>
                              <m:t>[</m:t>
                            </m:r>
                            <m:r>
                              <a:rPr lang="en-IN" sz="2400" b="0" i="1" smtClean="0">
                                <a:latin typeface="Cambria Math" panose="02040503050406030204" pitchFamily="18" charset="0"/>
                                <a:ea typeface="Cambria" panose="02040503050406030204" pitchFamily="18" charset="0"/>
                              </a:rPr>
                              <m:t>𝐷</m:t>
                            </m:r>
                            <m:r>
                              <a:rPr lang="en-IN" sz="2400" b="0" i="1" smtClean="0">
                                <a:latin typeface="Cambria Math" panose="02040503050406030204" pitchFamily="18" charset="0"/>
                                <a:ea typeface="Cambria" panose="02040503050406030204" pitchFamily="18" charset="0"/>
                              </a:rPr>
                              <m:t>]</m:t>
                            </m:r>
                          </m:e>
                          <m:sup>
                            <m:r>
                              <a:rPr lang="en-IN" sz="2400" b="0" i="1" smtClean="0">
                                <a:latin typeface="Cambria Math" panose="02040503050406030204" pitchFamily="18" charset="0"/>
                                <a:ea typeface="Cambria" panose="02040503050406030204" pitchFamily="18" charset="0"/>
                              </a:rPr>
                              <m:t>𝑑</m:t>
                            </m:r>
                          </m:sup>
                        </m:sSup>
                        <m:sSup>
                          <m:sSupPr>
                            <m:ctrlPr>
                              <a:rPr lang="en-IN" sz="2400" b="0" i="1" smtClean="0">
                                <a:latin typeface="Cambria Math" panose="02040503050406030204" pitchFamily="18" charset="0"/>
                                <a:ea typeface="Cambria" panose="02040503050406030204" pitchFamily="18" charset="0"/>
                              </a:rPr>
                            </m:ctrlPr>
                          </m:sSupPr>
                          <m:e>
                            <m:r>
                              <a:rPr lang="en-IN" sz="2400" b="0" i="1" smtClean="0">
                                <a:latin typeface="Cambria Math" panose="02040503050406030204" pitchFamily="18" charset="0"/>
                                <a:ea typeface="Cambria" panose="02040503050406030204" pitchFamily="18" charset="0"/>
                              </a:rPr>
                              <m:t>[</m:t>
                            </m:r>
                            <m:r>
                              <a:rPr lang="en-IN" sz="2400" b="0" i="1" smtClean="0">
                                <a:latin typeface="Cambria Math" panose="02040503050406030204" pitchFamily="18" charset="0"/>
                                <a:ea typeface="Cambria" panose="02040503050406030204" pitchFamily="18" charset="0"/>
                              </a:rPr>
                              <m:t>𝑅𝑇</m:t>
                            </m:r>
                            <m:r>
                              <a:rPr lang="en-IN" sz="2400" b="0" i="1" smtClean="0">
                                <a:latin typeface="Cambria Math" panose="02040503050406030204" pitchFamily="18" charset="0"/>
                                <a:ea typeface="Cambria" panose="02040503050406030204" pitchFamily="18" charset="0"/>
                              </a:rPr>
                              <m:t>]</m:t>
                            </m:r>
                          </m:e>
                          <m:sup>
                            <m:r>
                              <a:rPr lang="en-IN" sz="2400" b="0" i="1" smtClean="0">
                                <a:latin typeface="Cambria Math" panose="02040503050406030204" pitchFamily="18" charset="0"/>
                                <a:ea typeface="Cambria" panose="02040503050406030204" pitchFamily="18" charset="0"/>
                              </a:rPr>
                              <m:t>𝑑</m:t>
                            </m:r>
                          </m:sup>
                        </m:sSup>
                      </m:num>
                      <m:den>
                        <m:sSup>
                          <m:sSupPr>
                            <m:ctrlPr>
                              <a:rPr lang="en-IN" sz="2400" b="0" i="1" smtClean="0">
                                <a:latin typeface="Cambria Math" panose="02040503050406030204" pitchFamily="18" charset="0"/>
                                <a:ea typeface="Cambria" panose="02040503050406030204" pitchFamily="18" charset="0"/>
                              </a:rPr>
                            </m:ctrlPr>
                          </m:sSupPr>
                          <m:e>
                            <m:r>
                              <a:rPr lang="en-IN" sz="2400" b="0" i="1" smtClean="0">
                                <a:latin typeface="Cambria Math" panose="02040503050406030204" pitchFamily="18" charset="0"/>
                                <a:ea typeface="Cambria" panose="02040503050406030204" pitchFamily="18" charset="0"/>
                              </a:rPr>
                              <m:t>[</m:t>
                            </m:r>
                            <m:r>
                              <a:rPr lang="en-IN" sz="2400" b="0" i="1" smtClean="0">
                                <a:latin typeface="Cambria Math" panose="02040503050406030204" pitchFamily="18" charset="0"/>
                                <a:ea typeface="Cambria" panose="02040503050406030204" pitchFamily="18" charset="0"/>
                              </a:rPr>
                              <m:t>𝐴</m:t>
                            </m:r>
                            <m:r>
                              <a:rPr lang="en-IN" sz="2400" b="0" i="1" smtClean="0">
                                <a:latin typeface="Cambria Math" panose="02040503050406030204" pitchFamily="18" charset="0"/>
                                <a:ea typeface="Cambria" panose="02040503050406030204" pitchFamily="18" charset="0"/>
                              </a:rPr>
                              <m:t>]</m:t>
                            </m:r>
                          </m:e>
                          <m:sup>
                            <m:r>
                              <a:rPr lang="en-IN" sz="2400" b="0" i="1" smtClean="0">
                                <a:latin typeface="Cambria Math" panose="02040503050406030204" pitchFamily="18" charset="0"/>
                                <a:ea typeface="Cambria" panose="02040503050406030204" pitchFamily="18" charset="0"/>
                              </a:rPr>
                              <m:t>𝑎</m:t>
                            </m:r>
                            <m:r>
                              <a:rPr lang="en-IN" sz="2400" b="0" i="1" smtClean="0">
                                <a:latin typeface="Cambria Math" panose="02040503050406030204" pitchFamily="18" charset="0"/>
                                <a:ea typeface="Cambria" panose="02040503050406030204" pitchFamily="18" charset="0"/>
                              </a:rPr>
                              <m:t> </m:t>
                            </m:r>
                          </m:sup>
                        </m:sSup>
                        <m:sSup>
                          <m:sSupPr>
                            <m:ctrlPr>
                              <a:rPr lang="en-IN" sz="2400" b="0" i="1" smtClean="0">
                                <a:latin typeface="Cambria Math" panose="02040503050406030204" pitchFamily="18" charset="0"/>
                                <a:ea typeface="Cambria" panose="02040503050406030204" pitchFamily="18" charset="0"/>
                              </a:rPr>
                            </m:ctrlPr>
                          </m:sSupPr>
                          <m:e>
                            <m:r>
                              <a:rPr lang="en-IN" sz="2400" b="0" i="1" smtClean="0">
                                <a:latin typeface="Cambria Math" panose="02040503050406030204" pitchFamily="18" charset="0"/>
                                <a:ea typeface="Cambria" panose="02040503050406030204" pitchFamily="18" charset="0"/>
                              </a:rPr>
                              <m:t>[</m:t>
                            </m:r>
                            <m:r>
                              <a:rPr lang="en-IN" sz="2400" b="0" i="1" smtClean="0">
                                <a:latin typeface="Cambria Math" panose="02040503050406030204" pitchFamily="18" charset="0"/>
                                <a:ea typeface="Cambria" panose="02040503050406030204" pitchFamily="18" charset="0"/>
                              </a:rPr>
                              <m:t>𝑅𝑇</m:t>
                            </m:r>
                            <m:r>
                              <a:rPr lang="en-IN" sz="2400" b="0" i="1" smtClean="0">
                                <a:latin typeface="Cambria Math" panose="02040503050406030204" pitchFamily="18" charset="0"/>
                                <a:ea typeface="Cambria" panose="02040503050406030204" pitchFamily="18" charset="0"/>
                              </a:rPr>
                              <m:t>]</m:t>
                            </m:r>
                          </m:e>
                          <m:sup>
                            <m:r>
                              <a:rPr lang="en-IN" sz="2400" b="0" i="1" smtClean="0">
                                <a:latin typeface="Cambria Math" panose="02040503050406030204" pitchFamily="18" charset="0"/>
                                <a:ea typeface="Cambria" panose="02040503050406030204" pitchFamily="18" charset="0"/>
                              </a:rPr>
                              <m:t>𝑎</m:t>
                            </m:r>
                            <m:r>
                              <a:rPr lang="en-IN" sz="2400" b="0" i="1" smtClean="0">
                                <a:latin typeface="Cambria Math" panose="02040503050406030204" pitchFamily="18" charset="0"/>
                                <a:ea typeface="Cambria" panose="02040503050406030204" pitchFamily="18" charset="0"/>
                              </a:rPr>
                              <m:t> </m:t>
                            </m:r>
                          </m:sup>
                        </m:sSup>
                        <m:sSup>
                          <m:sSupPr>
                            <m:ctrlPr>
                              <a:rPr lang="en-IN" sz="2400" b="0" i="1" smtClean="0">
                                <a:latin typeface="Cambria Math" panose="02040503050406030204" pitchFamily="18" charset="0"/>
                                <a:ea typeface="Cambria" panose="02040503050406030204" pitchFamily="18" charset="0"/>
                              </a:rPr>
                            </m:ctrlPr>
                          </m:sSupPr>
                          <m:e>
                            <m:r>
                              <a:rPr lang="en-IN" sz="2400" b="0" i="1" smtClean="0">
                                <a:latin typeface="Cambria Math" panose="02040503050406030204" pitchFamily="18" charset="0"/>
                                <a:ea typeface="Cambria" panose="02040503050406030204" pitchFamily="18" charset="0"/>
                              </a:rPr>
                              <m:t>[</m:t>
                            </m:r>
                            <m:r>
                              <a:rPr lang="en-IN" sz="2400" b="0" i="1" smtClean="0">
                                <a:latin typeface="Cambria Math" panose="02040503050406030204" pitchFamily="18" charset="0"/>
                                <a:ea typeface="Cambria" panose="02040503050406030204" pitchFamily="18" charset="0"/>
                              </a:rPr>
                              <m:t>𝐵</m:t>
                            </m:r>
                            <m:r>
                              <a:rPr lang="en-IN" sz="2400" b="0" i="1" smtClean="0">
                                <a:latin typeface="Cambria Math" panose="02040503050406030204" pitchFamily="18" charset="0"/>
                                <a:ea typeface="Cambria" panose="02040503050406030204" pitchFamily="18" charset="0"/>
                              </a:rPr>
                              <m:t>]</m:t>
                            </m:r>
                          </m:e>
                          <m:sup>
                            <m:r>
                              <a:rPr lang="en-IN" sz="2400" b="0" i="1" smtClean="0">
                                <a:latin typeface="Cambria Math" panose="02040503050406030204" pitchFamily="18" charset="0"/>
                                <a:ea typeface="Cambria" panose="02040503050406030204" pitchFamily="18" charset="0"/>
                              </a:rPr>
                              <m:t>𝑏</m:t>
                            </m:r>
                          </m:sup>
                        </m:sSup>
                        <m:sSup>
                          <m:sSupPr>
                            <m:ctrlPr>
                              <a:rPr lang="en-IN" sz="2400" b="0" i="1" smtClean="0">
                                <a:latin typeface="Cambria Math" panose="02040503050406030204" pitchFamily="18" charset="0"/>
                                <a:ea typeface="Cambria" panose="02040503050406030204" pitchFamily="18" charset="0"/>
                              </a:rPr>
                            </m:ctrlPr>
                          </m:sSupPr>
                          <m:e>
                            <m:r>
                              <a:rPr lang="en-IN" sz="2400" b="0" i="1" smtClean="0">
                                <a:latin typeface="Cambria Math" panose="02040503050406030204" pitchFamily="18" charset="0"/>
                                <a:ea typeface="Cambria" panose="02040503050406030204" pitchFamily="18" charset="0"/>
                              </a:rPr>
                              <m:t>[</m:t>
                            </m:r>
                            <m:r>
                              <a:rPr lang="en-IN" sz="2400" b="0" i="1" smtClean="0">
                                <a:latin typeface="Cambria Math" panose="02040503050406030204" pitchFamily="18" charset="0"/>
                                <a:ea typeface="Cambria" panose="02040503050406030204" pitchFamily="18" charset="0"/>
                              </a:rPr>
                              <m:t>𝑅𝑇</m:t>
                            </m:r>
                            <m:r>
                              <a:rPr lang="en-IN" sz="2400" b="0" i="1" smtClean="0">
                                <a:latin typeface="Cambria Math" panose="02040503050406030204" pitchFamily="18" charset="0"/>
                                <a:ea typeface="Cambria" panose="02040503050406030204" pitchFamily="18" charset="0"/>
                              </a:rPr>
                              <m:t>]</m:t>
                            </m:r>
                          </m:e>
                          <m:sup>
                            <m:r>
                              <a:rPr lang="en-IN" sz="2400" b="0" i="1" smtClean="0">
                                <a:latin typeface="Cambria Math" panose="02040503050406030204" pitchFamily="18" charset="0"/>
                                <a:ea typeface="Cambria" panose="02040503050406030204" pitchFamily="18" charset="0"/>
                              </a:rPr>
                              <m:t>𝑏</m:t>
                            </m:r>
                          </m:sup>
                        </m:sSup>
                      </m:den>
                    </m:f>
                  </m:oMath>
                </a14:m>
                <a:endParaRPr lang="en-IN" sz="2400" dirty="0" smtClean="0">
                  <a:latin typeface="Cambria" panose="02040503050406030204" pitchFamily="18" charset="0"/>
                  <a:ea typeface="Cambria" panose="02040503050406030204" pitchFamily="18" charset="0"/>
                </a:endParaRPr>
              </a:p>
              <a:p>
                <a:endParaRPr lang="en-IN" sz="2400" dirty="0" smtClean="0">
                  <a:latin typeface="Cambria" panose="02040503050406030204" pitchFamily="18" charset="0"/>
                  <a:ea typeface="Cambria" panose="02040503050406030204" pitchFamily="18" charset="0"/>
                </a:endParaRPr>
              </a:p>
              <a:p>
                <a:r>
                  <a:rPr lang="en-IN" sz="2400" dirty="0" smtClean="0">
                    <a:latin typeface="Cambria" panose="02040503050406030204" pitchFamily="18" charset="0"/>
                    <a:ea typeface="Cambria" panose="02040503050406030204" pitchFamily="18" charset="0"/>
                  </a:rPr>
                  <a:t>	</a:t>
                </a:r>
                <a14:m>
                  <m:oMath xmlns:m="http://schemas.openxmlformats.org/officeDocument/2006/math">
                    <m:r>
                      <a:rPr lang="en-IN" sz="2400" b="0" i="1" smtClean="0">
                        <a:latin typeface="Cambria Math" panose="02040503050406030204" pitchFamily="18" charset="0"/>
                        <a:ea typeface="Cambria" panose="02040503050406030204" pitchFamily="18" charset="0"/>
                      </a:rPr>
                      <m:t>𝐾</m:t>
                    </m:r>
                    <m:r>
                      <a:rPr lang="en-IN" sz="2400" b="0" i="1" baseline="-25000" smtClean="0">
                        <a:latin typeface="Cambria Math" panose="02040503050406030204" pitchFamily="18" charset="0"/>
                        <a:ea typeface="Cambria" panose="02040503050406030204" pitchFamily="18" charset="0"/>
                      </a:rPr>
                      <m:t>𝑝</m:t>
                    </m:r>
                    <m:r>
                      <a:rPr lang="en-IN" sz="2400" b="0" i="1" smtClean="0">
                        <a:latin typeface="Cambria Math" panose="02040503050406030204" pitchFamily="18" charset="0"/>
                        <a:ea typeface="Cambria" panose="02040503050406030204" pitchFamily="18" charset="0"/>
                      </a:rPr>
                      <m:t>= </m:t>
                    </m:r>
                    <m:f>
                      <m:fPr>
                        <m:ctrlPr>
                          <a:rPr lang="en-IN" sz="2400" b="0" i="1" smtClean="0">
                            <a:latin typeface="Cambria Math" panose="02040503050406030204" pitchFamily="18" charset="0"/>
                            <a:ea typeface="Cambria" panose="02040503050406030204" pitchFamily="18" charset="0"/>
                          </a:rPr>
                        </m:ctrlPr>
                      </m:fPr>
                      <m:num>
                        <m:sSup>
                          <m:sSupPr>
                            <m:ctrlPr>
                              <a:rPr lang="en-IN" sz="2400" b="0" i="1" smtClean="0">
                                <a:latin typeface="Cambria Math" panose="02040503050406030204" pitchFamily="18" charset="0"/>
                                <a:ea typeface="Cambria" panose="02040503050406030204" pitchFamily="18" charset="0"/>
                              </a:rPr>
                            </m:ctrlPr>
                          </m:sSupPr>
                          <m:e>
                            <m:r>
                              <a:rPr lang="en-IN" sz="2400" b="0" i="1" smtClean="0">
                                <a:latin typeface="Cambria Math" panose="02040503050406030204" pitchFamily="18" charset="0"/>
                                <a:ea typeface="Cambria" panose="02040503050406030204" pitchFamily="18" charset="0"/>
                              </a:rPr>
                              <m:t>[</m:t>
                            </m:r>
                            <m:r>
                              <a:rPr lang="en-IN" sz="2400" b="0" i="1" smtClean="0">
                                <a:latin typeface="Cambria Math" panose="02040503050406030204" pitchFamily="18" charset="0"/>
                                <a:ea typeface="Cambria" panose="02040503050406030204" pitchFamily="18" charset="0"/>
                              </a:rPr>
                              <m:t>𝐶</m:t>
                            </m:r>
                            <m:r>
                              <a:rPr lang="en-IN" sz="2400" b="0" i="1" smtClean="0">
                                <a:latin typeface="Cambria Math" panose="02040503050406030204" pitchFamily="18" charset="0"/>
                                <a:ea typeface="Cambria" panose="02040503050406030204" pitchFamily="18" charset="0"/>
                              </a:rPr>
                              <m:t>]</m:t>
                            </m:r>
                          </m:e>
                          <m:sup>
                            <m:r>
                              <a:rPr lang="en-IN" sz="2400" b="0" i="1" smtClean="0">
                                <a:latin typeface="Cambria Math" panose="02040503050406030204" pitchFamily="18" charset="0"/>
                                <a:ea typeface="Cambria" panose="02040503050406030204" pitchFamily="18" charset="0"/>
                              </a:rPr>
                              <m:t>𝑐</m:t>
                            </m:r>
                            <m:r>
                              <a:rPr lang="en-IN" sz="2400" b="0" i="1" smtClean="0">
                                <a:latin typeface="Cambria Math" panose="02040503050406030204" pitchFamily="18" charset="0"/>
                                <a:ea typeface="Cambria" panose="02040503050406030204" pitchFamily="18" charset="0"/>
                              </a:rPr>
                              <m:t> </m:t>
                            </m:r>
                          </m:sup>
                        </m:sSup>
                        <m:sSup>
                          <m:sSupPr>
                            <m:ctrlPr>
                              <a:rPr lang="en-IN" sz="2400" b="0" i="1" smtClean="0">
                                <a:latin typeface="Cambria Math" panose="02040503050406030204" pitchFamily="18" charset="0"/>
                                <a:ea typeface="Cambria" panose="02040503050406030204" pitchFamily="18" charset="0"/>
                              </a:rPr>
                            </m:ctrlPr>
                          </m:sSupPr>
                          <m:e>
                            <m:r>
                              <a:rPr lang="en-IN" sz="2400" b="0" i="1" smtClean="0">
                                <a:latin typeface="Cambria Math" panose="02040503050406030204" pitchFamily="18" charset="0"/>
                                <a:ea typeface="Cambria" panose="02040503050406030204" pitchFamily="18" charset="0"/>
                              </a:rPr>
                              <m:t>[</m:t>
                            </m:r>
                            <m:r>
                              <a:rPr lang="en-IN" sz="2400" b="0" i="1" smtClean="0">
                                <a:latin typeface="Cambria Math" panose="02040503050406030204" pitchFamily="18" charset="0"/>
                                <a:ea typeface="Cambria" panose="02040503050406030204" pitchFamily="18" charset="0"/>
                              </a:rPr>
                              <m:t>𝐷</m:t>
                            </m:r>
                            <m:r>
                              <a:rPr lang="en-IN" sz="2400" b="0" i="1" smtClean="0">
                                <a:latin typeface="Cambria Math" panose="02040503050406030204" pitchFamily="18" charset="0"/>
                                <a:ea typeface="Cambria" panose="02040503050406030204" pitchFamily="18" charset="0"/>
                              </a:rPr>
                              <m:t>]</m:t>
                            </m:r>
                          </m:e>
                          <m:sup>
                            <m:r>
                              <a:rPr lang="en-IN" sz="2400" b="0" i="1" smtClean="0">
                                <a:latin typeface="Cambria Math" panose="02040503050406030204" pitchFamily="18" charset="0"/>
                                <a:ea typeface="Cambria" panose="02040503050406030204" pitchFamily="18" charset="0"/>
                              </a:rPr>
                              <m:t>𝑑</m:t>
                            </m:r>
                          </m:sup>
                        </m:sSup>
                      </m:num>
                      <m:den>
                        <m:sSup>
                          <m:sSupPr>
                            <m:ctrlPr>
                              <a:rPr lang="en-IN" sz="2400" b="0" i="1" smtClean="0">
                                <a:latin typeface="Cambria Math" panose="02040503050406030204" pitchFamily="18" charset="0"/>
                                <a:ea typeface="Cambria" panose="02040503050406030204" pitchFamily="18" charset="0"/>
                              </a:rPr>
                            </m:ctrlPr>
                          </m:sSupPr>
                          <m:e>
                            <m:r>
                              <a:rPr lang="en-IN" sz="2400" b="0" i="1" smtClean="0">
                                <a:latin typeface="Cambria Math" panose="02040503050406030204" pitchFamily="18" charset="0"/>
                                <a:ea typeface="Cambria" panose="02040503050406030204" pitchFamily="18" charset="0"/>
                              </a:rPr>
                              <m:t>[</m:t>
                            </m:r>
                            <m:r>
                              <a:rPr lang="en-IN" sz="2400" b="0" i="1" smtClean="0">
                                <a:latin typeface="Cambria Math" panose="02040503050406030204" pitchFamily="18" charset="0"/>
                                <a:ea typeface="Cambria" panose="02040503050406030204" pitchFamily="18" charset="0"/>
                              </a:rPr>
                              <m:t>𝐴</m:t>
                            </m:r>
                            <m:r>
                              <a:rPr lang="en-IN" sz="2400" b="0" i="1" smtClean="0">
                                <a:latin typeface="Cambria Math" panose="02040503050406030204" pitchFamily="18" charset="0"/>
                                <a:ea typeface="Cambria" panose="02040503050406030204" pitchFamily="18" charset="0"/>
                              </a:rPr>
                              <m:t>]</m:t>
                            </m:r>
                          </m:e>
                          <m:sup>
                            <m:r>
                              <a:rPr lang="en-IN" sz="2400" b="0" i="1" smtClean="0">
                                <a:latin typeface="Cambria Math" panose="02040503050406030204" pitchFamily="18" charset="0"/>
                                <a:ea typeface="Cambria" panose="02040503050406030204" pitchFamily="18" charset="0"/>
                              </a:rPr>
                              <m:t>𝑎</m:t>
                            </m:r>
                            <m:r>
                              <a:rPr lang="en-IN" sz="2400" b="0" i="1" smtClean="0">
                                <a:latin typeface="Cambria Math" panose="02040503050406030204" pitchFamily="18" charset="0"/>
                                <a:ea typeface="Cambria" panose="02040503050406030204" pitchFamily="18" charset="0"/>
                              </a:rPr>
                              <m:t> </m:t>
                            </m:r>
                          </m:sup>
                        </m:sSup>
                        <m:sSup>
                          <m:sSupPr>
                            <m:ctrlPr>
                              <a:rPr lang="en-IN" sz="2400" b="0" i="1" smtClean="0">
                                <a:latin typeface="Cambria Math" panose="02040503050406030204" pitchFamily="18" charset="0"/>
                                <a:ea typeface="Cambria" panose="02040503050406030204" pitchFamily="18" charset="0"/>
                              </a:rPr>
                            </m:ctrlPr>
                          </m:sSupPr>
                          <m:e>
                            <m:r>
                              <a:rPr lang="en-IN" sz="2400" b="0" i="1" smtClean="0">
                                <a:latin typeface="Cambria Math" panose="02040503050406030204" pitchFamily="18" charset="0"/>
                                <a:ea typeface="Cambria" panose="02040503050406030204" pitchFamily="18" charset="0"/>
                              </a:rPr>
                              <m:t>[</m:t>
                            </m:r>
                            <m:r>
                              <a:rPr lang="en-IN" sz="2400" b="0" i="1" smtClean="0">
                                <a:latin typeface="Cambria Math" panose="02040503050406030204" pitchFamily="18" charset="0"/>
                                <a:ea typeface="Cambria" panose="02040503050406030204" pitchFamily="18" charset="0"/>
                              </a:rPr>
                              <m:t>𝐵</m:t>
                            </m:r>
                            <m:r>
                              <a:rPr lang="en-IN" sz="2400" b="0" i="1" smtClean="0">
                                <a:latin typeface="Cambria Math" panose="02040503050406030204" pitchFamily="18" charset="0"/>
                                <a:ea typeface="Cambria" panose="02040503050406030204" pitchFamily="18" charset="0"/>
                              </a:rPr>
                              <m:t>]</m:t>
                            </m:r>
                          </m:e>
                          <m:sup>
                            <m:r>
                              <a:rPr lang="en-IN" sz="2400" b="0" i="1" smtClean="0">
                                <a:latin typeface="Cambria Math" panose="02040503050406030204" pitchFamily="18" charset="0"/>
                                <a:ea typeface="Cambria" panose="02040503050406030204" pitchFamily="18" charset="0"/>
                              </a:rPr>
                              <m:t>𝑏</m:t>
                            </m:r>
                          </m:sup>
                        </m:sSup>
                      </m:den>
                    </m:f>
                  </m:oMath>
                </a14:m>
                <a:r>
                  <a:rPr lang="en-IN" sz="2400" dirty="0" smtClean="0">
                    <a:latin typeface="Cambria" panose="02040503050406030204" pitchFamily="18" charset="0"/>
                    <a:ea typeface="Cambria" panose="02040503050406030204" pitchFamily="18" charset="0"/>
                  </a:rPr>
                  <a:t> x </a:t>
                </a:r>
                <a14:m>
                  <m:oMath xmlns:m="http://schemas.openxmlformats.org/officeDocument/2006/math">
                    <m:f>
                      <m:fPr>
                        <m:ctrlPr>
                          <a:rPr lang="en-IN" sz="2400" i="1" smtClean="0">
                            <a:latin typeface="Cambria Math" panose="02040503050406030204" pitchFamily="18" charset="0"/>
                            <a:ea typeface="Cambria" panose="02040503050406030204" pitchFamily="18" charset="0"/>
                          </a:rPr>
                        </m:ctrlPr>
                      </m:fPr>
                      <m:num>
                        <m:sSup>
                          <m:sSupPr>
                            <m:ctrlPr>
                              <a:rPr lang="en-IN" sz="2400" b="0" i="1" smtClean="0">
                                <a:latin typeface="Cambria Math" panose="02040503050406030204" pitchFamily="18" charset="0"/>
                                <a:ea typeface="Cambria" panose="02040503050406030204" pitchFamily="18" charset="0"/>
                              </a:rPr>
                            </m:ctrlPr>
                          </m:sSupPr>
                          <m:e>
                            <m:r>
                              <a:rPr lang="en-IN" sz="2400" b="0" i="1" smtClean="0">
                                <a:latin typeface="Cambria Math" panose="02040503050406030204" pitchFamily="18" charset="0"/>
                                <a:ea typeface="Cambria" panose="02040503050406030204" pitchFamily="18" charset="0"/>
                              </a:rPr>
                              <m:t>[</m:t>
                            </m:r>
                            <m:r>
                              <a:rPr lang="en-IN" sz="2400" b="0" i="1" smtClean="0">
                                <a:latin typeface="Cambria Math" panose="02040503050406030204" pitchFamily="18" charset="0"/>
                                <a:ea typeface="Cambria" panose="02040503050406030204" pitchFamily="18" charset="0"/>
                              </a:rPr>
                              <m:t>𝑅𝑇</m:t>
                            </m:r>
                            <m:r>
                              <a:rPr lang="en-IN" sz="2400" b="0" i="1" smtClean="0">
                                <a:latin typeface="Cambria Math" panose="02040503050406030204" pitchFamily="18" charset="0"/>
                                <a:ea typeface="Cambria" panose="02040503050406030204" pitchFamily="18" charset="0"/>
                              </a:rPr>
                              <m:t>]</m:t>
                            </m:r>
                          </m:e>
                          <m:sup>
                            <m:r>
                              <a:rPr lang="en-IN" sz="2400" b="0" i="1" smtClean="0">
                                <a:latin typeface="Cambria Math" panose="02040503050406030204" pitchFamily="18" charset="0"/>
                                <a:ea typeface="Cambria" panose="02040503050406030204" pitchFamily="18" charset="0"/>
                              </a:rPr>
                              <m:t>(</m:t>
                            </m:r>
                            <m:r>
                              <a:rPr lang="en-IN" sz="2400" b="0" i="1" smtClean="0">
                                <a:latin typeface="Cambria Math" panose="02040503050406030204" pitchFamily="18" charset="0"/>
                                <a:ea typeface="Cambria" panose="02040503050406030204" pitchFamily="18" charset="0"/>
                              </a:rPr>
                              <m:t>𝑐</m:t>
                            </m:r>
                            <m:r>
                              <a:rPr lang="en-IN" sz="2400" b="0" i="1" smtClean="0">
                                <a:latin typeface="Cambria Math" panose="02040503050406030204" pitchFamily="18" charset="0"/>
                                <a:ea typeface="Cambria" panose="02040503050406030204" pitchFamily="18" charset="0"/>
                              </a:rPr>
                              <m:t>+</m:t>
                            </m:r>
                            <m:r>
                              <a:rPr lang="en-IN" sz="2400" b="0" i="1" smtClean="0">
                                <a:latin typeface="Cambria Math" panose="02040503050406030204" pitchFamily="18" charset="0"/>
                                <a:ea typeface="Cambria" panose="02040503050406030204" pitchFamily="18" charset="0"/>
                              </a:rPr>
                              <m:t>𝑑</m:t>
                            </m:r>
                            <m:r>
                              <a:rPr lang="en-IN" sz="2400" b="0" i="1" smtClean="0">
                                <a:latin typeface="Cambria Math" panose="02040503050406030204" pitchFamily="18" charset="0"/>
                                <a:ea typeface="Cambria" panose="02040503050406030204" pitchFamily="18" charset="0"/>
                              </a:rPr>
                              <m:t>) </m:t>
                            </m:r>
                          </m:sup>
                        </m:sSup>
                      </m:num>
                      <m:den>
                        <m:sSup>
                          <m:sSupPr>
                            <m:ctrlPr>
                              <a:rPr lang="en-IN" sz="2400" b="0" i="1" smtClean="0">
                                <a:latin typeface="Cambria Math" panose="02040503050406030204" pitchFamily="18" charset="0"/>
                                <a:ea typeface="Cambria" panose="02040503050406030204" pitchFamily="18" charset="0"/>
                              </a:rPr>
                            </m:ctrlPr>
                          </m:sSupPr>
                          <m:e>
                            <m:r>
                              <a:rPr lang="en-IN" sz="2400" b="0" i="1" smtClean="0">
                                <a:latin typeface="Cambria Math" panose="02040503050406030204" pitchFamily="18" charset="0"/>
                                <a:ea typeface="Cambria" panose="02040503050406030204" pitchFamily="18" charset="0"/>
                              </a:rPr>
                              <m:t>[</m:t>
                            </m:r>
                            <m:r>
                              <a:rPr lang="en-IN" sz="2400" b="0" i="1" smtClean="0">
                                <a:latin typeface="Cambria Math" panose="02040503050406030204" pitchFamily="18" charset="0"/>
                                <a:ea typeface="Cambria" panose="02040503050406030204" pitchFamily="18" charset="0"/>
                              </a:rPr>
                              <m:t>𝑅𝑇</m:t>
                            </m:r>
                            <m:r>
                              <a:rPr lang="en-IN" sz="2400" b="0" i="1" smtClean="0">
                                <a:latin typeface="Cambria Math" panose="02040503050406030204" pitchFamily="18" charset="0"/>
                                <a:ea typeface="Cambria" panose="02040503050406030204" pitchFamily="18" charset="0"/>
                              </a:rPr>
                              <m:t>]</m:t>
                            </m:r>
                          </m:e>
                          <m:sup>
                            <m:r>
                              <a:rPr lang="en-IN" sz="2400" b="0" i="1" smtClean="0">
                                <a:latin typeface="Cambria Math" panose="02040503050406030204" pitchFamily="18" charset="0"/>
                                <a:ea typeface="Cambria" panose="02040503050406030204" pitchFamily="18" charset="0"/>
                              </a:rPr>
                              <m:t>(</m:t>
                            </m:r>
                            <m:r>
                              <a:rPr lang="en-IN" sz="2400" b="0" i="1" smtClean="0">
                                <a:latin typeface="Cambria Math" panose="02040503050406030204" pitchFamily="18" charset="0"/>
                                <a:ea typeface="Cambria" panose="02040503050406030204" pitchFamily="18" charset="0"/>
                              </a:rPr>
                              <m:t>𝑎</m:t>
                            </m:r>
                            <m:r>
                              <a:rPr lang="en-IN" sz="2400" b="0" i="1" smtClean="0">
                                <a:latin typeface="Cambria Math" panose="02040503050406030204" pitchFamily="18" charset="0"/>
                                <a:ea typeface="Cambria" panose="02040503050406030204" pitchFamily="18" charset="0"/>
                              </a:rPr>
                              <m:t>+</m:t>
                            </m:r>
                            <m:r>
                              <a:rPr lang="en-IN" sz="2400" b="0" i="1" smtClean="0">
                                <a:latin typeface="Cambria Math" panose="02040503050406030204" pitchFamily="18" charset="0"/>
                                <a:ea typeface="Cambria" panose="02040503050406030204" pitchFamily="18" charset="0"/>
                              </a:rPr>
                              <m:t>𝑏</m:t>
                            </m:r>
                            <m:r>
                              <a:rPr lang="en-IN" sz="2400" b="0" i="1" smtClean="0">
                                <a:latin typeface="Cambria Math" panose="02040503050406030204" pitchFamily="18" charset="0"/>
                                <a:ea typeface="Cambria" panose="02040503050406030204" pitchFamily="18" charset="0"/>
                              </a:rPr>
                              <m:t>)</m:t>
                            </m:r>
                          </m:sup>
                        </m:sSup>
                      </m:den>
                    </m:f>
                  </m:oMath>
                </a14:m>
                <a:endParaRPr lang="en-IN" sz="2400" dirty="0" smtClean="0">
                  <a:latin typeface="Cambria" panose="02040503050406030204" pitchFamily="18" charset="0"/>
                  <a:ea typeface="Cambria" panose="02040503050406030204" pitchFamily="18" charset="0"/>
                </a:endParaRPr>
              </a:p>
              <a:p>
                <a:r>
                  <a:rPr lang="en-IN" sz="2400" dirty="0" smtClean="0">
                    <a:latin typeface="Cambria" panose="02040503050406030204" pitchFamily="18" charset="0"/>
                    <a:ea typeface="Cambria" panose="02040503050406030204" pitchFamily="18" charset="0"/>
                  </a:rPr>
                  <a:t>	</a:t>
                </a:r>
                <a:r>
                  <a:rPr lang="en-IN" sz="2000" dirty="0" err="1" smtClean="0">
                    <a:latin typeface="Cambria" panose="02040503050406030204" pitchFamily="18" charset="0"/>
                    <a:ea typeface="Cambria" panose="02040503050406030204" pitchFamily="18" charset="0"/>
                  </a:rPr>
                  <a:t>K</a:t>
                </a:r>
                <a:r>
                  <a:rPr lang="en-IN" sz="2000" baseline="-25000" dirty="0" err="1" smtClean="0">
                    <a:latin typeface="Cambria" panose="02040503050406030204" pitchFamily="18" charset="0"/>
                    <a:ea typeface="Cambria" panose="02040503050406030204" pitchFamily="18" charset="0"/>
                  </a:rPr>
                  <a:t>p</a:t>
                </a:r>
                <a:r>
                  <a:rPr lang="en-IN" sz="2000" baseline="-25000" dirty="0" smtClean="0">
                    <a:latin typeface="Cambria" panose="02040503050406030204" pitchFamily="18" charset="0"/>
                    <a:ea typeface="Cambria" panose="02040503050406030204" pitchFamily="18" charset="0"/>
                  </a:rPr>
                  <a:t> </a:t>
                </a:r>
                <a:r>
                  <a:rPr lang="en-IN" sz="2000" dirty="0" smtClean="0">
                    <a:latin typeface="Cambria" panose="02040503050406030204" pitchFamily="18" charset="0"/>
                    <a:ea typeface="Cambria" panose="02040503050406030204" pitchFamily="18" charset="0"/>
                  </a:rPr>
                  <a:t>= 	Kc</a:t>
                </a:r>
                <a14:m>
                  <m:oMath xmlns:m="http://schemas.openxmlformats.org/officeDocument/2006/math">
                    <m:sSup>
                      <m:sSupPr>
                        <m:ctrlPr>
                          <a:rPr lang="en-IN" sz="2000" b="0" i="1" smtClean="0">
                            <a:latin typeface="Cambria Math" panose="02040503050406030204" pitchFamily="18" charset="0"/>
                            <a:ea typeface="Cambria" panose="02040503050406030204" pitchFamily="18" charset="0"/>
                          </a:rPr>
                        </m:ctrlPr>
                      </m:sSupPr>
                      <m:e>
                        <m:r>
                          <a:rPr lang="en-IN" sz="2000" b="0" i="1" smtClean="0">
                            <a:latin typeface="Cambria Math" panose="02040503050406030204" pitchFamily="18" charset="0"/>
                            <a:ea typeface="Cambria" panose="02040503050406030204" pitchFamily="18" charset="0"/>
                          </a:rPr>
                          <m:t>(</m:t>
                        </m:r>
                        <m:r>
                          <a:rPr lang="en-IN" sz="2000" b="0" i="1" smtClean="0">
                            <a:latin typeface="Cambria Math" panose="02040503050406030204" pitchFamily="18" charset="0"/>
                            <a:ea typeface="Cambria" panose="02040503050406030204" pitchFamily="18" charset="0"/>
                          </a:rPr>
                          <m:t>𝑅𝑇</m:t>
                        </m:r>
                        <m:r>
                          <a:rPr lang="en-IN" sz="2000" b="0" i="1" smtClean="0">
                            <a:latin typeface="Cambria Math" panose="02040503050406030204" pitchFamily="18" charset="0"/>
                            <a:ea typeface="Cambria" panose="02040503050406030204" pitchFamily="18" charset="0"/>
                          </a:rPr>
                          <m:t>)</m:t>
                        </m:r>
                      </m:e>
                      <m:sup>
                        <m:eqArr>
                          <m:eqArrPr>
                            <m:ctrlPr>
                              <a:rPr lang="en-IN" sz="2000" b="0" i="1" smtClean="0">
                                <a:latin typeface="Cambria Math" panose="02040503050406030204" pitchFamily="18" charset="0"/>
                                <a:ea typeface="Cambria" panose="02040503050406030204" pitchFamily="18" charset="0"/>
                              </a:rPr>
                            </m:ctrlPr>
                          </m:eqArrPr>
                          <m:e>
                            <m:d>
                              <m:dPr>
                                <m:ctrlPr>
                                  <a:rPr lang="en-IN" sz="2000" b="0" i="1" smtClean="0">
                                    <a:latin typeface="Cambria Math" panose="02040503050406030204" pitchFamily="18" charset="0"/>
                                    <a:ea typeface="Cambria" panose="02040503050406030204" pitchFamily="18" charset="0"/>
                                  </a:rPr>
                                </m:ctrlPr>
                              </m:dPr>
                              <m:e>
                                <m:r>
                                  <a:rPr lang="en-IN" sz="2000" b="0" i="1" smtClean="0">
                                    <a:latin typeface="Cambria Math" panose="02040503050406030204" pitchFamily="18" charset="0"/>
                                    <a:ea typeface="Cambria" panose="02040503050406030204" pitchFamily="18" charset="0"/>
                                  </a:rPr>
                                  <m:t>𝑐</m:t>
                                </m:r>
                                <m:r>
                                  <a:rPr lang="en-IN" sz="2000" b="0" i="1" smtClean="0">
                                    <a:latin typeface="Cambria Math" panose="02040503050406030204" pitchFamily="18" charset="0"/>
                                    <a:ea typeface="Cambria" panose="02040503050406030204" pitchFamily="18" charset="0"/>
                                  </a:rPr>
                                  <m:t>+</m:t>
                                </m:r>
                                <m:r>
                                  <a:rPr lang="en-IN" sz="2000" b="0" i="1" smtClean="0">
                                    <a:latin typeface="Cambria Math" panose="02040503050406030204" pitchFamily="18" charset="0"/>
                                    <a:ea typeface="Cambria" panose="02040503050406030204" pitchFamily="18" charset="0"/>
                                  </a:rPr>
                                  <m:t>𝑑</m:t>
                                </m:r>
                              </m:e>
                            </m:d>
                            <m:r>
                              <a:rPr lang="en-IN" sz="2000" b="0" i="1" smtClean="0">
                                <a:latin typeface="Cambria Math" panose="02040503050406030204" pitchFamily="18" charset="0"/>
                                <a:ea typeface="Cambria" panose="02040503050406030204" pitchFamily="18" charset="0"/>
                              </a:rPr>
                              <m:t>−(</m:t>
                            </m:r>
                            <m:r>
                              <a:rPr lang="en-IN" sz="2000" b="0" i="1" smtClean="0">
                                <a:latin typeface="Cambria Math" panose="02040503050406030204" pitchFamily="18" charset="0"/>
                                <a:ea typeface="Cambria" panose="02040503050406030204" pitchFamily="18" charset="0"/>
                              </a:rPr>
                              <m:t>𝑎</m:t>
                            </m:r>
                            <m:r>
                              <a:rPr lang="en-IN" sz="2000" b="0" i="1" smtClean="0">
                                <a:latin typeface="Cambria Math" panose="02040503050406030204" pitchFamily="18" charset="0"/>
                                <a:ea typeface="Cambria" panose="02040503050406030204" pitchFamily="18" charset="0"/>
                              </a:rPr>
                              <m:t>+</m:t>
                            </m:r>
                            <m:r>
                              <a:rPr lang="en-IN" sz="2000" b="0" i="1" smtClean="0">
                                <a:latin typeface="Cambria Math" panose="02040503050406030204" pitchFamily="18" charset="0"/>
                                <a:ea typeface="Cambria" panose="02040503050406030204" pitchFamily="18" charset="0"/>
                              </a:rPr>
                              <m:t>𝑏</m:t>
                            </m:r>
                            <m:r>
                              <a:rPr lang="en-IN" sz="2000" b="0" i="1" smtClean="0">
                                <a:latin typeface="Cambria Math" panose="02040503050406030204" pitchFamily="18" charset="0"/>
                                <a:ea typeface="Cambria" panose="02040503050406030204" pitchFamily="18" charset="0"/>
                              </a:rPr>
                              <m:t>)</m:t>
                            </m:r>
                          </m:e>
                          <m:e/>
                        </m:eqArr>
                      </m:sup>
                    </m:sSup>
                  </m:oMath>
                </a14:m>
                <a:endParaRPr lang="en-IN" sz="2000" dirty="0" smtClean="0">
                  <a:latin typeface="Cambria" panose="02040503050406030204" pitchFamily="18" charset="0"/>
                  <a:ea typeface="Cambria" panose="02040503050406030204" pitchFamily="18" charset="0"/>
                </a:endParaRPr>
              </a:p>
              <a:p>
                <a:endParaRPr lang="en-IN" sz="2000" dirty="0" smtClean="0">
                  <a:latin typeface="Cambria" panose="02040503050406030204" pitchFamily="18" charset="0"/>
                  <a:ea typeface="Cambria" panose="02040503050406030204" pitchFamily="18" charset="0"/>
                </a:endParaRPr>
              </a:p>
              <a:p>
                <a:r>
                  <a:rPr lang="en-IN" sz="2000" dirty="0">
                    <a:latin typeface="Cambria" panose="02040503050406030204" pitchFamily="18" charset="0"/>
                    <a:ea typeface="Cambria" panose="02040503050406030204" pitchFamily="18" charset="0"/>
                  </a:rPr>
                  <a:t>	</a:t>
                </a:r>
                <a:r>
                  <a:rPr lang="en-IN" sz="2000" dirty="0" err="1" smtClean="0">
                    <a:latin typeface="Cambria" panose="02040503050406030204" pitchFamily="18" charset="0"/>
                    <a:ea typeface="Cambria" panose="02040503050406030204" pitchFamily="18" charset="0"/>
                  </a:rPr>
                  <a:t>Kp</a:t>
                </a:r>
                <a:r>
                  <a:rPr lang="en-IN" sz="2000" dirty="0" smtClean="0">
                    <a:latin typeface="Cambria" panose="02040503050406030204" pitchFamily="18" charset="0"/>
                    <a:ea typeface="Cambria" panose="02040503050406030204" pitchFamily="18" charset="0"/>
                  </a:rPr>
                  <a:t> =  	Kc</a:t>
                </a:r>
                <a14:m>
                  <m:oMath xmlns:m="http://schemas.openxmlformats.org/officeDocument/2006/math">
                    <m:sSup>
                      <m:sSupPr>
                        <m:ctrlPr>
                          <a:rPr lang="en-IN" sz="2000" i="1" smtClean="0">
                            <a:latin typeface="Cambria Math" panose="02040503050406030204" pitchFamily="18" charset="0"/>
                            <a:ea typeface="Cambria" panose="02040503050406030204" pitchFamily="18" charset="0"/>
                          </a:rPr>
                        </m:ctrlPr>
                      </m:sSupPr>
                      <m:e>
                        <m:r>
                          <a:rPr lang="en-IN" sz="2000" b="0" i="1" smtClean="0">
                            <a:latin typeface="Cambria Math" panose="02040503050406030204" pitchFamily="18" charset="0"/>
                            <a:ea typeface="Cambria" panose="02040503050406030204" pitchFamily="18" charset="0"/>
                          </a:rPr>
                          <m:t>(</m:t>
                        </m:r>
                        <m:r>
                          <a:rPr lang="en-IN" sz="2000" b="0" i="1" smtClean="0">
                            <a:latin typeface="Cambria Math" panose="02040503050406030204" pitchFamily="18" charset="0"/>
                            <a:ea typeface="Cambria" panose="02040503050406030204" pitchFamily="18" charset="0"/>
                          </a:rPr>
                          <m:t>𝑅𝑇</m:t>
                        </m:r>
                        <m:r>
                          <a:rPr lang="en-IN" sz="2000" b="0" i="1" smtClean="0">
                            <a:latin typeface="Cambria Math" panose="02040503050406030204" pitchFamily="18" charset="0"/>
                            <a:ea typeface="Cambria" panose="02040503050406030204" pitchFamily="18" charset="0"/>
                          </a:rPr>
                          <m:t>)</m:t>
                        </m:r>
                      </m:e>
                      <m:sup>
                        <m:r>
                          <a:rPr lang="en-IN" sz="2000" i="1" smtClean="0">
                            <a:latin typeface="Cambria Math" panose="02040503050406030204" pitchFamily="18" charset="0"/>
                            <a:ea typeface="Cambria Math" panose="02040503050406030204" pitchFamily="18" charset="0"/>
                          </a:rPr>
                          <m:t>∆</m:t>
                        </m:r>
                        <m:r>
                          <a:rPr lang="en-IN" sz="2000" b="0" i="1" smtClean="0">
                            <a:latin typeface="Cambria Math" panose="02040503050406030204" pitchFamily="18" charset="0"/>
                            <a:ea typeface="Cambria Math" panose="02040503050406030204" pitchFamily="18" charset="0"/>
                          </a:rPr>
                          <m:t>𝑛</m:t>
                        </m:r>
                      </m:sup>
                    </m:sSup>
                  </m:oMath>
                </a14:m>
                <a:endParaRPr lang="en-IN" sz="2000" dirty="0" smtClean="0"/>
              </a:p>
              <a:p>
                <a:r>
                  <a:rPr lang="en-IN" dirty="0" smtClean="0"/>
                  <a:t>Where </a:t>
                </a:r>
                <a:endParaRPr lang="en-IN" i="1" dirty="0" smtClean="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𝑛</m:t>
                      </m:r>
                      <m:r>
                        <a:rPr lang="en-IN" b="0" i="1" smtClean="0">
                          <a:latin typeface="Cambria Math" panose="02040503050406030204" pitchFamily="18" charset="0"/>
                          <a:ea typeface="Cambria Math" panose="02040503050406030204" pitchFamily="18" charset="0"/>
                        </a:rPr>
                        <m:t>=</m:t>
                      </m:r>
                      <m:d>
                        <m:dPr>
                          <m:begChr m:val="["/>
                          <m:endChr m:val="]"/>
                          <m:ctrlPr>
                            <a:rPr lang="en-IN" b="0" i="1" smtClean="0">
                              <a:latin typeface="Cambria Math" panose="02040503050406030204" pitchFamily="18" charset="0"/>
                              <a:ea typeface="Cambria Math" panose="02040503050406030204" pitchFamily="18" charset="0"/>
                            </a:rPr>
                          </m:ctrlPr>
                        </m:dPr>
                        <m:e>
                          <m:d>
                            <m:dPr>
                              <m:ctrlPr>
                                <a:rPr lang="en-IN" b="0" i="1" smtClean="0">
                                  <a:latin typeface="Cambria Math" panose="02040503050406030204" pitchFamily="18" charset="0"/>
                                  <a:ea typeface="Cambria Math" panose="02040503050406030204" pitchFamily="18" charset="0"/>
                                </a:rPr>
                              </m:ctrlPr>
                            </m:dPr>
                            <m:e>
                              <m:r>
                                <a:rPr lang="en-IN" b="0" i="1" smtClean="0">
                                  <a:latin typeface="Cambria Math" panose="02040503050406030204" pitchFamily="18" charset="0"/>
                                  <a:ea typeface="Cambria Math" panose="02040503050406030204" pitchFamily="18" charset="0"/>
                                </a:rPr>
                                <m:t>𝑐</m:t>
                              </m:r>
                              <m:r>
                                <a:rPr lang="en-IN" b="0"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𝑑</m:t>
                              </m:r>
                            </m:e>
                          </m:d>
                          <m:r>
                            <a:rPr lang="en-IN" b="0" i="1" smtClean="0">
                              <a:latin typeface="Cambria Math" panose="02040503050406030204" pitchFamily="18" charset="0"/>
                              <a:ea typeface="Cambria Math" panose="02040503050406030204" pitchFamily="18" charset="0"/>
                            </a:rPr>
                            <m:t> − </m:t>
                          </m:r>
                          <m:d>
                            <m:dPr>
                              <m:ctrlPr>
                                <a:rPr lang="en-IN" b="0" i="1" smtClean="0">
                                  <a:latin typeface="Cambria Math" panose="02040503050406030204" pitchFamily="18" charset="0"/>
                                  <a:ea typeface="Cambria Math" panose="02040503050406030204" pitchFamily="18" charset="0"/>
                                </a:rPr>
                              </m:ctrlPr>
                            </m:dPr>
                            <m:e>
                              <m:r>
                                <a:rPr lang="en-IN" b="0" i="1" smtClean="0">
                                  <a:latin typeface="Cambria Math" panose="02040503050406030204" pitchFamily="18" charset="0"/>
                                  <a:ea typeface="Cambria Math" panose="02040503050406030204" pitchFamily="18" charset="0"/>
                                </a:rPr>
                                <m:t>𝑎</m:t>
                              </m:r>
                              <m:r>
                                <a:rPr lang="en-IN" b="0"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𝑏</m:t>
                              </m:r>
                            </m:e>
                          </m:d>
                        </m:e>
                      </m:d>
                      <m:r>
                        <a:rPr lang="en-IN" b="0" i="1" smtClean="0">
                          <a:latin typeface="Cambria Math" panose="02040503050406030204" pitchFamily="18" charset="0"/>
                          <a:ea typeface="Cambria Math" panose="02040503050406030204" pitchFamily="18" charset="0"/>
                        </a:rPr>
                        <m:t> </m:t>
                      </m:r>
                    </m:oMath>
                  </m:oMathPara>
                </a14:m>
                <a:endParaRPr lang="en-IN" b="0" i="1" dirty="0" smtClean="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IN" b="0" i="1" smtClean="0">
                          <a:latin typeface="Cambria Math" panose="02040503050406030204" pitchFamily="18" charset="0"/>
                          <a:ea typeface="Cambria Math" panose="02040503050406030204" pitchFamily="18" charset="0"/>
                        </a:rPr>
                        <m:t>𝑇h𝑒</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𝑑𝑖𝑓𝑓𝑒𝑟𝑒𝑛𝑐𝑒</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𝑖𝑛</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𝑡h𝑒</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𝑠𝑢𝑚𝑚𝑠</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𝑜𝑓</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𝑡h𝑒</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𝑐𝑜𝑒𝑓𝑓𝑖𝑐𝑖𝑒𝑛𝑡𝑠</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𝑓𝑜𝑟</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𝑡h𝑒</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𝑔𝑎𝑠𝑒𝑜𝑢𝑠</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𝑝𝑟𝑜𝑑𝑢𝑐𝑡𝑠</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𝑎𝑛𝑑</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𝑟𝑒𝑎𝑐𝑡𝑎𝑛𝑡𝑠</m:t>
                      </m:r>
                      <m:r>
                        <a:rPr lang="en-IN" b="0" i="1" smtClean="0">
                          <a:latin typeface="Cambria Math" panose="02040503050406030204" pitchFamily="18" charset="0"/>
                          <a:ea typeface="Cambria Math" panose="02040503050406030204" pitchFamily="18" charset="0"/>
                        </a:rPr>
                        <m:t>.</m:t>
                      </m:r>
                    </m:oMath>
                  </m:oMathPara>
                </a14:m>
                <a:endParaRPr lang="en-IN" dirty="0"/>
              </a:p>
            </p:txBody>
          </p:sp>
        </mc:Choice>
        <mc:Fallback xmlns="">
          <p:sp>
            <p:nvSpPr>
              <p:cNvPr id="4" name="TextBox 3"/>
              <p:cNvSpPr txBox="1">
                <a:spLocks noRot="1" noChangeAspect="1" noMove="1" noResize="1" noEditPoints="1" noAdjustHandles="1" noChangeArrowheads="1" noChangeShapeType="1" noTextEdit="1"/>
              </p:cNvSpPr>
              <p:nvPr/>
            </p:nvSpPr>
            <p:spPr>
              <a:xfrm>
                <a:off x="304799" y="0"/>
                <a:ext cx="11302314" cy="6790064"/>
              </a:xfrm>
              <a:prstGeom prst="rect">
                <a:avLst/>
              </a:prstGeom>
              <a:blipFill rotWithShape="0">
                <a:blip r:embed="rId2"/>
                <a:stretch>
                  <a:fillRect l="-539" t="-449"/>
                </a:stretch>
              </a:blipFill>
            </p:spPr>
            <p:txBody>
              <a:bodyPr/>
              <a:lstStyle/>
              <a:p>
                <a:r>
                  <a:rPr lang="en-IN">
                    <a:noFill/>
                  </a:rPr>
                  <a:t> </a:t>
                </a:r>
              </a:p>
            </p:txBody>
          </p:sp>
        </mc:Fallback>
      </mc:AlternateContent>
    </p:spTree>
    <p:extLst>
      <p:ext uri="{BB962C8B-B14F-4D97-AF65-F5344CB8AC3E}">
        <p14:creationId xmlns:p14="http://schemas.microsoft.com/office/powerpoint/2010/main" val="2562927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73833" y="2168265"/>
            <a:ext cx="3089179"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Thank you</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5831174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TotalTime>
  <Words>173</Words>
  <Application>Microsoft Office PowerPoint</Application>
  <PresentationFormat>Widescreen</PresentationFormat>
  <Paragraphs>55</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Calibri Light</vt:lpstr>
      <vt:lpstr>Cambria</vt:lpstr>
      <vt:lpstr>Cambria Math</vt:lpstr>
      <vt:lpstr>Office Theme</vt:lpstr>
      <vt:lpstr>PowerPoint Presentation</vt:lpstr>
      <vt:lpstr>a) Law of mass action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22</cp:revision>
  <dcterms:created xsi:type="dcterms:W3CDTF">2020-09-28T18:04:08Z</dcterms:created>
  <dcterms:modified xsi:type="dcterms:W3CDTF">2024-11-14T08:00:07Z</dcterms:modified>
</cp:coreProperties>
</file>