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8C97-4D83-4ED5-AD99-5C762AE56D8A}" type="datetimeFigureOut">
              <a:rPr lang="en-US" smtClean="0"/>
              <a:pPr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7325-C711-46ED-A975-0FFBE49AA0F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082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8C97-4D83-4ED5-AD99-5C762AE56D8A}" type="datetimeFigureOut">
              <a:rPr lang="en-US" smtClean="0"/>
              <a:pPr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7325-C711-46ED-A975-0FFBE49AA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208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8C97-4D83-4ED5-AD99-5C762AE56D8A}" type="datetimeFigureOut">
              <a:rPr lang="en-US" smtClean="0"/>
              <a:pPr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7325-C711-46ED-A975-0FFBE49AA0F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232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8C97-4D83-4ED5-AD99-5C762AE56D8A}" type="datetimeFigureOut">
              <a:rPr lang="en-US" smtClean="0"/>
              <a:pPr/>
              <a:t>11/15/2024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7325-C711-46ED-A975-0FFBE49AA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131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8C97-4D83-4ED5-AD99-5C762AE56D8A}" type="datetimeFigureOut">
              <a:rPr lang="en-US" smtClean="0"/>
              <a:pPr/>
              <a:t>11/15/2024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7325-C711-46ED-A975-0FFBE49AA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33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8C97-4D83-4ED5-AD99-5C762AE56D8A}" type="datetimeFigureOut">
              <a:rPr lang="en-US" smtClean="0"/>
              <a:pPr/>
              <a:t>11/15/2024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7325-C711-46ED-A975-0FFBE49AA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22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8C97-4D83-4ED5-AD99-5C762AE56D8A}" type="datetimeFigureOut">
              <a:rPr lang="en-US" smtClean="0"/>
              <a:pPr/>
              <a:t>11/15/2024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7325-C711-46ED-A975-0FFBE49AA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26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9EAF8C97-4D83-4ED5-AD99-5C762AE56D8A}" type="datetimeFigureOut">
              <a:rPr lang="en-US" smtClean="0"/>
              <a:pPr/>
              <a:t>11/15/2024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C57325-C711-46ED-A975-0FFBE49AA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73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8C97-4D83-4ED5-AD99-5C762AE56D8A}" type="datetimeFigureOut">
              <a:rPr lang="en-US" smtClean="0"/>
              <a:pPr/>
              <a:t>11/15/2024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7325-C711-46ED-A975-0FFBE49AA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17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8C97-4D83-4ED5-AD99-5C762AE56D8A}" type="datetimeFigureOut">
              <a:rPr lang="en-US" smtClean="0"/>
              <a:pPr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7325-C711-46ED-A975-0FFBE49AA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76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8C97-4D83-4ED5-AD99-5C762AE56D8A}" type="datetimeFigureOut">
              <a:rPr lang="en-US" smtClean="0"/>
              <a:pPr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7325-C711-46ED-A975-0FFBE49AA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5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EAF8C97-4D83-4ED5-AD99-5C762AE56D8A}" type="datetimeFigureOut">
              <a:rPr lang="en-US" smtClean="0"/>
              <a:pPr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6C57325-C711-46ED-A975-0FFBE49AA0F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19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financemanagement.com/sources-of-finance/preference-shares-and-its-feature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accent3">
                    <a:lumMod val="50000"/>
                  </a:schemeClr>
                </a:solidFill>
              </a:rPr>
              <a:t>Investments Alternative</a:t>
            </a:r>
            <a:endParaRPr lang="en-IN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364040" y="4365104"/>
            <a:ext cx="475252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b="1" dirty="0" smtClean="0"/>
              <a:t>Dr. G. Thangadurai</a:t>
            </a:r>
          </a:p>
          <a:p>
            <a:pPr algn="l"/>
            <a:r>
              <a:rPr lang="en-US" sz="3000" b="1" dirty="0" smtClean="0"/>
              <a:t>Assistant Professor</a:t>
            </a:r>
          </a:p>
          <a:p>
            <a:pPr algn="l"/>
            <a:r>
              <a:rPr lang="en-US" sz="3000" b="1" dirty="0" smtClean="0"/>
              <a:t>PG &amp; Research Department of Commerce</a:t>
            </a:r>
          </a:p>
          <a:p>
            <a:pPr algn="l"/>
            <a:r>
              <a:rPr lang="en-US" sz="3000" b="1" dirty="0" smtClean="0"/>
              <a:t>CPA College, </a:t>
            </a:r>
            <a:r>
              <a:rPr lang="en-US" sz="3000" b="1" dirty="0" err="1" smtClean="0"/>
              <a:t>Bodinayakanur</a:t>
            </a:r>
            <a:endParaRPr lang="en-IN" sz="3000" dirty="0"/>
          </a:p>
        </p:txBody>
      </p:sp>
    </p:spTree>
    <p:extLst>
      <p:ext uri="{BB962C8B-B14F-4D97-AF65-F5344CB8AC3E}">
        <p14:creationId xmlns:p14="http://schemas.microsoft.com/office/powerpoint/2010/main" val="137684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accent3">
                    <a:lumMod val="50000"/>
                  </a:schemeClr>
                </a:solidFill>
              </a:rPr>
              <a:t>Investments Alternative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24000"/>
            <a:ext cx="6400800" cy="4114800"/>
          </a:xfrm>
        </p:spPr>
        <p:txBody>
          <a:bodyPr>
            <a:normAutofit/>
          </a:bodyPr>
          <a:lstStyle/>
          <a:p>
            <a:r>
              <a:rPr lang="en-IN" b="1" dirty="0"/>
              <a:t>Equity </a:t>
            </a:r>
            <a:r>
              <a:rPr lang="en-IN" b="1" dirty="0" smtClean="0"/>
              <a:t>Shares</a:t>
            </a:r>
            <a:endParaRPr lang="en-US" dirty="0"/>
          </a:p>
          <a:p>
            <a:r>
              <a:rPr lang="en-IN" dirty="0"/>
              <a:t> </a:t>
            </a:r>
            <a:endParaRPr lang="en-US" dirty="0"/>
          </a:p>
          <a:p>
            <a:pPr lvl="0" algn="l"/>
            <a:r>
              <a:rPr lang="en-IN" dirty="0">
                <a:solidFill>
                  <a:srgbClr val="FF0000"/>
                </a:solidFill>
              </a:rPr>
              <a:t>Blue chip scrip</a:t>
            </a:r>
            <a:endParaRPr lang="en-US" dirty="0">
              <a:solidFill>
                <a:srgbClr val="FF0000"/>
              </a:solidFill>
            </a:endParaRPr>
          </a:p>
          <a:p>
            <a:pPr lvl="0" algn="l"/>
            <a:r>
              <a:rPr lang="en-IN" dirty="0">
                <a:solidFill>
                  <a:srgbClr val="FF0000"/>
                </a:solidFill>
              </a:rPr>
              <a:t>Growth scrip</a:t>
            </a:r>
            <a:endParaRPr lang="en-US" dirty="0">
              <a:solidFill>
                <a:srgbClr val="FF0000"/>
              </a:solidFill>
            </a:endParaRPr>
          </a:p>
          <a:p>
            <a:pPr lvl="0" algn="l"/>
            <a:r>
              <a:rPr lang="en-IN" dirty="0">
                <a:solidFill>
                  <a:srgbClr val="FF0000"/>
                </a:solidFill>
              </a:rPr>
              <a:t>Income scrip</a:t>
            </a:r>
            <a:endParaRPr lang="en-US" dirty="0">
              <a:solidFill>
                <a:srgbClr val="FF0000"/>
              </a:solidFill>
            </a:endParaRPr>
          </a:p>
          <a:p>
            <a:pPr lvl="0" algn="l"/>
            <a:r>
              <a:rPr lang="en-IN" dirty="0">
                <a:solidFill>
                  <a:srgbClr val="FF0000"/>
                </a:solidFill>
              </a:rPr>
              <a:t>Cyclical scrip</a:t>
            </a:r>
            <a:endParaRPr lang="en-US" dirty="0">
              <a:solidFill>
                <a:srgbClr val="FF0000"/>
              </a:solidFill>
            </a:endParaRPr>
          </a:p>
          <a:p>
            <a:pPr lvl="0" algn="l"/>
            <a:r>
              <a:rPr lang="en-IN" dirty="0">
                <a:solidFill>
                  <a:srgbClr val="FF0000"/>
                </a:solidFill>
              </a:rPr>
              <a:t>Speculative scrip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Debentures or Bonds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N" dirty="0" smtClean="0">
                <a:solidFill>
                  <a:schemeClr val="accent5">
                    <a:lumMod val="50000"/>
                  </a:schemeClr>
                </a:solidFill>
              </a:rPr>
              <a:t>Government </a:t>
            </a:r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securities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Savings bonds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Public Sector Units bonds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Debentures of private sector companies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n-IN" dirty="0">
                <a:solidFill>
                  <a:schemeClr val="accent5">
                    <a:lumMod val="50000"/>
                  </a:schemeClr>
                </a:solidFill>
                <a:hlinkClick r:id="rId2"/>
              </a:rPr>
              <a:t>Preference shares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Money Market Instruments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N" dirty="0" smtClean="0">
                <a:solidFill>
                  <a:srgbClr val="FF0000"/>
                </a:solidFill>
              </a:rPr>
              <a:t>Treasury </a:t>
            </a:r>
            <a:r>
              <a:rPr lang="en-IN" dirty="0">
                <a:solidFill>
                  <a:srgbClr val="FF0000"/>
                </a:solidFill>
              </a:rPr>
              <a:t>Bills</a:t>
            </a:r>
            <a:endParaRPr lang="en-US" dirty="0">
              <a:solidFill>
                <a:srgbClr val="FF0000"/>
              </a:solidFill>
            </a:endParaRPr>
          </a:p>
          <a:p>
            <a:pPr lvl="0"/>
            <a:r>
              <a:rPr lang="en-IN" dirty="0">
                <a:solidFill>
                  <a:srgbClr val="FF0000"/>
                </a:solidFill>
              </a:rPr>
              <a:t>Commercial Paper</a:t>
            </a:r>
            <a:endParaRPr lang="en-US" dirty="0">
              <a:solidFill>
                <a:srgbClr val="FF0000"/>
              </a:solidFill>
            </a:endParaRPr>
          </a:p>
          <a:p>
            <a:pPr lvl="0"/>
            <a:r>
              <a:rPr lang="en-IN" dirty="0">
                <a:solidFill>
                  <a:srgbClr val="FF0000"/>
                </a:solidFill>
              </a:rPr>
              <a:t>Certificate of Deposits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Mutual Funds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N" dirty="0" smtClean="0"/>
              <a:t>Equity </a:t>
            </a:r>
            <a:r>
              <a:rPr lang="en-IN" dirty="0"/>
              <a:t>Schemes</a:t>
            </a:r>
            <a:endParaRPr lang="en-US" dirty="0"/>
          </a:p>
          <a:p>
            <a:pPr lvl="0"/>
            <a:r>
              <a:rPr lang="en-IN" dirty="0"/>
              <a:t>Debt Schemes</a:t>
            </a:r>
            <a:endParaRPr lang="en-US" dirty="0"/>
          </a:p>
          <a:p>
            <a:pPr lvl="0"/>
            <a:r>
              <a:rPr lang="en-IN" dirty="0"/>
              <a:t>Balanced Schemes</a:t>
            </a:r>
            <a:endParaRPr lang="en-US" dirty="0"/>
          </a:p>
          <a:p>
            <a:pPr lvl="0"/>
            <a:r>
              <a:rPr lang="en-IN" dirty="0"/>
              <a:t>Sector Specific Schemes etc.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Life Insurance and General Insurance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N" dirty="0" smtClean="0"/>
              <a:t>Endowment </a:t>
            </a:r>
            <a:r>
              <a:rPr lang="en-IN" dirty="0"/>
              <a:t>Insurance Policy</a:t>
            </a:r>
            <a:endParaRPr lang="en-US" dirty="0"/>
          </a:p>
          <a:p>
            <a:pPr lvl="0"/>
            <a:r>
              <a:rPr lang="en-IN" dirty="0"/>
              <a:t>Money Back Policy</a:t>
            </a:r>
            <a:endParaRPr lang="en-US" dirty="0"/>
          </a:p>
          <a:p>
            <a:pPr lvl="0"/>
            <a:r>
              <a:rPr lang="en-IN" dirty="0"/>
              <a:t>Whole Life Policy</a:t>
            </a:r>
            <a:endParaRPr lang="en-US" dirty="0"/>
          </a:p>
          <a:p>
            <a:pPr lvl="0"/>
            <a:r>
              <a:rPr lang="en-IN" dirty="0"/>
              <a:t>Term Insurance Policy</a:t>
            </a:r>
            <a:endParaRPr lang="en-US" dirty="0"/>
          </a:p>
          <a:p>
            <a:pPr lvl="0"/>
            <a:r>
              <a:rPr lang="en-IN" dirty="0"/>
              <a:t>General Insurance for any kind of assets.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Real Estate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N" dirty="0" smtClean="0"/>
              <a:t>Agricultural </a:t>
            </a:r>
            <a:r>
              <a:rPr lang="en-IN" dirty="0"/>
              <a:t>Land</a:t>
            </a:r>
            <a:endParaRPr lang="en-US" dirty="0"/>
          </a:p>
          <a:p>
            <a:pPr lvl="0"/>
            <a:r>
              <a:rPr lang="en-IN" dirty="0"/>
              <a:t>Semi-Urban Land</a:t>
            </a:r>
            <a:endParaRPr lang="en-US" dirty="0"/>
          </a:p>
          <a:p>
            <a:pPr lvl="0"/>
            <a:r>
              <a:rPr lang="en-IN" dirty="0"/>
              <a:t>Commercial Property</a:t>
            </a:r>
            <a:endParaRPr lang="en-US" dirty="0"/>
          </a:p>
          <a:p>
            <a:pPr lvl="0"/>
            <a:r>
              <a:rPr lang="en-IN" dirty="0"/>
              <a:t>Raw House</a:t>
            </a:r>
            <a:endParaRPr lang="en-US" dirty="0"/>
          </a:p>
          <a:p>
            <a:pPr lvl="0"/>
            <a:r>
              <a:rPr lang="en-IN" dirty="0"/>
              <a:t>Farm House etc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Precious Objects</a:t>
            </a:r>
            <a:endParaRPr lang="en-US" dirty="0"/>
          </a:p>
          <a:p>
            <a:r>
              <a:rPr lang="en-IN" dirty="0"/>
              <a:t>Precious objects include gold, silver and other precious stones like the diamond. Some artistic people invest in art objects like paintings, ancient coins </a:t>
            </a:r>
            <a:r>
              <a:rPr lang="en-IN" dirty="0" smtClean="0"/>
              <a:t>etc</a:t>
            </a:r>
          </a:p>
          <a:p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Precious Objects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Non-Marketable Securities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Non-marketable </a:t>
            </a:r>
            <a:r>
              <a:rPr lang="en-IN" dirty="0"/>
              <a:t>securities are those securities which cannot be liquidated in the financial markets. Such securities include:</a:t>
            </a:r>
            <a:endParaRPr lang="en-US" dirty="0"/>
          </a:p>
          <a:p>
            <a:pPr lvl="0"/>
            <a:r>
              <a:rPr lang="en-IN" dirty="0"/>
              <a:t>Bank Deposits</a:t>
            </a:r>
            <a:endParaRPr lang="en-US" dirty="0"/>
          </a:p>
          <a:p>
            <a:pPr lvl="0"/>
            <a:r>
              <a:rPr lang="en-IN" dirty="0"/>
              <a:t>Post Office Deposits</a:t>
            </a:r>
            <a:endParaRPr lang="en-US" dirty="0"/>
          </a:p>
          <a:p>
            <a:pPr lvl="0"/>
            <a:r>
              <a:rPr lang="en-IN" dirty="0"/>
              <a:t>Company Deposits</a:t>
            </a:r>
            <a:endParaRPr lang="en-US" dirty="0"/>
          </a:p>
          <a:p>
            <a:r>
              <a:rPr lang="en-IN" dirty="0"/>
              <a:t>Provident Fund Deposits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75</TotalTime>
  <Words>163</Words>
  <Application>Microsoft Office PowerPoint</Application>
  <PresentationFormat>On-screen Show (4:3)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Retrospect</vt:lpstr>
      <vt:lpstr>Investments Alternative</vt:lpstr>
      <vt:lpstr>Investments Alternative</vt:lpstr>
      <vt:lpstr>Debentures or Bonds </vt:lpstr>
      <vt:lpstr>Money Market Instruments </vt:lpstr>
      <vt:lpstr>Mutual Funds </vt:lpstr>
      <vt:lpstr>Life Insurance and General Insurance </vt:lpstr>
      <vt:lpstr>Real Estate </vt:lpstr>
      <vt:lpstr>PowerPoint Presentation</vt:lpstr>
      <vt:lpstr>Non-Marketable Securities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Investments Alternative</dc:title>
  <dc:creator>kova</dc:creator>
  <cp:lastModifiedBy>Microsoft account</cp:lastModifiedBy>
  <cp:revision>6</cp:revision>
  <dcterms:created xsi:type="dcterms:W3CDTF">2020-08-25T06:35:16Z</dcterms:created>
  <dcterms:modified xsi:type="dcterms:W3CDTF">2024-11-14T18:58:11Z</dcterms:modified>
</cp:coreProperties>
</file>