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946" y="2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5C43156-6DEF-455E-8407-51F639E7F29C}" type="datetimeFigureOut">
              <a:rPr lang="en-IN" smtClean="0"/>
              <a:t>17-11-2024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9321D95-9572-4931-8066-F1389FF4C4E0}" type="slidenum">
              <a:rPr lang="en-IN" smtClean="0"/>
              <a:t>‹#›</a:t>
            </a:fld>
            <a:endParaRPr lang="en-IN"/>
          </a:p>
        </p:txBody>
      </p:sp>
    </p:spTree>
    <p:extLst>
      <p:ext uri="{BB962C8B-B14F-4D97-AF65-F5344CB8AC3E}">
        <p14:creationId xmlns:p14="http://schemas.microsoft.com/office/powerpoint/2010/main" val="658638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C43156-6DEF-455E-8407-51F639E7F29C}" type="datetimeFigureOut">
              <a:rPr lang="en-IN" smtClean="0"/>
              <a:t>17-11-2024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9321D95-9572-4931-8066-F1389FF4C4E0}" type="slidenum">
              <a:rPr lang="en-IN" smtClean="0"/>
              <a:t>‹#›</a:t>
            </a:fld>
            <a:endParaRPr lang="en-IN"/>
          </a:p>
        </p:txBody>
      </p:sp>
    </p:spTree>
    <p:extLst>
      <p:ext uri="{BB962C8B-B14F-4D97-AF65-F5344CB8AC3E}">
        <p14:creationId xmlns:p14="http://schemas.microsoft.com/office/powerpoint/2010/main" val="1913811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5C43156-6DEF-455E-8407-51F639E7F29C}" type="datetimeFigureOut">
              <a:rPr lang="en-IN" smtClean="0"/>
              <a:t>17-11-2024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9321D95-9572-4931-8066-F1389FF4C4E0}" type="slidenum">
              <a:rPr lang="en-IN" smtClean="0"/>
              <a:t>‹#›</a:t>
            </a:fld>
            <a:endParaRPr lang="en-IN"/>
          </a:p>
        </p:txBody>
      </p:sp>
    </p:spTree>
    <p:extLst>
      <p:ext uri="{BB962C8B-B14F-4D97-AF65-F5344CB8AC3E}">
        <p14:creationId xmlns:p14="http://schemas.microsoft.com/office/powerpoint/2010/main" val="1476477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5C43156-6DEF-455E-8407-51F639E7F29C}" type="datetimeFigureOut">
              <a:rPr lang="en-IN" smtClean="0"/>
              <a:t>17-11-2024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9321D95-9572-4931-8066-F1389FF4C4E0}" type="slidenum">
              <a:rPr lang="en-IN" smtClean="0"/>
              <a:t>‹#›</a:t>
            </a:fld>
            <a:endParaRPr lang="en-IN"/>
          </a:p>
        </p:txBody>
      </p:sp>
    </p:spTree>
    <p:extLst>
      <p:ext uri="{BB962C8B-B14F-4D97-AF65-F5344CB8AC3E}">
        <p14:creationId xmlns:p14="http://schemas.microsoft.com/office/powerpoint/2010/main" val="1106470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5C43156-6DEF-455E-8407-51F639E7F29C}" type="datetimeFigureOut">
              <a:rPr lang="en-IN" smtClean="0"/>
              <a:t>17-11-2024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9321D95-9572-4931-8066-F1389FF4C4E0}" type="slidenum">
              <a:rPr lang="en-IN" smtClean="0"/>
              <a:t>‹#›</a:t>
            </a:fld>
            <a:endParaRPr lang="en-IN"/>
          </a:p>
        </p:txBody>
      </p:sp>
    </p:spTree>
    <p:extLst>
      <p:ext uri="{BB962C8B-B14F-4D97-AF65-F5344CB8AC3E}">
        <p14:creationId xmlns:p14="http://schemas.microsoft.com/office/powerpoint/2010/main" val="3687258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5C43156-6DEF-455E-8407-51F639E7F29C}" type="datetimeFigureOut">
              <a:rPr lang="en-IN" smtClean="0"/>
              <a:t>17-11-2024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9321D95-9572-4931-8066-F1389FF4C4E0}" type="slidenum">
              <a:rPr lang="en-IN" smtClean="0"/>
              <a:t>‹#›</a:t>
            </a:fld>
            <a:endParaRPr lang="en-IN"/>
          </a:p>
        </p:txBody>
      </p:sp>
    </p:spTree>
    <p:extLst>
      <p:ext uri="{BB962C8B-B14F-4D97-AF65-F5344CB8AC3E}">
        <p14:creationId xmlns:p14="http://schemas.microsoft.com/office/powerpoint/2010/main" val="1054477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C43156-6DEF-455E-8407-51F639E7F29C}" type="datetimeFigureOut">
              <a:rPr lang="en-IN" smtClean="0"/>
              <a:t>17-11-2024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9321D95-9572-4931-8066-F1389FF4C4E0}" type="slidenum">
              <a:rPr lang="en-IN" smtClean="0"/>
              <a:t>‹#›</a:t>
            </a:fld>
            <a:endParaRPr lang="en-IN"/>
          </a:p>
        </p:txBody>
      </p:sp>
    </p:spTree>
    <p:extLst>
      <p:ext uri="{BB962C8B-B14F-4D97-AF65-F5344CB8AC3E}">
        <p14:creationId xmlns:p14="http://schemas.microsoft.com/office/powerpoint/2010/main" val="1497823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5C43156-6DEF-455E-8407-51F639E7F29C}" type="datetimeFigureOut">
              <a:rPr lang="en-IN" smtClean="0"/>
              <a:t>17-11-2024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9321D95-9572-4931-8066-F1389FF4C4E0}" type="slidenum">
              <a:rPr lang="en-IN" smtClean="0"/>
              <a:t>‹#›</a:t>
            </a:fld>
            <a:endParaRPr lang="en-IN"/>
          </a:p>
        </p:txBody>
      </p:sp>
    </p:spTree>
    <p:extLst>
      <p:ext uri="{BB962C8B-B14F-4D97-AF65-F5344CB8AC3E}">
        <p14:creationId xmlns:p14="http://schemas.microsoft.com/office/powerpoint/2010/main" val="3719074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5C43156-6DEF-455E-8407-51F639E7F29C}" type="datetimeFigureOut">
              <a:rPr lang="en-IN" smtClean="0"/>
              <a:t>17-11-2024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9321D95-9572-4931-8066-F1389FF4C4E0}" type="slidenum">
              <a:rPr lang="en-IN" smtClean="0"/>
              <a:t>‹#›</a:t>
            </a:fld>
            <a:endParaRPr lang="en-IN"/>
          </a:p>
        </p:txBody>
      </p:sp>
    </p:spTree>
    <p:extLst>
      <p:ext uri="{BB962C8B-B14F-4D97-AF65-F5344CB8AC3E}">
        <p14:creationId xmlns:p14="http://schemas.microsoft.com/office/powerpoint/2010/main" val="1461249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5C43156-6DEF-455E-8407-51F639E7F29C}" type="datetimeFigureOut">
              <a:rPr lang="en-IN" smtClean="0"/>
              <a:t>17-11-2024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9321D95-9572-4931-8066-F1389FF4C4E0}" type="slidenum">
              <a:rPr lang="en-IN" smtClean="0"/>
              <a:t>‹#›</a:t>
            </a:fld>
            <a:endParaRPr lang="en-IN"/>
          </a:p>
        </p:txBody>
      </p:sp>
    </p:spTree>
    <p:extLst>
      <p:ext uri="{BB962C8B-B14F-4D97-AF65-F5344CB8AC3E}">
        <p14:creationId xmlns:p14="http://schemas.microsoft.com/office/powerpoint/2010/main" val="2870531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5C43156-6DEF-455E-8407-51F639E7F29C}" type="datetimeFigureOut">
              <a:rPr lang="en-IN" smtClean="0"/>
              <a:t>17-11-2024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9321D95-9572-4931-8066-F1389FF4C4E0}"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8012585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5C43156-6DEF-455E-8407-51F639E7F29C}" type="datetimeFigureOut">
              <a:rPr lang="en-IN" smtClean="0"/>
              <a:t>17-11-2024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9321D95-9572-4931-8066-F1389FF4C4E0}" type="slidenum">
              <a:rPr lang="en-IN" smtClean="0"/>
              <a:t>‹#›</a:t>
            </a:fld>
            <a:endParaRPr lang="en-IN"/>
          </a:p>
        </p:txBody>
      </p:sp>
    </p:spTree>
    <p:extLst>
      <p:ext uri="{BB962C8B-B14F-4D97-AF65-F5344CB8AC3E}">
        <p14:creationId xmlns:p14="http://schemas.microsoft.com/office/powerpoint/2010/main" val="41104333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5C43156-6DEF-455E-8407-51F639E7F29C}" type="datetimeFigureOut">
              <a:rPr lang="en-IN" smtClean="0"/>
              <a:t>17-11-2024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9321D95-9572-4931-8066-F1389FF4C4E0}"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613243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5C43156-6DEF-455E-8407-51F639E7F29C}" type="datetimeFigureOut">
              <a:rPr lang="en-IN" smtClean="0"/>
              <a:t>17-11-2024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9321D95-9572-4931-8066-F1389FF4C4E0}" type="slidenum">
              <a:rPr lang="en-IN" smtClean="0"/>
              <a:t>‹#›</a:t>
            </a:fld>
            <a:endParaRPr lang="en-IN"/>
          </a:p>
        </p:txBody>
      </p:sp>
    </p:spTree>
    <p:extLst>
      <p:ext uri="{BB962C8B-B14F-4D97-AF65-F5344CB8AC3E}">
        <p14:creationId xmlns:p14="http://schemas.microsoft.com/office/powerpoint/2010/main" val="3018403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C43156-6DEF-455E-8407-51F639E7F29C}" type="datetimeFigureOut">
              <a:rPr lang="en-IN" smtClean="0"/>
              <a:t>17-11-2024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9321D95-9572-4931-8066-F1389FF4C4E0}" type="slidenum">
              <a:rPr lang="en-IN" smtClean="0"/>
              <a:t>‹#›</a:t>
            </a:fld>
            <a:endParaRPr lang="en-IN"/>
          </a:p>
        </p:txBody>
      </p:sp>
    </p:spTree>
    <p:extLst>
      <p:ext uri="{BB962C8B-B14F-4D97-AF65-F5344CB8AC3E}">
        <p14:creationId xmlns:p14="http://schemas.microsoft.com/office/powerpoint/2010/main" val="33922251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C43156-6DEF-455E-8407-51F639E7F29C}" type="datetimeFigureOut">
              <a:rPr lang="en-IN" smtClean="0"/>
              <a:t>17-11-2024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9321D95-9572-4931-8066-F1389FF4C4E0}" type="slidenum">
              <a:rPr lang="en-IN" smtClean="0"/>
              <a:t>‹#›</a:t>
            </a:fld>
            <a:endParaRPr lang="en-IN"/>
          </a:p>
        </p:txBody>
      </p:sp>
    </p:spTree>
    <p:extLst>
      <p:ext uri="{BB962C8B-B14F-4D97-AF65-F5344CB8AC3E}">
        <p14:creationId xmlns:p14="http://schemas.microsoft.com/office/powerpoint/2010/main" val="4228545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5C43156-6DEF-455E-8407-51F639E7F29C}" type="datetimeFigureOut">
              <a:rPr lang="en-IN" smtClean="0"/>
              <a:t>17-11-2024</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9321D95-9572-4931-8066-F1389FF4C4E0}" type="slidenum">
              <a:rPr lang="en-IN" smtClean="0"/>
              <a:t>‹#›</a:t>
            </a:fld>
            <a:endParaRPr lang="en-IN"/>
          </a:p>
        </p:txBody>
      </p:sp>
    </p:spTree>
    <p:extLst>
      <p:ext uri="{BB962C8B-B14F-4D97-AF65-F5344CB8AC3E}">
        <p14:creationId xmlns:p14="http://schemas.microsoft.com/office/powerpoint/2010/main" val="25458806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2404534"/>
            <a:ext cx="7766936" cy="2559352"/>
          </a:xfrm>
        </p:spPr>
        <p:txBody>
          <a:bodyPr/>
          <a:lstStyle/>
          <a:p>
            <a:pPr algn="ctr"/>
            <a:r>
              <a:rPr lang="en-IN" dirty="0" smtClean="0"/>
              <a:t>International Business Environment</a:t>
            </a:r>
            <a:br>
              <a:rPr lang="en-IN" dirty="0" smtClean="0"/>
            </a:br>
            <a:r>
              <a:rPr lang="en-IN" dirty="0" smtClean="0"/>
              <a:t>By</a:t>
            </a:r>
            <a:br>
              <a:rPr lang="en-IN" dirty="0" smtClean="0"/>
            </a:br>
            <a:r>
              <a:rPr lang="en-IN" sz="2800" dirty="0" err="1" smtClean="0"/>
              <a:t>S.Vijayalakshmi</a:t>
            </a:r>
            <a:r>
              <a:rPr lang="en-IN" sz="2800" dirty="0" smtClean="0"/>
              <a:t>.</a:t>
            </a:r>
            <a:br>
              <a:rPr lang="en-IN" sz="2800" dirty="0" smtClean="0"/>
            </a:br>
            <a:r>
              <a:rPr lang="en-IN" sz="2800" dirty="0" smtClean="0"/>
              <a:t>Assistant Professor</a:t>
            </a:r>
            <a:br>
              <a:rPr lang="en-IN" sz="2800" dirty="0" smtClean="0"/>
            </a:br>
            <a:r>
              <a:rPr lang="en-IN" sz="2800" dirty="0" err="1" smtClean="0"/>
              <a:t>C.P.A.College,Bodinayakanur</a:t>
            </a:r>
            <a:endParaRPr lang="en-IN" sz="2800" dirty="0"/>
          </a:p>
        </p:txBody>
      </p:sp>
    </p:spTree>
    <p:extLst>
      <p:ext uri="{BB962C8B-B14F-4D97-AF65-F5344CB8AC3E}">
        <p14:creationId xmlns:p14="http://schemas.microsoft.com/office/powerpoint/2010/main" val="2535200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706880"/>
            <a:ext cx="9337039" cy="4500880"/>
          </a:xfrm>
        </p:spPr>
        <p:txBody>
          <a:bodyPr/>
          <a:lstStyle/>
          <a:p>
            <a:pPr algn="l"/>
            <a:r>
              <a:rPr lang="en-US" sz="2800" b="1" dirty="0" smtClean="0">
                <a:latin typeface="Times New Roman" panose="02020603050405020304" pitchFamily="18" charset="0"/>
                <a:cs typeface="Times New Roman" panose="02020603050405020304" pitchFamily="18" charset="0"/>
              </a:rPr>
              <a:t/>
            </a:r>
            <a:br>
              <a:rPr lang="en-US" sz="2800" b="1" dirty="0" smtClean="0">
                <a:latin typeface="Times New Roman" panose="02020603050405020304" pitchFamily="18" charset="0"/>
                <a:cs typeface="Times New Roman" panose="02020603050405020304" pitchFamily="18" charset="0"/>
              </a:rPr>
            </a:br>
            <a:r>
              <a:rPr lang="en-US" sz="2800" b="1" dirty="0" smtClean="0">
                <a:latin typeface="Times New Roman" panose="02020603050405020304" pitchFamily="18" charset="0"/>
                <a:cs typeface="Times New Roman" panose="02020603050405020304" pitchFamily="18" charset="0"/>
              </a:rPr>
              <a:t>International Business Environment</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r>
              <a:rPr lang="en-US" sz="1800" b="1" dirty="0" smtClean="0">
                <a:latin typeface="Times New Roman" panose="02020603050405020304" pitchFamily="18" charset="0"/>
                <a:cs typeface="Times New Roman" panose="02020603050405020304" pitchFamily="18" charset="0"/>
              </a:rPr>
              <a:t>Meaning</a:t>
            </a:r>
            <a:r>
              <a:rPr lang="en-US" sz="1800" b="1" dirty="0">
                <a:latin typeface="Times New Roman" panose="02020603050405020304" pitchFamily="18" charset="0"/>
                <a:cs typeface="Times New Roman" panose="02020603050405020304" pitchFamily="18" charset="0"/>
              </a:rPr>
              <a:t>:</a:t>
            </a:r>
            <a:r>
              <a:rPr lang="en-US" sz="1800" dirty="0">
                <a:latin typeface="Times New Roman" panose="02020603050405020304" pitchFamily="18" charset="0"/>
                <a:cs typeface="Times New Roman" panose="02020603050405020304" pitchFamily="18" charset="0"/>
              </a:rPr>
              <a:t/>
            </a: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International Business Environment is multidimensional including the political risks, cultural differences, exchange risks, legal &amp; taxation issues. Therefore (IBE) International Business Environment comprises the political, economic, regulatory, tax, social &amp; cultural, legal, &amp; </a:t>
            </a:r>
            <a:r>
              <a:rPr lang="en-US" sz="2000" dirty="0" smtClean="0">
                <a:latin typeface="Times New Roman" panose="02020603050405020304" pitchFamily="18" charset="0"/>
                <a:cs typeface="Times New Roman" panose="02020603050405020304" pitchFamily="18" charset="0"/>
              </a:rPr>
              <a:t>technological environments</a:t>
            </a:r>
            <a:r>
              <a:rPr lang="en-US"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International business means carrying on   business activities beyond national boundaries. These activities normally include the transaction of economic resources such as goods, capital, services (comprising technology, skilled labor, and transportation.) and international production.  Production may either involve production of physical goods or provision of service like banking finance, insurance, construction, trading and so on.  Thus International business includes not only international trade of goods and service but also foreign investment, </a:t>
            </a:r>
            <a:r>
              <a:rPr lang="en-US" sz="2000" dirty="0" smtClean="0">
                <a:latin typeface="Times New Roman" panose="02020603050405020304" pitchFamily="18" charset="0"/>
                <a:cs typeface="Times New Roman" panose="02020603050405020304" pitchFamily="18" charset="0"/>
              </a:rPr>
              <a:t>especially foreign </a:t>
            </a:r>
            <a:r>
              <a:rPr lang="en-US" sz="2000" dirty="0">
                <a:latin typeface="Times New Roman" panose="02020603050405020304" pitchFamily="18" charset="0"/>
                <a:cs typeface="Times New Roman" panose="02020603050405020304" pitchFamily="18" charset="0"/>
              </a:rPr>
              <a:t>direct investment.</a:t>
            </a:r>
            <a:r>
              <a:rPr lang="en-US" sz="1800" dirty="0">
                <a:latin typeface="Times New Roman" panose="02020603050405020304" pitchFamily="18" charset="0"/>
                <a:cs typeface="Times New Roman" panose="02020603050405020304" pitchFamily="18" charset="0"/>
              </a:rPr>
              <a:t/>
            </a:r>
            <a:br>
              <a:rPr lang="en-US" sz="1800" dirty="0">
                <a:latin typeface="Times New Roman" panose="02020603050405020304" pitchFamily="18" charset="0"/>
                <a:cs typeface="Times New Roman" panose="02020603050405020304" pitchFamily="18" charset="0"/>
              </a:rPr>
            </a:br>
            <a:r>
              <a:rPr lang="en-US" sz="3200" dirty="0"/>
              <a:t/>
            </a:r>
            <a:br>
              <a:rPr lang="en-US" sz="3200" dirty="0"/>
            </a:b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1298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6080"/>
            <a:ext cx="9458960" cy="6278642"/>
          </a:xfrm>
          <a:prstGeom prst="rect">
            <a:avLst/>
          </a:prstGeom>
        </p:spPr>
        <p:txBody>
          <a:bodyPr wrap="square">
            <a:spAutoFit/>
          </a:bodyPr>
          <a:lstStyle/>
          <a:p>
            <a:r>
              <a:rPr lang="en-US" sz="2400" b="1" dirty="0">
                <a:latin typeface="Raleway"/>
              </a:rPr>
              <a:t>Types of International Business </a:t>
            </a:r>
            <a:r>
              <a:rPr lang="en-US" sz="2400" b="1" dirty="0" smtClean="0">
                <a:latin typeface="Raleway"/>
              </a:rPr>
              <a:t>Environment</a:t>
            </a:r>
          </a:p>
          <a:p>
            <a:endParaRPr lang="en-US" b="1" dirty="0">
              <a:latin typeface="Raleway"/>
            </a:endParaRPr>
          </a:p>
          <a:p>
            <a:pPr algn="just"/>
            <a:r>
              <a:rPr lang="en-US" b="1" dirty="0"/>
              <a:t>Economic Environment:</a:t>
            </a:r>
          </a:p>
          <a:p>
            <a:pPr algn="just"/>
            <a:r>
              <a:rPr lang="en-US" dirty="0"/>
              <a:t>The economic environment contains the currency exchange rates, inflation rates, economic stability and interest rates of a nation. Variations in exchange rates impact international business transactions. Businesses also have to think about the economic health of the host country because it impacts consumer buying power and market potential</a:t>
            </a:r>
            <a:r>
              <a:rPr lang="en-US" dirty="0" smtClean="0"/>
              <a:t>.</a:t>
            </a:r>
          </a:p>
          <a:p>
            <a:pPr algn="just"/>
            <a:endParaRPr lang="en-US" dirty="0"/>
          </a:p>
          <a:p>
            <a:pPr algn="just"/>
            <a:r>
              <a:rPr lang="en-US" b="1" dirty="0"/>
              <a:t>Political &amp; Legal Environment:</a:t>
            </a:r>
          </a:p>
          <a:p>
            <a:pPr algn="just"/>
            <a:r>
              <a:rPr lang="en-US" dirty="0"/>
              <a:t>The legal and political environment is the government’s policies, rules and stability in a foreign market. Political stability is vital for a business climate. Legal factors are trade laws, intellectual property protection and foreign investment regulations. Modifications in political leadership and strategies could impact international business operations</a:t>
            </a:r>
            <a:r>
              <a:rPr lang="en-US" dirty="0" smtClean="0"/>
              <a:t>.</a:t>
            </a:r>
          </a:p>
          <a:p>
            <a:pPr algn="just"/>
            <a:endParaRPr lang="en-US" dirty="0"/>
          </a:p>
          <a:p>
            <a:r>
              <a:rPr lang="en-US" b="1" dirty="0">
                <a:latin typeface="Raleway"/>
              </a:rPr>
              <a:t>Socio Cultural Environment:</a:t>
            </a:r>
          </a:p>
          <a:p>
            <a:pPr algn="just"/>
            <a:r>
              <a:rPr lang="en-US" dirty="0">
                <a:solidFill>
                  <a:srgbClr val="222222"/>
                </a:solidFill>
                <a:latin typeface="Raleway"/>
              </a:rPr>
              <a:t>The sociocultural environment includes cultural, demographic and social variables impacting consumer </a:t>
            </a:r>
            <a:r>
              <a:rPr lang="en-US" dirty="0" err="1">
                <a:solidFill>
                  <a:srgbClr val="222222"/>
                </a:solidFill>
                <a:latin typeface="Raleway"/>
              </a:rPr>
              <a:t>behaviour</a:t>
            </a:r>
            <a:r>
              <a:rPr lang="en-US" dirty="0">
                <a:solidFill>
                  <a:srgbClr val="222222"/>
                </a:solidFill>
                <a:latin typeface="Raleway"/>
              </a:rPr>
              <a:t> and market preferences. Knowing the local culture, language, practices and values is vital for marketing and product adaptation. Ignoring these factors could cause misunderstandings or marketing failures</a:t>
            </a:r>
            <a:endParaRPr lang="en-US" dirty="0"/>
          </a:p>
          <a:p>
            <a:endParaRPr lang="en-US" b="1" dirty="0" smtClean="0">
              <a:latin typeface="Raleway"/>
            </a:endParaRPr>
          </a:p>
          <a:p>
            <a:endParaRPr lang="en-US" b="1" i="0" dirty="0">
              <a:effectLst/>
              <a:latin typeface="Raleway"/>
            </a:endParaRPr>
          </a:p>
        </p:txBody>
      </p:sp>
    </p:spTree>
    <p:extLst>
      <p:ext uri="{BB962C8B-B14F-4D97-AF65-F5344CB8AC3E}">
        <p14:creationId xmlns:p14="http://schemas.microsoft.com/office/powerpoint/2010/main" val="213248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360" y="457201"/>
            <a:ext cx="9702800" cy="5355312"/>
          </a:xfrm>
          <a:prstGeom prst="rect">
            <a:avLst/>
          </a:prstGeom>
        </p:spPr>
        <p:txBody>
          <a:bodyPr wrap="square">
            <a:spAutoFit/>
          </a:bodyPr>
          <a:lstStyle/>
          <a:p>
            <a:r>
              <a:rPr lang="en-US" dirty="0" smtClean="0">
                <a:solidFill>
                  <a:srgbClr val="222222"/>
                </a:solidFill>
                <a:latin typeface="Raleway"/>
              </a:rPr>
              <a:t>.</a:t>
            </a:r>
          </a:p>
          <a:p>
            <a:pPr algn="just"/>
            <a:endParaRPr lang="en-US" dirty="0">
              <a:solidFill>
                <a:srgbClr val="222222"/>
              </a:solidFill>
              <a:latin typeface="Raleway"/>
            </a:endParaRPr>
          </a:p>
          <a:p>
            <a:pPr algn="just"/>
            <a:r>
              <a:rPr lang="en-US" b="1" dirty="0">
                <a:latin typeface="Raleway"/>
              </a:rPr>
              <a:t>Technological Environment:</a:t>
            </a:r>
          </a:p>
          <a:p>
            <a:pPr algn="just"/>
            <a:r>
              <a:rPr lang="en-US" dirty="0">
                <a:solidFill>
                  <a:srgbClr val="222222"/>
                </a:solidFill>
                <a:latin typeface="Raleway"/>
              </a:rPr>
              <a:t>The technological environment includes technology, infrastructure and the digital sector. Modern communication tools, dependable transport networks and the web can impact a company’s ability to operate internationally. Companies should keep up with the technological advancements</a:t>
            </a:r>
            <a:r>
              <a:rPr lang="en-US" dirty="0" smtClean="0">
                <a:solidFill>
                  <a:srgbClr val="222222"/>
                </a:solidFill>
                <a:latin typeface="Raleway"/>
              </a:rPr>
              <a:t>.</a:t>
            </a:r>
          </a:p>
          <a:p>
            <a:pPr algn="just"/>
            <a:endParaRPr lang="en-US" dirty="0" smtClean="0">
              <a:solidFill>
                <a:srgbClr val="222222"/>
              </a:solidFill>
              <a:latin typeface="Raleway"/>
            </a:endParaRPr>
          </a:p>
          <a:p>
            <a:pPr algn="just"/>
            <a:r>
              <a:rPr lang="en-US" b="1" dirty="0"/>
              <a:t>Competitive Environment:</a:t>
            </a:r>
          </a:p>
          <a:p>
            <a:pPr algn="just"/>
            <a:r>
              <a:rPr lang="en-US" dirty="0"/>
              <a:t>Competitive environment is the competitive landscape of the target market. This involves identifying existing competitors and their strengths and weaknesses, market share and tactics. </a:t>
            </a:r>
            <a:r>
              <a:rPr lang="en-US" dirty="0" err="1"/>
              <a:t>Analysing</a:t>
            </a:r>
            <a:r>
              <a:rPr lang="en-US" dirty="0"/>
              <a:t> competition is an important activity for formulating effective market entry strategies</a:t>
            </a:r>
            <a:r>
              <a:rPr lang="en-US" dirty="0" smtClean="0"/>
              <a:t>.</a:t>
            </a:r>
          </a:p>
          <a:p>
            <a:pPr algn="just"/>
            <a:endParaRPr lang="en-US" dirty="0"/>
          </a:p>
          <a:p>
            <a:pPr algn="just"/>
            <a:r>
              <a:rPr lang="en-US" b="1" dirty="0"/>
              <a:t>Worldwide Environment:</a:t>
            </a:r>
          </a:p>
          <a:p>
            <a:pPr algn="just"/>
            <a:r>
              <a:rPr lang="en-US" dirty="0"/>
              <a:t>The global environment considers broader global trends and events which could impact international business. Worldwide economic crises, geopolitical tensions and international trade agreements influence the international business landscape.</a:t>
            </a:r>
          </a:p>
          <a:p>
            <a:endParaRPr lang="en-US" b="0" i="0" dirty="0">
              <a:solidFill>
                <a:srgbClr val="222222"/>
              </a:solidFill>
              <a:effectLst/>
              <a:latin typeface="Raleway"/>
            </a:endParaRPr>
          </a:p>
        </p:txBody>
      </p:sp>
    </p:spTree>
    <p:extLst>
      <p:ext uri="{BB962C8B-B14F-4D97-AF65-F5344CB8AC3E}">
        <p14:creationId xmlns:p14="http://schemas.microsoft.com/office/powerpoint/2010/main" val="2277429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0560" y="609600"/>
            <a:ext cx="8473440" cy="5724644"/>
          </a:xfrm>
          <a:prstGeom prst="rect">
            <a:avLst/>
          </a:prstGeom>
        </p:spPr>
        <p:txBody>
          <a:bodyPr wrap="square">
            <a:spAutoFit/>
          </a:bodyPr>
          <a:lstStyle/>
          <a:p>
            <a:r>
              <a:rPr lang="en-US" sz="2400" b="1" dirty="0">
                <a:latin typeface="Raleway"/>
              </a:rPr>
              <a:t>Components of the International Business Environment</a:t>
            </a:r>
          </a:p>
          <a:p>
            <a:pPr algn="just"/>
            <a:r>
              <a:rPr lang="en-US" dirty="0">
                <a:solidFill>
                  <a:srgbClr val="222222"/>
                </a:solidFill>
                <a:latin typeface="Raleway"/>
              </a:rPr>
              <a:t>All elements of the international business environment are given below:</a:t>
            </a:r>
          </a:p>
          <a:p>
            <a:pPr algn="just"/>
            <a:r>
              <a:rPr lang="en-US" b="1" dirty="0">
                <a:latin typeface="Raleway"/>
              </a:rPr>
              <a:t>Market Analysis:</a:t>
            </a:r>
          </a:p>
          <a:p>
            <a:pPr algn="just"/>
            <a:r>
              <a:rPr lang="en-US" dirty="0">
                <a:solidFill>
                  <a:srgbClr val="222222"/>
                </a:solidFill>
                <a:latin typeface="Raleway"/>
              </a:rPr>
              <a:t>A thorough market analysis is a fundamental component of the IBE. This includes identifying target markets, evaluating market opportunity and </a:t>
            </a:r>
            <a:r>
              <a:rPr lang="en-US" dirty="0" err="1">
                <a:solidFill>
                  <a:srgbClr val="222222"/>
                </a:solidFill>
                <a:latin typeface="Raleway"/>
              </a:rPr>
              <a:t>analysing</a:t>
            </a:r>
            <a:r>
              <a:rPr lang="en-US" dirty="0">
                <a:solidFill>
                  <a:srgbClr val="222222"/>
                </a:solidFill>
                <a:latin typeface="Raleway"/>
              </a:rPr>
              <a:t> market trends &amp; dynamics. Market analysis informs businesses on market entry and expansion plans</a:t>
            </a:r>
            <a:r>
              <a:rPr lang="en-US" dirty="0" smtClean="0">
                <a:solidFill>
                  <a:srgbClr val="222222"/>
                </a:solidFill>
                <a:latin typeface="Raleway"/>
              </a:rPr>
              <a:t>.</a:t>
            </a:r>
          </a:p>
          <a:p>
            <a:pPr algn="just"/>
            <a:endParaRPr lang="en-US" dirty="0">
              <a:solidFill>
                <a:srgbClr val="222222"/>
              </a:solidFill>
              <a:latin typeface="Raleway"/>
            </a:endParaRPr>
          </a:p>
          <a:p>
            <a:pPr algn="just"/>
            <a:r>
              <a:rPr lang="en-US" b="1" dirty="0">
                <a:latin typeface="Raleway"/>
              </a:rPr>
              <a:t>Assessment of Risk:</a:t>
            </a:r>
          </a:p>
          <a:p>
            <a:pPr algn="just"/>
            <a:r>
              <a:rPr lang="en-US" dirty="0">
                <a:solidFill>
                  <a:srgbClr val="222222"/>
                </a:solidFill>
                <a:latin typeface="Raleway"/>
              </a:rPr>
              <a:t>Risk evaluation along with management is vital in international business. Political, economic and market risks with a country or region are also evaluated by companies. Risk mitigation techniques might include diversifying markets or even hedging currency movements</a:t>
            </a:r>
            <a:r>
              <a:rPr lang="en-US" dirty="0" smtClean="0">
                <a:solidFill>
                  <a:srgbClr val="222222"/>
                </a:solidFill>
                <a:latin typeface="Raleway"/>
              </a:rPr>
              <a:t>.</a:t>
            </a:r>
          </a:p>
          <a:p>
            <a:pPr algn="just"/>
            <a:endParaRPr lang="en-US" dirty="0" smtClean="0">
              <a:solidFill>
                <a:srgbClr val="222222"/>
              </a:solidFill>
              <a:latin typeface="Raleway"/>
            </a:endParaRPr>
          </a:p>
          <a:p>
            <a:pPr algn="just"/>
            <a:r>
              <a:rPr lang="en-US" b="1" dirty="0"/>
              <a:t>Compliance with Regional Legal Frameworks:</a:t>
            </a:r>
          </a:p>
          <a:p>
            <a:pPr algn="just"/>
            <a:r>
              <a:rPr lang="en-US" dirty="0"/>
              <a:t>Respecting indigenous statutes and rules is a need for international corporations. This consists of adherence to trade protocols, tax codes, </a:t>
            </a:r>
            <a:r>
              <a:rPr lang="en-US" dirty="0" err="1"/>
              <a:t>labour</a:t>
            </a:r>
            <a:r>
              <a:rPr lang="en-US" dirty="0"/>
              <a:t> laws &amp; intellectual property protection. Noncompliance could cause legal conflicts and harm to a company’s reputation.</a:t>
            </a:r>
          </a:p>
          <a:p>
            <a:endParaRPr lang="en-US" b="0" i="0" dirty="0">
              <a:solidFill>
                <a:srgbClr val="222222"/>
              </a:solidFill>
              <a:effectLst/>
              <a:latin typeface="Raleway"/>
            </a:endParaRPr>
          </a:p>
        </p:txBody>
      </p:sp>
    </p:spTree>
    <p:extLst>
      <p:ext uri="{BB962C8B-B14F-4D97-AF65-F5344CB8AC3E}">
        <p14:creationId xmlns:p14="http://schemas.microsoft.com/office/powerpoint/2010/main" val="2539521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7520" y="538480"/>
            <a:ext cx="8666480" cy="5632311"/>
          </a:xfrm>
          <a:prstGeom prst="rect">
            <a:avLst/>
          </a:prstGeom>
        </p:spPr>
        <p:txBody>
          <a:bodyPr wrap="square">
            <a:spAutoFit/>
          </a:bodyPr>
          <a:lstStyle/>
          <a:p>
            <a:pPr algn="just"/>
            <a:r>
              <a:rPr lang="en-US" b="1" dirty="0"/>
              <a:t>Cultural Understanding:</a:t>
            </a:r>
          </a:p>
          <a:p>
            <a:pPr algn="just"/>
            <a:r>
              <a:rPr lang="en-US" dirty="0"/>
              <a:t>Cultural competence is an important advancement for success on global markets. This includes knowing cultural things, norms and etiquette. Companies will have to adapt marketing plans and offers to local culture</a:t>
            </a:r>
            <a:r>
              <a:rPr lang="en-US" dirty="0" smtClean="0"/>
              <a:t>.</a:t>
            </a:r>
          </a:p>
          <a:p>
            <a:pPr algn="just"/>
            <a:endParaRPr lang="en-US" dirty="0"/>
          </a:p>
          <a:p>
            <a:pPr algn="just"/>
            <a:r>
              <a:rPr lang="en-US" b="1" dirty="0"/>
              <a:t>Strategy for Market Entry:</a:t>
            </a:r>
          </a:p>
          <a:p>
            <a:pPr algn="just"/>
            <a:r>
              <a:rPr lang="en-US" dirty="0"/>
              <a:t>The selection of the proper market entry strategy is a strategic one. Options are exporting, franchising, licensing, joint ventures and FDI. The choice is dependent upon market size, competition and legal framework</a:t>
            </a:r>
            <a:r>
              <a:rPr lang="en-US" dirty="0" smtClean="0"/>
              <a:t>.</a:t>
            </a:r>
          </a:p>
          <a:p>
            <a:pPr algn="just"/>
            <a:endParaRPr lang="en-US" dirty="0" smtClean="0"/>
          </a:p>
          <a:p>
            <a:pPr algn="just"/>
            <a:r>
              <a:rPr lang="en-US" b="1" dirty="0"/>
              <a:t>Financial Management:</a:t>
            </a:r>
          </a:p>
          <a:p>
            <a:pPr algn="just"/>
            <a:r>
              <a:rPr lang="en-US" dirty="0"/>
              <a:t>Managing finances in the IBE involves international currencies, exchange rate risks and international tax issues. Financial planning and risk management are fundamental parts</a:t>
            </a:r>
            <a:r>
              <a:rPr lang="en-US" dirty="0" smtClean="0"/>
              <a:t>.</a:t>
            </a:r>
          </a:p>
          <a:p>
            <a:pPr algn="just"/>
            <a:endParaRPr lang="en-US" dirty="0"/>
          </a:p>
          <a:p>
            <a:pPr algn="just"/>
            <a:r>
              <a:rPr lang="en-US" b="1" dirty="0"/>
              <a:t>Marketing &amp; Branding:</a:t>
            </a:r>
          </a:p>
          <a:p>
            <a:pPr algn="just"/>
            <a:r>
              <a:rPr lang="en-US" dirty="0"/>
              <a:t>Successful international marketing requires adaptation of branding, advertising and promotional efforts to local consumers. This includes language, culture references and consumer preferences.</a:t>
            </a:r>
          </a:p>
          <a:p>
            <a:pPr algn="just"/>
            <a:endParaRPr lang="en-US" dirty="0"/>
          </a:p>
        </p:txBody>
      </p:sp>
    </p:spTree>
    <p:extLst>
      <p:ext uri="{BB962C8B-B14F-4D97-AF65-F5344CB8AC3E}">
        <p14:creationId xmlns:p14="http://schemas.microsoft.com/office/powerpoint/2010/main" val="175787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8480" y="1097280"/>
            <a:ext cx="8432800" cy="3231654"/>
          </a:xfrm>
          <a:prstGeom prst="rect">
            <a:avLst/>
          </a:prstGeom>
        </p:spPr>
        <p:txBody>
          <a:bodyPr wrap="square">
            <a:spAutoFit/>
          </a:bodyPr>
          <a:lstStyle/>
          <a:p>
            <a:r>
              <a:rPr lang="en-US" sz="2400" b="1" dirty="0"/>
              <a:t>Conclusion</a:t>
            </a:r>
          </a:p>
          <a:p>
            <a:pPr algn="just"/>
            <a:r>
              <a:rPr lang="en-US" dirty="0" smtClean="0"/>
              <a:t>	</a:t>
            </a:r>
          </a:p>
          <a:p>
            <a:pPr algn="just"/>
            <a:r>
              <a:rPr lang="en-US" dirty="0"/>
              <a:t>	</a:t>
            </a:r>
            <a:r>
              <a:rPr lang="en-US" dirty="0" smtClean="0"/>
              <a:t>	The </a:t>
            </a:r>
            <a:r>
              <a:rPr lang="en-US" dirty="0"/>
              <a:t>reality of the IBE is vast and continuously developing and includes economic, technological, sociocultural, political, global and competitive areas. Businesses that operate internationally must carefully think about these diverse influences to succeed in international markets. </a:t>
            </a:r>
          </a:p>
          <a:p>
            <a:pPr algn="just"/>
            <a:r>
              <a:rPr lang="en-US" dirty="0" smtClean="0"/>
              <a:t>	</a:t>
            </a:r>
          </a:p>
          <a:p>
            <a:pPr algn="just"/>
            <a:r>
              <a:rPr lang="en-US" dirty="0"/>
              <a:t>	</a:t>
            </a:r>
            <a:r>
              <a:rPr lang="en-US" dirty="0" smtClean="0"/>
              <a:t>	The </a:t>
            </a:r>
            <a:r>
              <a:rPr lang="en-US" dirty="0"/>
              <a:t>types, components and factors of the IBE are pertinent for sound business decision making and risk reduction in a worldwide context. In a world which is progressively </a:t>
            </a:r>
            <a:r>
              <a:rPr lang="en-US" dirty="0" err="1"/>
              <a:t>globalising</a:t>
            </a:r>
            <a:r>
              <a:rPr lang="en-US" dirty="0"/>
              <a:t>, understanding the IBE is of essential importance for any business seeking success and growth for its future.</a:t>
            </a:r>
            <a:endParaRPr lang="en-US" dirty="0"/>
          </a:p>
        </p:txBody>
      </p:sp>
    </p:spTree>
    <p:extLst>
      <p:ext uri="{BB962C8B-B14F-4D97-AF65-F5344CB8AC3E}">
        <p14:creationId xmlns:p14="http://schemas.microsoft.com/office/powerpoint/2010/main" val="3934101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ank-You-1.jpg (1000×7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0961" y="924560"/>
            <a:ext cx="7081519" cy="4155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855345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86</TotalTime>
  <Words>867</Words>
  <Application>Microsoft Office PowerPoint</Application>
  <PresentationFormat>Widescreen</PresentationFormat>
  <Paragraphs>48</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Raleway</vt:lpstr>
      <vt:lpstr>Times New Roman</vt:lpstr>
      <vt:lpstr>Trebuchet MS</vt:lpstr>
      <vt:lpstr>Wingdings 3</vt:lpstr>
      <vt:lpstr>Facet</vt:lpstr>
      <vt:lpstr>International Business Environment By S.Vijayalakshmi. Assistant Professor C.P.A.College,Bodinayakanur</vt:lpstr>
      <vt:lpstr> International Business Environment Meaning:           International Business Environment is multidimensional including the political risks, cultural differences, exchange risks, legal &amp; taxation issues. Therefore (IBE) International Business Environment comprises the political, economic, regulatory, tax, social &amp; cultural, legal, &amp; technological environments.           International business means carrying on   business activities beyond national boundaries. These activities normally include the transaction of economic resources such as goods, capital, services (comprising technology, skilled labor, and transportation.) and international production.  Production may either involve production of physical goods or provision of service like banking finance, insurance, construction, trading and so on.  Thus International business includes not only international trade of goods and service but also foreign investment, especially foreign direct investment.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Business Environment By S.Vijayalakshmi. Assistant Professor C.P.A.College,Bodinayakanur</dc:title>
  <dc:creator>Prinyanga pon</dc:creator>
  <cp:lastModifiedBy>Prinyanga pon</cp:lastModifiedBy>
  <cp:revision>5</cp:revision>
  <dcterms:created xsi:type="dcterms:W3CDTF">2024-11-17T15:31:18Z</dcterms:created>
  <dcterms:modified xsi:type="dcterms:W3CDTF">2024-11-17T16:58:15Z</dcterms:modified>
</cp:coreProperties>
</file>