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2" r:id="rId2"/>
    <p:sldId id="257" r:id="rId3"/>
    <p:sldId id="258" r:id="rId4"/>
    <p:sldId id="259" r:id="rId5"/>
    <p:sldId id="260" r:id="rId6"/>
    <p:sldId id="261" r:id="rId7"/>
    <p:sldId id="262" r:id="rId8"/>
    <p:sldId id="263" r:id="rId9"/>
    <p:sldId id="265" r:id="rId10"/>
    <p:sldId id="266" r:id="rId11"/>
    <p:sldId id="267" r:id="rId12"/>
    <p:sldId id="268" r:id="rId13"/>
    <p:sldId id="269" r:id="rId14"/>
    <p:sldId id="270" r:id="rId15"/>
    <p:sldId id="271" r:id="rId16"/>
    <p:sldId id="273"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6" d="100"/>
          <a:sy n="116" d="100"/>
        </p:scale>
        <p:origin x="33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IN"/>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A1DAD18F-5160-48EB-B46D-AC4AF26FDB4E}" type="datetimeFigureOut">
              <a:rPr lang="en-IN" smtClean="0"/>
              <a:t>08-11-2024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C0CC8D45-36CD-4D4D-9883-9BC4AEB32AF6}" type="slidenum">
              <a:rPr lang="en-IN" smtClean="0"/>
              <a:t>‹#›</a:t>
            </a:fld>
            <a:endParaRPr lang="en-IN"/>
          </a:p>
        </p:txBody>
      </p:sp>
    </p:spTree>
    <p:extLst>
      <p:ext uri="{BB962C8B-B14F-4D97-AF65-F5344CB8AC3E}">
        <p14:creationId xmlns:p14="http://schemas.microsoft.com/office/powerpoint/2010/main" val="29671984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A1DAD18F-5160-48EB-B46D-AC4AF26FDB4E}" type="datetimeFigureOut">
              <a:rPr lang="en-IN" smtClean="0"/>
              <a:t>08-11-2024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C0CC8D45-36CD-4D4D-9883-9BC4AEB32AF6}" type="slidenum">
              <a:rPr lang="en-IN" smtClean="0"/>
              <a:t>‹#›</a:t>
            </a:fld>
            <a:endParaRPr lang="en-IN"/>
          </a:p>
        </p:txBody>
      </p:sp>
    </p:spTree>
    <p:extLst>
      <p:ext uri="{BB962C8B-B14F-4D97-AF65-F5344CB8AC3E}">
        <p14:creationId xmlns:p14="http://schemas.microsoft.com/office/powerpoint/2010/main" val="24268549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IN"/>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1DAD18F-5160-48EB-B46D-AC4AF26FDB4E}" type="datetimeFigureOut">
              <a:rPr lang="en-IN" smtClean="0"/>
              <a:t>08-11-2024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C0CC8D45-36CD-4D4D-9883-9BC4AEB32AF6}" type="slidenum">
              <a:rPr lang="en-IN" smtClean="0"/>
              <a:t>‹#›</a:t>
            </a:fld>
            <a:endParaRPr lang="en-IN"/>
          </a:p>
        </p:txBody>
      </p:sp>
    </p:spTree>
    <p:extLst>
      <p:ext uri="{BB962C8B-B14F-4D97-AF65-F5344CB8AC3E}">
        <p14:creationId xmlns:p14="http://schemas.microsoft.com/office/powerpoint/2010/main" val="30669960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A1DAD18F-5160-48EB-B46D-AC4AF26FDB4E}" type="datetimeFigureOut">
              <a:rPr lang="en-IN" smtClean="0"/>
              <a:t>08-11-2024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C0CC8D45-36CD-4D4D-9883-9BC4AEB32AF6}" type="slidenum">
              <a:rPr lang="en-IN" smtClean="0"/>
              <a:t>‹#›</a:t>
            </a:fld>
            <a:endParaRPr lang="en-IN"/>
          </a:p>
        </p:txBody>
      </p:sp>
    </p:spTree>
    <p:extLst>
      <p:ext uri="{BB962C8B-B14F-4D97-AF65-F5344CB8AC3E}">
        <p14:creationId xmlns:p14="http://schemas.microsoft.com/office/powerpoint/2010/main" val="17558741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IN"/>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A1DAD18F-5160-48EB-B46D-AC4AF26FDB4E}" type="datetimeFigureOut">
              <a:rPr lang="en-IN" smtClean="0"/>
              <a:t>08-11-2024</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C0CC8D45-36CD-4D4D-9883-9BC4AEB32AF6}" type="slidenum">
              <a:rPr lang="en-IN" smtClean="0"/>
              <a:t>‹#›</a:t>
            </a:fld>
            <a:endParaRPr lang="en-IN"/>
          </a:p>
        </p:txBody>
      </p:sp>
    </p:spTree>
    <p:extLst>
      <p:ext uri="{BB962C8B-B14F-4D97-AF65-F5344CB8AC3E}">
        <p14:creationId xmlns:p14="http://schemas.microsoft.com/office/powerpoint/2010/main" val="21328529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A1DAD18F-5160-48EB-B46D-AC4AF26FDB4E}" type="datetimeFigureOut">
              <a:rPr lang="en-IN" smtClean="0"/>
              <a:t>08-11-2024</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C0CC8D45-36CD-4D4D-9883-9BC4AEB32AF6}" type="slidenum">
              <a:rPr lang="en-IN" smtClean="0"/>
              <a:t>‹#›</a:t>
            </a:fld>
            <a:endParaRPr lang="en-IN"/>
          </a:p>
        </p:txBody>
      </p:sp>
    </p:spTree>
    <p:extLst>
      <p:ext uri="{BB962C8B-B14F-4D97-AF65-F5344CB8AC3E}">
        <p14:creationId xmlns:p14="http://schemas.microsoft.com/office/powerpoint/2010/main" val="26390624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1DAD18F-5160-48EB-B46D-AC4AF26FDB4E}" type="datetimeFigureOut">
              <a:rPr lang="en-IN" smtClean="0"/>
              <a:t>08-11-2024</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C0CC8D45-36CD-4D4D-9883-9BC4AEB32AF6}" type="slidenum">
              <a:rPr lang="en-IN" smtClean="0"/>
              <a:t>‹#›</a:t>
            </a:fld>
            <a:endParaRPr lang="en-IN"/>
          </a:p>
        </p:txBody>
      </p:sp>
    </p:spTree>
    <p:extLst>
      <p:ext uri="{BB962C8B-B14F-4D97-AF65-F5344CB8AC3E}">
        <p14:creationId xmlns:p14="http://schemas.microsoft.com/office/powerpoint/2010/main" val="17124612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1DAD18F-5160-48EB-B46D-AC4AF26FDB4E}" type="datetimeFigureOut">
              <a:rPr lang="en-IN" smtClean="0"/>
              <a:t>08-11-2024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C0CC8D45-36CD-4D4D-9883-9BC4AEB32AF6}" type="slidenum">
              <a:rPr lang="en-IN" smtClean="0"/>
              <a:t>‹#›</a:t>
            </a:fld>
            <a:endParaRPr lang="en-IN"/>
          </a:p>
        </p:txBody>
      </p:sp>
    </p:spTree>
    <p:extLst>
      <p:ext uri="{BB962C8B-B14F-4D97-AF65-F5344CB8AC3E}">
        <p14:creationId xmlns:p14="http://schemas.microsoft.com/office/powerpoint/2010/main" val="22719810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1DAD18F-5160-48EB-B46D-AC4AF26FDB4E}" type="datetimeFigureOut">
              <a:rPr lang="en-IN" smtClean="0"/>
              <a:t>08-11-2024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C0CC8D45-36CD-4D4D-9883-9BC4AEB32AF6}" type="slidenum">
              <a:rPr lang="en-IN" smtClean="0"/>
              <a:t>‹#›</a:t>
            </a:fld>
            <a:endParaRPr lang="en-IN"/>
          </a:p>
        </p:txBody>
      </p:sp>
    </p:spTree>
    <p:extLst>
      <p:ext uri="{BB962C8B-B14F-4D97-AF65-F5344CB8AC3E}">
        <p14:creationId xmlns:p14="http://schemas.microsoft.com/office/powerpoint/2010/main" val="17011146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A1DAD18F-5160-48EB-B46D-AC4AF26FDB4E}" type="datetimeFigureOut">
              <a:rPr lang="en-IN" smtClean="0"/>
              <a:t>08-11-2024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C0CC8D45-36CD-4D4D-9883-9BC4AEB32AF6}" type="slidenum">
              <a:rPr lang="en-IN" smtClean="0"/>
              <a:t>‹#›</a:t>
            </a:fld>
            <a:endParaRPr lang="en-IN"/>
          </a:p>
        </p:txBody>
      </p:sp>
    </p:spTree>
    <p:extLst>
      <p:ext uri="{BB962C8B-B14F-4D97-AF65-F5344CB8AC3E}">
        <p14:creationId xmlns:p14="http://schemas.microsoft.com/office/powerpoint/2010/main" val="40236961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A1DAD18F-5160-48EB-B46D-AC4AF26FDB4E}" type="datetimeFigureOut">
              <a:rPr lang="en-IN" smtClean="0"/>
              <a:t>08-11-2024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C0CC8D45-36CD-4D4D-9883-9BC4AEB32AF6}" type="slidenum">
              <a:rPr lang="en-IN" smtClean="0"/>
              <a:t>‹#›</a:t>
            </a:fld>
            <a:endParaRPr lang="en-IN"/>
          </a:p>
        </p:txBody>
      </p:sp>
    </p:spTree>
    <p:extLst>
      <p:ext uri="{BB962C8B-B14F-4D97-AF65-F5344CB8AC3E}">
        <p14:creationId xmlns:p14="http://schemas.microsoft.com/office/powerpoint/2010/main" val="30939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1DAD18F-5160-48EB-B46D-AC4AF26FDB4E}" type="datetimeFigureOut">
              <a:rPr lang="en-IN" smtClean="0"/>
              <a:t>08-11-2024</a:t>
            </a:fld>
            <a:endParaRPr lang="en-I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0CC8D45-36CD-4D4D-9883-9BC4AEB32AF6}" type="slidenum">
              <a:rPr lang="en-IN" smtClean="0"/>
              <a:t>‹#›</a:t>
            </a:fld>
            <a:endParaRPr lang="en-IN"/>
          </a:p>
        </p:txBody>
      </p:sp>
    </p:spTree>
    <p:extLst>
      <p:ext uri="{BB962C8B-B14F-4D97-AF65-F5344CB8AC3E}">
        <p14:creationId xmlns:p14="http://schemas.microsoft.com/office/powerpoint/2010/main" val="9616482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89469" y="1657823"/>
            <a:ext cx="11846011" cy="1678502"/>
          </a:xfrm>
        </p:spPr>
        <p:txBody>
          <a:bodyPr>
            <a:normAutofit fontScale="90000"/>
          </a:bodyPr>
          <a:lstStyle/>
          <a:p>
            <a:r>
              <a:rPr lang="en-US" dirty="0">
                <a:latin typeface="Cambria" panose="02040503050406030204" pitchFamily="18" charset="0"/>
                <a:ea typeface="Cambria" panose="02040503050406030204" pitchFamily="18" charset="0"/>
              </a:rPr>
              <a:t>Inorganic Semi micro Qualitative analysis</a:t>
            </a:r>
            <a:endParaRPr lang="en-IN" sz="5300" dirty="0">
              <a:latin typeface="Cambria" panose="02040503050406030204" pitchFamily="18" charset="0"/>
              <a:ea typeface="Cambria" panose="02040503050406030204" pitchFamily="18" charset="0"/>
            </a:endParaRPr>
          </a:p>
        </p:txBody>
      </p:sp>
      <p:sp>
        <p:nvSpPr>
          <p:cNvPr id="3" name="Subtitle 2"/>
          <p:cNvSpPr>
            <a:spLocks noGrp="1"/>
          </p:cNvSpPr>
          <p:nvPr>
            <p:ph type="subTitle" idx="1"/>
          </p:nvPr>
        </p:nvSpPr>
        <p:spPr>
          <a:xfrm>
            <a:off x="1606378" y="4168346"/>
            <a:ext cx="9341708" cy="1869989"/>
          </a:xfrm>
        </p:spPr>
        <p:txBody>
          <a:bodyPr/>
          <a:lstStyle/>
          <a:p>
            <a:r>
              <a:rPr lang="en-US" dirty="0" smtClean="0">
                <a:latin typeface="Cambria" panose="02040503050406030204" pitchFamily="18" charset="0"/>
                <a:ea typeface="Cambria" panose="02040503050406030204" pitchFamily="18" charset="0"/>
              </a:rPr>
              <a:t>Dr. B. </a:t>
            </a:r>
            <a:r>
              <a:rPr lang="en-US" dirty="0" err="1" smtClean="0">
                <a:latin typeface="Cambria" panose="02040503050406030204" pitchFamily="18" charset="0"/>
                <a:ea typeface="Cambria" panose="02040503050406030204" pitchFamily="18" charset="0"/>
              </a:rPr>
              <a:t>Kavitha</a:t>
            </a:r>
            <a:endParaRPr lang="en-US" dirty="0" smtClean="0">
              <a:latin typeface="Cambria" panose="02040503050406030204" pitchFamily="18" charset="0"/>
              <a:ea typeface="Cambria" panose="02040503050406030204" pitchFamily="18" charset="0"/>
            </a:endParaRPr>
          </a:p>
          <a:p>
            <a:r>
              <a:rPr lang="en-US" dirty="0" smtClean="0">
                <a:latin typeface="Cambria" panose="02040503050406030204" pitchFamily="18" charset="0"/>
                <a:ea typeface="Cambria" panose="02040503050406030204" pitchFamily="18" charset="0"/>
              </a:rPr>
              <a:t>Assistant Professor</a:t>
            </a:r>
          </a:p>
          <a:p>
            <a:r>
              <a:rPr lang="en-US" dirty="0" smtClean="0">
                <a:latin typeface="Cambria" panose="02040503050406030204" pitchFamily="18" charset="0"/>
                <a:ea typeface="Cambria" panose="02040503050406030204" pitchFamily="18" charset="0"/>
              </a:rPr>
              <a:t>PG and Research Department of Chemistry</a:t>
            </a:r>
          </a:p>
          <a:p>
            <a:r>
              <a:rPr lang="en-US" dirty="0" smtClean="0">
                <a:latin typeface="Cambria" panose="02040503050406030204" pitchFamily="18" charset="0"/>
                <a:ea typeface="Cambria" panose="02040503050406030204" pitchFamily="18" charset="0"/>
              </a:rPr>
              <a:t>C.P.A. College, </a:t>
            </a:r>
            <a:r>
              <a:rPr lang="en-US" dirty="0" err="1" smtClean="0">
                <a:latin typeface="Cambria" panose="02040503050406030204" pitchFamily="18" charset="0"/>
                <a:ea typeface="Cambria" panose="02040503050406030204" pitchFamily="18" charset="0"/>
              </a:rPr>
              <a:t>Bodinayakanur</a:t>
            </a:r>
            <a:endParaRPr lang="en-IN"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158656440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66119" y="378941"/>
            <a:ext cx="10997513" cy="5909310"/>
          </a:xfrm>
          <a:prstGeom prst="rect">
            <a:avLst/>
          </a:prstGeom>
          <a:noFill/>
        </p:spPr>
        <p:txBody>
          <a:bodyPr wrap="square" rtlCol="0">
            <a:spAutoFit/>
          </a:bodyPr>
          <a:lstStyle/>
          <a:p>
            <a:pPr marL="342900" indent="-342900" algn="just">
              <a:buFont typeface="Wingdings" panose="05000000000000000000" pitchFamily="2" charset="2"/>
              <a:buChar char="Ø"/>
            </a:pPr>
            <a:r>
              <a:rPr lang="en-US" sz="2400" dirty="0" smtClean="0">
                <a:latin typeface="Cambria" panose="02040503050406030204" pitchFamily="18" charset="0"/>
                <a:ea typeface="Cambria" panose="02040503050406030204" pitchFamily="18" charset="0"/>
              </a:rPr>
              <a:t>Semi micro qualitative analysis of inorganic salt mixture containing two anions (interfering) and two </a:t>
            </a:r>
            <a:r>
              <a:rPr lang="en-US" sz="2400" dirty="0" err="1" smtClean="0">
                <a:latin typeface="Cambria" panose="02040503050406030204" pitchFamily="18" charset="0"/>
                <a:ea typeface="Cambria" panose="02040503050406030204" pitchFamily="18" charset="0"/>
              </a:rPr>
              <a:t>cations</a:t>
            </a:r>
            <a:endParaRPr lang="en-US" sz="2400" dirty="0" smtClean="0">
              <a:latin typeface="Cambria" panose="02040503050406030204" pitchFamily="18" charset="0"/>
              <a:ea typeface="Cambria" panose="02040503050406030204" pitchFamily="18" charset="0"/>
            </a:endParaRPr>
          </a:p>
          <a:p>
            <a:pPr marL="342900" indent="-342900" algn="just">
              <a:buFont typeface="Wingdings" panose="05000000000000000000" pitchFamily="2" charset="2"/>
              <a:buChar char="Ø"/>
            </a:pPr>
            <a:endParaRPr lang="en-US" sz="2400" dirty="0" smtClean="0">
              <a:latin typeface="Cambria" panose="02040503050406030204" pitchFamily="18" charset="0"/>
              <a:ea typeface="Cambria" panose="02040503050406030204" pitchFamily="18" charset="0"/>
            </a:endParaRPr>
          </a:p>
          <a:p>
            <a:pPr marL="342900" indent="-342900" algn="just">
              <a:buFont typeface="Wingdings" panose="05000000000000000000" pitchFamily="2" charset="2"/>
              <a:buChar char="Ø"/>
            </a:pPr>
            <a:r>
              <a:rPr lang="en-US" sz="2400" dirty="0" smtClean="0">
                <a:latin typeface="Cambria" panose="02040503050406030204" pitchFamily="18" charset="0"/>
                <a:ea typeface="Cambria" panose="02040503050406030204" pitchFamily="18" charset="0"/>
              </a:rPr>
              <a:t>Simple Anions: Carbonate, nitrate, </a:t>
            </a:r>
            <a:r>
              <a:rPr lang="en-US" sz="2400" dirty="0" err="1" smtClean="0">
                <a:latin typeface="Cambria" panose="02040503050406030204" pitchFamily="18" charset="0"/>
                <a:ea typeface="Cambria" panose="02040503050406030204" pitchFamily="18" charset="0"/>
              </a:rPr>
              <a:t>sulphate</a:t>
            </a:r>
            <a:r>
              <a:rPr lang="en-US" sz="2400" dirty="0" smtClean="0">
                <a:latin typeface="Cambria" panose="02040503050406030204" pitchFamily="18" charset="0"/>
                <a:ea typeface="Cambria" panose="02040503050406030204" pitchFamily="18" charset="0"/>
              </a:rPr>
              <a:t>, </a:t>
            </a:r>
            <a:r>
              <a:rPr lang="en-US" sz="2400" dirty="0" err="1" smtClean="0">
                <a:latin typeface="Cambria" panose="02040503050406030204" pitchFamily="18" charset="0"/>
                <a:ea typeface="Cambria" panose="02040503050406030204" pitchFamily="18" charset="0"/>
              </a:rPr>
              <a:t>sulphide</a:t>
            </a:r>
            <a:r>
              <a:rPr lang="en-US" sz="2400" dirty="0" smtClean="0">
                <a:latin typeface="Cambria" panose="02040503050406030204" pitchFamily="18" charset="0"/>
                <a:ea typeface="Cambria" panose="02040503050406030204" pitchFamily="18" charset="0"/>
              </a:rPr>
              <a:t>, </a:t>
            </a:r>
            <a:r>
              <a:rPr lang="en-US" sz="2400" dirty="0" err="1" smtClean="0">
                <a:latin typeface="Cambria" panose="02040503050406030204" pitchFamily="18" charset="0"/>
                <a:ea typeface="Cambria" panose="02040503050406030204" pitchFamily="18" charset="0"/>
              </a:rPr>
              <a:t>sulphite</a:t>
            </a:r>
            <a:r>
              <a:rPr lang="en-US" sz="2400" dirty="0" smtClean="0">
                <a:latin typeface="Cambria" panose="02040503050406030204" pitchFamily="18" charset="0"/>
                <a:ea typeface="Cambria" panose="02040503050406030204" pitchFamily="18" charset="0"/>
              </a:rPr>
              <a:t>, chloride and bromide</a:t>
            </a:r>
          </a:p>
          <a:p>
            <a:pPr marL="342900" indent="-342900" algn="just">
              <a:buFont typeface="Wingdings" panose="05000000000000000000" pitchFamily="2" charset="2"/>
              <a:buChar char="Ø"/>
            </a:pPr>
            <a:endParaRPr lang="en-US" sz="2400" dirty="0" smtClean="0">
              <a:latin typeface="Cambria" panose="02040503050406030204" pitchFamily="18" charset="0"/>
              <a:ea typeface="Cambria" panose="02040503050406030204" pitchFamily="18" charset="0"/>
            </a:endParaRPr>
          </a:p>
          <a:p>
            <a:pPr marL="342900" indent="-342900" algn="just">
              <a:buFont typeface="Wingdings" panose="05000000000000000000" pitchFamily="2" charset="2"/>
              <a:buChar char="Ø"/>
            </a:pPr>
            <a:r>
              <a:rPr lang="en-US" sz="2400" dirty="0" smtClean="0">
                <a:latin typeface="Cambria" panose="02040503050406030204" pitchFamily="18" charset="0"/>
                <a:ea typeface="Cambria" panose="02040503050406030204" pitchFamily="18" charset="0"/>
              </a:rPr>
              <a:t>Interfering anions: borate, fluoride, oxalate, phosphate, </a:t>
            </a:r>
            <a:r>
              <a:rPr lang="en-US" sz="2400" dirty="0" err="1" smtClean="0">
                <a:latin typeface="Cambria" panose="02040503050406030204" pitchFamily="18" charset="0"/>
                <a:ea typeface="Cambria" panose="02040503050406030204" pitchFamily="18" charset="0"/>
              </a:rPr>
              <a:t>arsenite</a:t>
            </a:r>
            <a:r>
              <a:rPr lang="en-US" sz="2400" dirty="0">
                <a:latin typeface="Cambria" panose="02040503050406030204" pitchFamily="18" charset="0"/>
                <a:ea typeface="Cambria" panose="02040503050406030204" pitchFamily="18" charset="0"/>
              </a:rPr>
              <a:t> </a:t>
            </a:r>
            <a:r>
              <a:rPr lang="en-US" sz="2400" dirty="0" smtClean="0">
                <a:latin typeface="Cambria" panose="02040503050406030204" pitchFamily="18" charset="0"/>
                <a:ea typeface="Cambria" panose="02040503050406030204" pitchFamily="18" charset="0"/>
              </a:rPr>
              <a:t>and chromate</a:t>
            </a:r>
          </a:p>
          <a:p>
            <a:pPr marL="342900" indent="-342900" algn="just">
              <a:buFont typeface="Wingdings" panose="05000000000000000000" pitchFamily="2" charset="2"/>
              <a:buChar char="Ø"/>
            </a:pPr>
            <a:endParaRPr lang="en-US" sz="2400" dirty="0" smtClean="0">
              <a:latin typeface="Cambria" panose="02040503050406030204" pitchFamily="18" charset="0"/>
              <a:ea typeface="Cambria" panose="02040503050406030204" pitchFamily="18" charset="0"/>
            </a:endParaRPr>
          </a:p>
          <a:p>
            <a:pPr marL="342900" indent="-342900" algn="just">
              <a:buFont typeface="Wingdings" panose="05000000000000000000" pitchFamily="2" charset="2"/>
              <a:buChar char="Ø"/>
            </a:pPr>
            <a:r>
              <a:rPr lang="en-US" sz="2400" dirty="0" err="1" smtClean="0">
                <a:latin typeface="Cambria" panose="02040503050406030204" pitchFamily="18" charset="0"/>
                <a:ea typeface="Cambria" panose="02040503050406030204" pitchFamily="18" charset="0"/>
              </a:rPr>
              <a:t>Cations</a:t>
            </a:r>
            <a:r>
              <a:rPr lang="en-US" sz="2400" dirty="0" smtClean="0">
                <a:latin typeface="Cambria" panose="02040503050406030204" pitchFamily="18" charset="0"/>
                <a:ea typeface="Cambria" panose="02040503050406030204" pitchFamily="18" charset="0"/>
              </a:rPr>
              <a:t> : </a:t>
            </a:r>
          </a:p>
          <a:p>
            <a:pPr marL="914400" lvl="1" indent="-457200" algn="just">
              <a:buFont typeface="+mj-lt"/>
              <a:buAutoNum type="alphaLcParenR"/>
            </a:pPr>
            <a:r>
              <a:rPr lang="en-US" sz="2400" dirty="0" smtClean="0">
                <a:latin typeface="Cambria" panose="02040503050406030204" pitchFamily="18" charset="0"/>
                <a:ea typeface="Cambria" panose="02040503050406030204" pitchFamily="18" charset="0"/>
              </a:rPr>
              <a:t>Group I </a:t>
            </a:r>
            <a:r>
              <a:rPr lang="en-US" sz="2400" dirty="0" err="1" smtClean="0">
                <a:latin typeface="Cambria" panose="02040503050406030204" pitchFamily="18" charset="0"/>
                <a:ea typeface="Cambria" panose="02040503050406030204" pitchFamily="18" charset="0"/>
              </a:rPr>
              <a:t>cations</a:t>
            </a:r>
            <a:r>
              <a:rPr lang="en-US" sz="2400" dirty="0" smtClean="0">
                <a:latin typeface="Cambria" panose="02040503050406030204" pitchFamily="18" charset="0"/>
                <a:ea typeface="Cambria" panose="02040503050406030204" pitchFamily="18" charset="0"/>
              </a:rPr>
              <a:t> : lead</a:t>
            </a:r>
          </a:p>
          <a:p>
            <a:pPr marL="914400" lvl="1" indent="-457200" algn="just">
              <a:buFont typeface="+mj-lt"/>
              <a:buAutoNum type="alphaLcParenR"/>
            </a:pPr>
            <a:r>
              <a:rPr lang="en-US" sz="2400" dirty="0" smtClean="0">
                <a:latin typeface="Cambria" panose="02040503050406030204" pitchFamily="18" charset="0"/>
                <a:ea typeface="Cambria" panose="02040503050406030204" pitchFamily="18" charset="0"/>
              </a:rPr>
              <a:t>Group II </a:t>
            </a:r>
            <a:r>
              <a:rPr lang="en-US" sz="2400" dirty="0" err="1" smtClean="0">
                <a:latin typeface="Cambria" panose="02040503050406030204" pitchFamily="18" charset="0"/>
                <a:ea typeface="Cambria" panose="02040503050406030204" pitchFamily="18" charset="0"/>
              </a:rPr>
              <a:t>cations</a:t>
            </a:r>
            <a:r>
              <a:rPr lang="en-US" sz="2400" dirty="0" smtClean="0">
                <a:latin typeface="Cambria" panose="02040503050406030204" pitchFamily="18" charset="0"/>
                <a:ea typeface="Cambria" panose="02040503050406030204" pitchFamily="18" charset="0"/>
              </a:rPr>
              <a:t> : lead, copper, cadmium, bismuth, antimony and tin</a:t>
            </a:r>
          </a:p>
          <a:p>
            <a:pPr marL="914400" lvl="1" indent="-457200" algn="just">
              <a:buFont typeface="+mj-lt"/>
              <a:buAutoNum type="alphaLcParenR"/>
            </a:pPr>
            <a:r>
              <a:rPr lang="en-US" sz="2400" dirty="0" smtClean="0">
                <a:latin typeface="Cambria" panose="02040503050406030204" pitchFamily="18" charset="0"/>
                <a:ea typeface="Cambria" panose="02040503050406030204" pitchFamily="18" charset="0"/>
              </a:rPr>
              <a:t>Group III </a:t>
            </a:r>
            <a:r>
              <a:rPr lang="en-US" sz="2400" dirty="0" err="1" smtClean="0">
                <a:latin typeface="Cambria" panose="02040503050406030204" pitchFamily="18" charset="0"/>
                <a:ea typeface="Cambria" panose="02040503050406030204" pitchFamily="18" charset="0"/>
              </a:rPr>
              <a:t>cations</a:t>
            </a:r>
            <a:r>
              <a:rPr lang="en-US" sz="2400" dirty="0" smtClean="0">
                <a:latin typeface="Cambria" panose="02040503050406030204" pitchFamily="18" charset="0"/>
                <a:ea typeface="Cambria" panose="02040503050406030204" pitchFamily="18" charset="0"/>
              </a:rPr>
              <a:t> : </a:t>
            </a:r>
            <a:r>
              <a:rPr lang="en-US" sz="2400" dirty="0" err="1" smtClean="0">
                <a:latin typeface="Cambria" panose="02040503050406030204" pitchFamily="18" charset="0"/>
                <a:ea typeface="Cambria" panose="02040503050406030204" pitchFamily="18" charset="0"/>
              </a:rPr>
              <a:t>aluminium</a:t>
            </a:r>
            <a:r>
              <a:rPr lang="en-US" sz="2400" dirty="0" smtClean="0">
                <a:latin typeface="Cambria" panose="02040503050406030204" pitchFamily="18" charset="0"/>
                <a:ea typeface="Cambria" panose="02040503050406030204" pitchFamily="18" charset="0"/>
              </a:rPr>
              <a:t>, ferrous, ferric and chromium</a:t>
            </a:r>
          </a:p>
          <a:p>
            <a:pPr marL="914400" lvl="1" indent="-457200" algn="just">
              <a:buFont typeface="+mj-lt"/>
              <a:buAutoNum type="alphaLcParenR"/>
            </a:pPr>
            <a:r>
              <a:rPr lang="en-US" sz="2400" dirty="0" smtClean="0">
                <a:latin typeface="Cambria" panose="02040503050406030204" pitchFamily="18" charset="0"/>
                <a:ea typeface="Cambria" panose="02040503050406030204" pitchFamily="18" charset="0"/>
              </a:rPr>
              <a:t>Group IV </a:t>
            </a:r>
            <a:r>
              <a:rPr lang="en-US" sz="2400" dirty="0" err="1" smtClean="0">
                <a:latin typeface="Cambria" panose="02040503050406030204" pitchFamily="18" charset="0"/>
                <a:ea typeface="Cambria" panose="02040503050406030204" pitchFamily="18" charset="0"/>
              </a:rPr>
              <a:t>cations</a:t>
            </a:r>
            <a:r>
              <a:rPr lang="en-US" sz="2400" dirty="0" smtClean="0">
                <a:latin typeface="Cambria" panose="02040503050406030204" pitchFamily="18" charset="0"/>
                <a:ea typeface="Cambria" panose="02040503050406030204" pitchFamily="18" charset="0"/>
              </a:rPr>
              <a:t> : Cobalt, nickel, Manganese and zinc</a:t>
            </a:r>
          </a:p>
          <a:p>
            <a:pPr marL="914400" lvl="1" indent="-457200" algn="just">
              <a:buFont typeface="+mj-lt"/>
              <a:buAutoNum type="alphaLcParenR"/>
            </a:pPr>
            <a:r>
              <a:rPr lang="en-US" sz="2400" dirty="0" smtClean="0">
                <a:latin typeface="Cambria" panose="02040503050406030204" pitchFamily="18" charset="0"/>
                <a:ea typeface="Cambria" panose="02040503050406030204" pitchFamily="18" charset="0"/>
              </a:rPr>
              <a:t>Group V </a:t>
            </a:r>
            <a:r>
              <a:rPr lang="en-US" sz="2400" dirty="0" err="1" smtClean="0">
                <a:latin typeface="Cambria" panose="02040503050406030204" pitchFamily="18" charset="0"/>
                <a:ea typeface="Cambria" panose="02040503050406030204" pitchFamily="18" charset="0"/>
              </a:rPr>
              <a:t>cations</a:t>
            </a:r>
            <a:r>
              <a:rPr lang="en-US" sz="2400" dirty="0" smtClean="0">
                <a:latin typeface="Cambria" panose="02040503050406030204" pitchFamily="18" charset="0"/>
                <a:ea typeface="Cambria" panose="02040503050406030204" pitchFamily="18" charset="0"/>
              </a:rPr>
              <a:t> : Calcium, Strontium and barium</a:t>
            </a:r>
          </a:p>
          <a:p>
            <a:pPr marL="914400" lvl="1" indent="-457200" algn="just">
              <a:buFont typeface="+mj-lt"/>
              <a:buAutoNum type="alphaLcParenR"/>
            </a:pPr>
            <a:r>
              <a:rPr lang="en-US" sz="2400" dirty="0" smtClean="0">
                <a:latin typeface="Cambria" panose="02040503050406030204" pitchFamily="18" charset="0"/>
                <a:ea typeface="Cambria" panose="02040503050406030204" pitchFamily="18" charset="0"/>
              </a:rPr>
              <a:t>Group VI </a:t>
            </a:r>
            <a:r>
              <a:rPr lang="en-US" sz="2400" dirty="0" err="1" smtClean="0">
                <a:latin typeface="Cambria" panose="02040503050406030204" pitchFamily="18" charset="0"/>
                <a:ea typeface="Cambria" panose="02040503050406030204" pitchFamily="18" charset="0"/>
              </a:rPr>
              <a:t>cations</a:t>
            </a:r>
            <a:r>
              <a:rPr lang="en-US" sz="2400" dirty="0" smtClean="0">
                <a:latin typeface="Cambria" panose="02040503050406030204" pitchFamily="18" charset="0"/>
                <a:ea typeface="Cambria" panose="02040503050406030204" pitchFamily="18" charset="0"/>
              </a:rPr>
              <a:t> : Magnesium and ammonium</a:t>
            </a:r>
          </a:p>
          <a:p>
            <a:pPr marL="800100" lvl="1" indent="-342900">
              <a:buFont typeface="Wingdings" panose="05000000000000000000" pitchFamily="2" charset="2"/>
              <a:buChar char="Ø"/>
            </a:pPr>
            <a:endParaRPr lang="en-IN" dirty="0"/>
          </a:p>
        </p:txBody>
      </p:sp>
    </p:spTree>
    <p:extLst>
      <p:ext uri="{BB962C8B-B14F-4D97-AF65-F5344CB8AC3E}">
        <p14:creationId xmlns:p14="http://schemas.microsoft.com/office/powerpoint/2010/main" val="380106537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9470" y="197708"/>
            <a:ext cx="11788346" cy="1120346"/>
          </a:xfrm>
        </p:spPr>
        <p:txBody>
          <a:bodyPr>
            <a:normAutofit/>
          </a:bodyPr>
          <a:lstStyle/>
          <a:p>
            <a:pPr algn="ctr"/>
            <a:r>
              <a:rPr lang="en-US" sz="2800" dirty="0" smtClean="0">
                <a:latin typeface="Cambria" panose="02040503050406030204" pitchFamily="18" charset="0"/>
                <a:ea typeface="Cambria" panose="02040503050406030204" pitchFamily="18" charset="0"/>
              </a:rPr>
              <a:t>Qualitative analysis</a:t>
            </a:r>
            <a:br>
              <a:rPr lang="en-US" sz="2800" dirty="0" smtClean="0">
                <a:latin typeface="Cambria" panose="02040503050406030204" pitchFamily="18" charset="0"/>
                <a:ea typeface="Cambria" panose="02040503050406030204" pitchFamily="18" charset="0"/>
              </a:rPr>
            </a:br>
            <a:r>
              <a:rPr lang="en-US" sz="2800" dirty="0" smtClean="0">
                <a:latin typeface="Cambria" panose="02040503050406030204" pitchFamily="18" charset="0"/>
                <a:ea typeface="Cambria" panose="02040503050406030204" pitchFamily="18" charset="0"/>
              </a:rPr>
              <a:t>Systematic Analysis for Inorganic substance</a:t>
            </a:r>
            <a:endParaRPr lang="en-IN" sz="2800" dirty="0">
              <a:latin typeface="Cambria" panose="02040503050406030204" pitchFamily="18" charset="0"/>
              <a:ea typeface="Cambria" panose="02040503050406030204" pitchFamily="18" charset="0"/>
            </a:endParaRPr>
          </a:p>
        </p:txBody>
      </p:sp>
      <p:graphicFrame>
        <p:nvGraphicFramePr>
          <p:cNvPr id="4" name="Table 3"/>
          <p:cNvGraphicFramePr>
            <a:graphicFrameLocks noGrp="1"/>
          </p:cNvGraphicFramePr>
          <p:nvPr>
            <p:extLst>
              <p:ext uri="{D42A27DB-BD31-4B8C-83A1-F6EECF244321}">
                <p14:modId xmlns:p14="http://schemas.microsoft.com/office/powerpoint/2010/main" val="1477791604"/>
              </p:ext>
            </p:extLst>
          </p:nvPr>
        </p:nvGraphicFramePr>
        <p:xfrm>
          <a:off x="560174" y="1318054"/>
          <a:ext cx="11343503" cy="5365627"/>
        </p:xfrm>
        <a:graphic>
          <a:graphicData uri="http://schemas.openxmlformats.org/drawingml/2006/table">
            <a:tbl>
              <a:tblPr firstRow="1" bandRow="1">
                <a:tableStyleId>{5940675A-B579-460E-94D1-54222C63F5DA}</a:tableStyleId>
              </a:tblPr>
              <a:tblGrid>
                <a:gridCol w="959585"/>
                <a:gridCol w="2684902"/>
                <a:gridCol w="3753090"/>
                <a:gridCol w="3945926"/>
              </a:tblGrid>
              <a:tr h="584671">
                <a:tc>
                  <a:txBody>
                    <a:bodyPr/>
                    <a:lstStyle/>
                    <a:p>
                      <a:pPr algn="ctr"/>
                      <a:r>
                        <a:rPr lang="en-US" sz="2000" b="1" dirty="0" err="1" smtClean="0">
                          <a:latin typeface="Cambria" panose="02040503050406030204" pitchFamily="18" charset="0"/>
                          <a:ea typeface="Cambria" panose="02040503050406030204" pitchFamily="18" charset="0"/>
                        </a:rPr>
                        <a:t>S.No</a:t>
                      </a:r>
                      <a:endParaRPr lang="en-IN" sz="2000" b="1" dirty="0">
                        <a:latin typeface="Cambria" panose="02040503050406030204" pitchFamily="18" charset="0"/>
                        <a:ea typeface="Cambria" panose="02040503050406030204" pitchFamily="18" charset="0"/>
                      </a:endParaRPr>
                    </a:p>
                  </a:txBody>
                  <a:tcPr/>
                </a:tc>
                <a:tc>
                  <a:txBody>
                    <a:bodyPr/>
                    <a:lstStyle/>
                    <a:p>
                      <a:pPr algn="ctr"/>
                      <a:r>
                        <a:rPr lang="en-US" sz="2000" b="1" dirty="0" smtClean="0">
                          <a:latin typeface="Cambria" panose="02040503050406030204" pitchFamily="18" charset="0"/>
                          <a:ea typeface="Cambria" panose="02040503050406030204" pitchFamily="18" charset="0"/>
                        </a:rPr>
                        <a:t>Experiment</a:t>
                      </a:r>
                      <a:endParaRPr lang="en-IN" sz="2000" b="1" dirty="0">
                        <a:latin typeface="Cambria" panose="02040503050406030204" pitchFamily="18" charset="0"/>
                        <a:ea typeface="Cambria" panose="02040503050406030204" pitchFamily="18" charset="0"/>
                      </a:endParaRPr>
                    </a:p>
                  </a:txBody>
                  <a:tcPr/>
                </a:tc>
                <a:tc>
                  <a:txBody>
                    <a:bodyPr/>
                    <a:lstStyle/>
                    <a:p>
                      <a:pPr algn="ctr"/>
                      <a:r>
                        <a:rPr lang="en-US" sz="2000" b="1" dirty="0" smtClean="0">
                          <a:latin typeface="Cambria" panose="02040503050406030204" pitchFamily="18" charset="0"/>
                          <a:ea typeface="Cambria" panose="02040503050406030204" pitchFamily="18" charset="0"/>
                        </a:rPr>
                        <a:t>Observation </a:t>
                      </a:r>
                      <a:endParaRPr lang="en-IN" sz="2000" b="1" dirty="0">
                        <a:latin typeface="Cambria" panose="02040503050406030204" pitchFamily="18" charset="0"/>
                        <a:ea typeface="Cambria" panose="02040503050406030204" pitchFamily="18" charset="0"/>
                      </a:endParaRPr>
                    </a:p>
                  </a:txBody>
                  <a:tcPr/>
                </a:tc>
                <a:tc>
                  <a:txBody>
                    <a:bodyPr/>
                    <a:lstStyle/>
                    <a:p>
                      <a:pPr algn="ctr"/>
                      <a:r>
                        <a:rPr lang="en-US" sz="2000" b="1" dirty="0" smtClean="0">
                          <a:latin typeface="Cambria" panose="02040503050406030204" pitchFamily="18" charset="0"/>
                          <a:ea typeface="Cambria" panose="02040503050406030204" pitchFamily="18" charset="0"/>
                        </a:rPr>
                        <a:t>Inference</a:t>
                      </a:r>
                      <a:endParaRPr lang="en-IN" sz="2000" b="1" dirty="0">
                        <a:latin typeface="Cambria" panose="02040503050406030204" pitchFamily="18" charset="0"/>
                        <a:ea typeface="Cambria" panose="02040503050406030204" pitchFamily="18" charset="0"/>
                      </a:endParaRPr>
                    </a:p>
                  </a:txBody>
                  <a:tcPr/>
                </a:tc>
              </a:tr>
              <a:tr h="483276">
                <a:tc gridSpan="4">
                  <a:txBody>
                    <a:bodyPr/>
                    <a:lstStyle/>
                    <a:p>
                      <a:pPr algn="ctr"/>
                      <a:r>
                        <a:rPr lang="en-US" sz="2000" dirty="0" smtClean="0">
                          <a:latin typeface="Cambria" panose="02040503050406030204" pitchFamily="18" charset="0"/>
                          <a:ea typeface="Cambria" panose="02040503050406030204" pitchFamily="18" charset="0"/>
                        </a:rPr>
                        <a:t>Preliminary Dry Reactions</a:t>
                      </a:r>
                      <a:endParaRPr lang="en-IN" sz="2000" dirty="0">
                        <a:latin typeface="Cambria" panose="02040503050406030204" pitchFamily="18" charset="0"/>
                        <a:ea typeface="Cambria" panose="02040503050406030204" pitchFamily="18" charset="0"/>
                      </a:endParaRPr>
                    </a:p>
                  </a:txBody>
                  <a:tcPr/>
                </a:tc>
                <a:tc hMerge="1">
                  <a:txBody>
                    <a:bodyPr/>
                    <a:lstStyle/>
                    <a:p>
                      <a:endParaRPr lang="en-IN"/>
                    </a:p>
                  </a:txBody>
                  <a:tcPr/>
                </a:tc>
                <a:tc hMerge="1">
                  <a:txBody>
                    <a:bodyPr/>
                    <a:lstStyle/>
                    <a:p>
                      <a:endParaRPr lang="en-IN"/>
                    </a:p>
                  </a:txBody>
                  <a:tcPr/>
                </a:tc>
                <a:tc hMerge="1">
                  <a:txBody>
                    <a:bodyPr/>
                    <a:lstStyle/>
                    <a:p>
                      <a:endParaRPr lang="en-IN"/>
                    </a:p>
                  </a:txBody>
                  <a:tcPr/>
                </a:tc>
              </a:tr>
              <a:tr h="359014">
                <a:tc rowSpan="4">
                  <a:txBody>
                    <a:bodyPr/>
                    <a:lstStyle/>
                    <a:p>
                      <a:r>
                        <a:rPr lang="en-US" sz="2000" dirty="0" smtClean="0">
                          <a:latin typeface="Cambria" panose="02040503050406030204" pitchFamily="18" charset="0"/>
                          <a:ea typeface="Cambria" panose="02040503050406030204" pitchFamily="18" charset="0"/>
                        </a:rPr>
                        <a:t>1</a:t>
                      </a:r>
                      <a:endParaRPr lang="en-IN" sz="2000" dirty="0">
                        <a:latin typeface="Cambria" panose="02040503050406030204" pitchFamily="18" charset="0"/>
                        <a:ea typeface="Cambria" panose="02040503050406030204" pitchFamily="18" charset="0"/>
                      </a:endParaRPr>
                    </a:p>
                  </a:txBody>
                  <a:tcPr/>
                </a:tc>
                <a:tc rowSpan="4">
                  <a:txBody>
                    <a:bodyPr/>
                    <a:lstStyle/>
                    <a:p>
                      <a:r>
                        <a:rPr lang="en-US" sz="2000" dirty="0" err="1" smtClean="0">
                          <a:latin typeface="Cambria" panose="02040503050406030204" pitchFamily="18" charset="0"/>
                          <a:ea typeface="Cambria" panose="02040503050406030204" pitchFamily="18" charset="0"/>
                        </a:rPr>
                        <a:t>Colour</a:t>
                      </a:r>
                      <a:r>
                        <a:rPr lang="en-US" sz="2000" dirty="0" smtClean="0">
                          <a:latin typeface="Cambria" panose="02040503050406030204" pitchFamily="18" charset="0"/>
                          <a:ea typeface="Cambria" panose="02040503050406030204" pitchFamily="18" charset="0"/>
                        </a:rPr>
                        <a:t> of the salt</a:t>
                      </a:r>
                      <a:endParaRPr lang="en-IN" sz="2000" dirty="0">
                        <a:latin typeface="Cambria" panose="02040503050406030204" pitchFamily="18" charset="0"/>
                        <a:ea typeface="Cambria" panose="02040503050406030204" pitchFamily="18" charset="0"/>
                      </a:endParaRPr>
                    </a:p>
                  </a:txBody>
                  <a:tcPr/>
                </a:tc>
                <a:tc>
                  <a:txBody>
                    <a:bodyPr/>
                    <a:lstStyle/>
                    <a:p>
                      <a:r>
                        <a:rPr lang="en-US" sz="2000" dirty="0" smtClean="0">
                          <a:latin typeface="Cambria" panose="02040503050406030204" pitchFamily="18" charset="0"/>
                          <a:ea typeface="Cambria" panose="02040503050406030204" pitchFamily="18" charset="0"/>
                        </a:rPr>
                        <a:t>Blue </a:t>
                      </a:r>
                      <a:r>
                        <a:rPr lang="en-US" sz="2000" dirty="0" err="1" smtClean="0">
                          <a:latin typeface="Cambria" panose="02040503050406030204" pitchFamily="18" charset="0"/>
                          <a:ea typeface="Cambria" panose="02040503050406030204" pitchFamily="18" charset="0"/>
                        </a:rPr>
                        <a:t>colour</a:t>
                      </a:r>
                      <a:endParaRPr lang="en-IN" sz="2000" dirty="0">
                        <a:latin typeface="Cambria" panose="02040503050406030204" pitchFamily="18" charset="0"/>
                        <a:ea typeface="Cambria" panose="02040503050406030204" pitchFamily="18" charset="0"/>
                      </a:endParaRPr>
                    </a:p>
                  </a:txBody>
                  <a:tcPr/>
                </a:tc>
                <a:tc>
                  <a:txBody>
                    <a:bodyPr/>
                    <a:lstStyle/>
                    <a:p>
                      <a:r>
                        <a:rPr lang="en-US" sz="2000" dirty="0" smtClean="0">
                          <a:latin typeface="Cambria" panose="02040503050406030204" pitchFamily="18" charset="0"/>
                          <a:ea typeface="Cambria" panose="02040503050406030204" pitchFamily="18" charset="0"/>
                        </a:rPr>
                        <a:t>Presence of Copper</a:t>
                      </a:r>
                      <a:endParaRPr lang="en-IN" sz="2000" dirty="0">
                        <a:latin typeface="Cambria" panose="02040503050406030204" pitchFamily="18" charset="0"/>
                        <a:ea typeface="Cambria" panose="02040503050406030204" pitchFamily="18" charset="0"/>
                      </a:endParaRPr>
                    </a:p>
                  </a:txBody>
                  <a:tcPr/>
                </a:tc>
              </a:tr>
              <a:tr h="359014">
                <a:tc vMerge="1">
                  <a:txBody>
                    <a:bodyPr/>
                    <a:lstStyle/>
                    <a:p>
                      <a:endParaRPr lang="en-IN"/>
                    </a:p>
                  </a:txBody>
                  <a:tcPr/>
                </a:tc>
                <a:tc vMerge="1">
                  <a:txBody>
                    <a:bodyPr/>
                    <a:lstStyle/>
                    <a:p>
                      <a:endParaRPr lang="en-IN"/>
                    </a:p>
                  </a:txBody>
                  <a:tcPr/>
                </a:tc>
                <a:tc>
                  <a:txBody>
                    <a:bodyPr/>
                    <a:lstStyle/>
                    <a:p>
                      <a:r>
                        <a:rPr lang="en-US" sz="2000" dirty="0" smtClean="0">
                          <a:latin typeface="Cambria" panose="02040503050406030204" pitchFamily="18" charset="0"/>
                          <a:ea typeface="Cambria" panose="02040503050406030204" pitchFamily="18" charset="0"/>
                        </a:rPr>
                        <a:t>Green </a:t>
                      </a:r>
                      <a:r>
                        <a:rPr lang="en-US" sz="2000" dirty="0" err="1" smtClean="0">
                          <a:latin typeface="Cambria" panose="02040503050406030204" pitchFamily="18" charset="0"/>
                          <a:ea typeface="Cambria" panose="02040503050406030204" pitchFamily="18" charset="0"/>
                        </a:rPr>
                        <a:t>colour</a:t>
                      </a:r>
                      <a:endParaRPr lang="en-IN" sz="2000" dirty="0">
                        <a:latin typeface="Cambria" panose="02040503050406030204" pitchFamily="18" charset="0"/>
                        <a:ea typeface="Cambria" panose="02040503050406030204" pitchFamily="18" charset="0"/>
                      </a:endParaRPr>
                    </a:p>
                  </a:txBody>
                  <a:tcPr/>
                </a:tc>
                <a:tc>
                  <a:txBody>
                    <a:bodyPr/>
                    <a:lstStyle/>
                    <a:p>
                      <a:r>
                        <a:rPr lang="en-US" sz="2000" dirty="0" smtClean="0">
                          <a:latin typeface="Cambria" panose="02040503050406030204" pitchFamily="18" charset="0"/>
                          <a:ea typeface="Cambria" panose="02040503050406030204" pitchFamily="18" charset="0"/>
                        </a:rPr>
                        <a:t>Presence of Nickel, Ferrous, copper</a:t>
                      </a:r>
                      <a:endParaRPr lang="en-IN" sz="2000" dirty="0">
                        <a:latin typeface="Cambria" panose="02040503050406030204" pitchFamily="18" charset="0"/>
                        <a:ea typeface="Cambria" panose="02040503050406030204" pitchFamily="18" charset="0"/>
                      </a:endParaRPr>
                    </a:p>
                  </a:txBody>
                  <a:tcPr/>
                </a:tc>
              </a:tr>
              <a:tr h="359014">
                <a:tc vMerge="1">
                  <a:txBody>
                    <a:bodyPr/>
                    <a:lstStyle/>
                    <a:p>
                      <a:endParaRPr lang="en-IN"/>
                    </a:p>
                  </a:txBody>
                  <a:tcPr/>
                </a:tc>
                <a:tc vMerge="1">
                  <a:txBody>
                    <a:bodyPr/>
                    <a:lstStyle/>
                    <a:p>
                      <a:endParaRPr lang="en-IN"/>
                    </a:p>
                  </a:txBody>
                  <a:tcPr/>
                </a:tc>
                <a:tc>
                  <a:txBody>
                    <a:bodyPr/>
                    <a:lstStyle/>
                    <a:p>
                      <a:r>
                        <a:rPr lang="en-US" sz="2000" dirty="0" smtClean="0">
                          <a:latin typeface="Cambria" panose="02040503050406030204" pitchFamily="18" charset="0"/>
                          <a:ea typeface="Cambria" panose="02040503050406030204" pitchFamily="18" charset="0"/>
                        </a:rPr>
                        <a:t>Pink </a:t>
                      </a:r>
                      <a:r>
                        <a:rPr lang="en-US" sz="2000" dirty="0" err="1" smtClean="0">
                          <a:latin typeface="Cambria" panose="02040503050406030204" pitchFamily="18" charset="0"/>
                          <a:ea typeface="Cambria" panose="02040503050406030204" pitchFamily="18" charset="0"/>
                        </a:rPr>
                        <a:t>colour</a:t>
                      </a:r>
                      <a:endParaRPr lang="en-IN" sz="2000" dirty="0">
                        <a:latin typeface="Cambria" panose="02040503050406030204" pitchFamily="18" charset="0"/>
                        <a:ea typeface="Cambria" panose="02040503050406030204" pitchFamily="18" charset="0"/>
                      </a:endParaRPr>
                    </a:p>
                  </a:txBody>
                  <a:tcPr/>
                </a:tc>
                <a:tc>
                  <a:txBody>
                    <a:bodyPr/>
                    <a:lstStyle/>
                    <a:p>
                      <a:r>
                        <a:rPr lang="en-US" sz="2000" dirty="0" smtClean="0">
                          <a:latin typeface="Cambria" panose="02040503050406030204" pitchFamily="18" charset="0"/>
                          <a:ea typeface="Cambria" panose="02040503050406030204" pitchFamily="18" charset="0"/>
                        </a:rPr>
                        <a:t>Presence of Manganese, cobalt salt</a:t>
                      </a:r>
                      <a:endParaRPr lang="en-IN" sz="2000" dirty="0">
                        <a:latin typeface="Cambria" panose="02040503050406030204" pitchFamily="18" charset="0"/>
                        <a:ea typeface="Cambria" panose="02040503050406030204" pitchFamily="18" charset="0"/>
                      </a:endParaRPr>
                    </a:p>
                  </a:txBody>
                  <a:tcPr/>
                </a:tc>
              </a:tr>
              <a:tr h="359014">
                <a:tc vMerge="1">
                  <a:txBody>
                    <a:bodyPr/>
                    <a:lstStyle/>
                    <a:p>
                      <a:endParaRPr lang="en-IN"/>
                    </a:p>
                  </a:txBody>
                  <a:tcPr/>
                </a:tc>
                <a:tc vMerge="1">
                  <a:txBody>
                    <a:bodyPr/>
                    <a:lstStyle/>
                    <a:p>
                      <a:endParaRPr lang="en-IN"/>
                    </a:p>
                  </a:txBody>
                  <a:tcPr/>
                </a:tc>
                <a:tc>
                  <a:txBody>
                    <a:bodyPr/>
                    <a:lstStyle/>
                    <a:p>
                      <a:r>
                        <a:rPr lang="en-US" sz="2000" dirty="0" err="1" smtClean="0">
                          <a:latin typeface="Cambria" panose="02040503050406030204" pitchFamily="18" charset="0"/>
                          <a:ea typeface="Cambria" panose="02040503050406030204" pitchFamily="18" charset="0"/>
                        </a:rPr>
                        <a:t>Colourless</a:t>
                      </a:r>
                      <a:r>
                        <a:rPr lang="en-US" sz="2000" dirty="0" smtClean="0">
                          <a:latin typeface="Cambria" panose="02040503050406030204" pitchFamily="18" charset="0"/>
                          <a:ea typeface="Cambria" panose="02040503050406030204" pitchFamily="18" charset="0"/>
                        </a:rPr>
                        <a:t>/White</a:t>
                      </a:r>
                      <a:endParaRPr lang="en-IN" sz="2000" dirty="0">
                        <a:latin typeface="Cambria" panose="02040503050406030204" pitchFamily="18" charset="0"/>
                        <a:ea typeface="Cambria" panose="02040503050406030204" pitchFamily="18" charset="0"/>
                      </a:endParaRPr>
                    </a:p>
                  </a:txBody>
                  <a:tcPr/>
                </a:tc>
                <a:tc>
                  <a:txBody>
                    <a:bodyPr/>
                    <a:lstStyle/>
                    <a:p>
                      <a:r>
                        <a:rPr lang="en-US" sz="2000" dirty="0" smtClean="0">
                          <a:latin typeface="Cambria" panose="02040503050406030204" pitchFamily="18" charset="0"/>
                          <a:ea typeface="Cambria" panose="02040503050406030204" pitchFamily="18" charset="0"/>
                        </a:rPr>
                        <a:t>Absence of copper, Nickel,</a:t>
                      </a:r>
                      <a:r>
                        <a:rPr lang="en-US" sz="2000" baseline="0" dirty="0" smtClean="0">
                          <a:latin typeface="Cambria" panose="02040503050406030204" pitchFamily="18" charset="0"/>
                          <a:ea typeface="Cambria" panose="02040503050406030204" pitchFamily="18" charset="0"/>
                        </a:rPr>
                        <a:t> Iron. Manganese salts</a:t>
                      </a:r>
                      <a:endParaRPr lang="en-IN" sz="2000" dirty="0">
                        <a:latin typeface="Cambria" panose="02040503050406030204" pitchFamily="18" charset="0"/>
                        <a:ea typeface="Cambria" panose="02040503050406030204" pitchFamily="18" charset="0"/>
                      </a:endParaRPr>
                    </a:p>
                  </a:txBody>
                  <a:tcPr/>
                </a:tc>
              </a:tr>
              <a:tr h="179507">
                <a:tc rowSpan="3">
                  <a:txBody>
                    <a:bodyPr/>
                    <a:lstStyle/>
                    <a:p>
                      <a:r>
                        <a:rPr lang="en-US" sz="2000" dirty="0" smtClean="0">
                          <a:latin typeface="Cambria" panose="02040503050406030204" pitchFamily="18" charset="0"/>
                          <a:ea typeface="Cambria" panose="02040503050406030204" pitchFamily="18" charset="0"/>
                        </a:rPr>
                        <a:t>2</a:t>
                      </a:r>
                      <a:endParaRPr lang="en-IN" sz="2000" dirty="0">
                        <a:latin typeface="Cambria" panose="02040503050406030204" pitchFamily="18" charset="0"/>
                        <a:ea typeface="Cambria" panose="02040503050406030204" pitchFamily="18" charset="0"/>
                      </a:endParaRPr>
                    </a:p>
                  </a:txBody>
                  <a:tcPr/>
                </a:tc>
                <a:tc rowSpan="3">
                  <a:txBody>
                    <a:bodyPr/>
                    <a:lstStyle/>
                    <a:p>
                      <a:r>
                        <a:rPr lang="en-US" sz="2000" b="1" dirty="0" smtClean="0">
                          <a:latin typeface="Cambria" panose="02040503050406030204" pitchFamily="18" charset="0"/>
                          <a:ea typeface="Cambria" panose="02040503050406030204" pitchFamily="18" charset="0"/>
                        </a:rPr>
                        <a:t>Action of</a:t>
                      </a:r>
                      <a:r>
                        <a:rPr lang="en-US" sz="2000" b="1" baseline="0" dirty="0" smtClean="0">
                          <a:latin typeface="Cambria" panose="02040503050406030204" pitchFamily="18" charset="0"/>
                          <a:ea typeface="Cambria" panose="02040503050406030204" pitchFamily="18" charset="0"/>
                        </a:rPr>
                        <a:t> Heat:</a:t>
                      </a:r>
                    </a:p>
                    <a:p>
                      <a:r>
                        <a:rPr lang="en-US" sz="2000" baseline="0" dirty="0" smtClean="0">
                          <a:latin typeface="Cambria" panose="02040503050406030204" pitchFamily="18" charset="0"/>
                          <a:ea typeface="Cambria" panose="02040503050406030204" pitchFamily="18" charset="0"/>
                        </a:rPr>
                        <a:t>The salt is heated in a dry test tube</a:t>
                      </a:r>
                      <a:endParaRPr lang="en-IN" sz="2000" dirty="0">
                        <a:latin typeface="Cambria" panose="02040503050406030204" pitchFamily="18" charset="0"/>
                        <a:ea typeface="Cambria" panose="02040503050406030204" pitchFamily="18" charset="0"/>
                      </a:endParaRPr>
                    </a:p>
                  </a:txBody>
                  <a:tcPr/>
                </a:tc>
                <a:tc>
                  <a:txBody>
                    <a:bodyPr/>
                    <a:lstStyle/>
                    <a:p>
                      <a:r>
                        <a:rPr lang="en-US" sz="2000" dirty="0" err="1" smtClean="0">
                          <a:latin typeface="Cambria" panose="02040503050406030204" pitchFamily="18" charset="0"/>
                          <a:ea typeface="Cambria" panose="02040503050406030204" pitchFamily="18" charset="0"/>
                        </a:rPr>
                        <a:t>Colourless</a:t>
                      </a:r>
                      <a:r>
                        <a:rPr lang="en-US" sz="2000" baseline="0" dirty="0" smtClean="0">
                          <a:latin typeface="Cambria" panose="02040503050406030204" pitchFamily="18" charset="0"/>
                          <a:ea typeface="Cambria" panose="02040503050406030204" pitchFamily="18" charset="0"/>
                        </a:rPr>
                        <a:t> gas turning lime water milky</a:t>
                      </a:r>
                      <a:endParaRPr lang="en-IN" sz="2000" dirty="0">
                        <a:latin typeface="Cambria" panose="02040503050406030204" pitchFamily="18" charset="0"/>
                        <a:ea typeface="Cambria" panose="02040503050406030204" pitchFamily="18" charset="0"/>
                      </a:endParaRPr>
                    </a:p>
                  </a:txBody>
                  <a:tcPr/>
                </a:tc>
                <a:tc>
                  <a:txBody>
                    <a:bodyPr/>
                    <a:lstStyle/>
                    <a:p>
                      <a:r>
                        <a:rPr lang="en-US" sz="2000" dirty="0" smtClean="0">
                          <a:latin typeface="Cambria" panose="02040503050406030204" pitchFamily="18" charset="0"/>
                          <a:ea typeface="Cambria" panose="02040503050406030204" pitchFamily="18" charset="0"/>
                        </a:rPr>
                        <a:t>Presence of Carbonate</a:t>
                      </a:r>
                      <a:endParaRPr lang="en-IN" sz="2000" dirty="0">
                        <a:latin typeface="Cambria" panose="02040503050406030204" pitchFamily="18" charset="0"/>
                        <a:ea typeface="Cambria" panose="02040503050406030204" pitchFamily="18" charset="0"/>
                      </a:endParaRPr>
                    </a:p>
                  </a:txBody>
                  <a:tcPr/>
                </a:tc>
              </a:tr>
              <a:tr h="186253">
                <a:tc vMerge="1">
                  <a:txBody>
                    <a:bodyPr/>
                    <a:lstStyle/>
                    <a:p>
                      <a:endParaRPr lang="en-IN"/>
                    </a:p>
                  </a:txBody>
                  <a:tcPr/>
                </a:tc>
                <a:tc vMerge="1">
                  <a:txBody>
                    <a:bodyPr/>
                    <a:lstStyle/>
                    <a:p>
                      <a:endParaRPr lang="en-IN"/>
                    </a:p>
                  </a:txBody>
                  <a:tcPr/>
                </a:tc>
                <a:tc>
                  <a:txBody>
                    <a:bodyPr/>
                    <a:lstStyle/>
                    <a:p>
                      <a:r>
                        <a:rPr lang="en-US" sz="2000" dirty="0" err="1" smtClean="0">
                          <a:latin typeface="Cambria" panose="02040503050406030204" pitchFamily="18" charset="0"/>
                          <a:ea typeface="Cambria" panose="02040503050406030204" pitchFamily="18" charset="0"/>
                        </a:rPr>
                        <a:t>Colourless</a:t>
                      </a:r>
                      <a:r>
                        <a:rPr lang="en-US" sz="2000" dirty="0" smtClean="0">
                          <a:latin typeface="Cambria" panose="02040503050406030204" pitchFamily="18" charset="0"/>
                          <a:ea typeface="Cambria" panose="02040503050406030204" pitchFamily="18" charset="0"/>
                        </a:rPr>
                        <a:t> gas giving white fumes with Conc. </a:t>
                      </a:r>
                      <a:r>
                        <a:rPr lang="en-US" sz="2000" dirty="0" err="1" smtClean="0">
                          <a:latin typeface="Cambria" panose="02040503050406030204" pitchFamily="18" charset="0"/>
                          <a:ea typeface="Cambria" panose="02040503050406030204" pitchFamily="18" charset="0"/>
                        </a:rPr>
                        <a:t>HCl</a:t>
                      </a:r>
                      <a:r>
                        <a:rPr lang="en-US" sz="2000" dirty="0" smtClean="0">
                          <a:latin typeface="Cambria" panose="02040503050406030204" pitchFamily="18" charset="0"/>
                          <a:ea typeface="Cambria" panose="02040503050406030204" pitchFamily="18" charset="0"/>
                        </a:rPr>
                        <a:t> taken at the end of glass rod</a:t>
                      </a:r>
                      <a:endParaRPr lang="en-IN" sz="2000" dirty="0">
                        <a:latin typeface="Cambria" panose="02040503050406030204" pitchFamily="18" charset="0"/>
                        <a:ea typeface="Cambria" panose="02040503050406030204" pitchFamily="18" charset="0"/>
                      </a:endParaRPr>
                    </a:p>
                  </a:txBody>
                  <a:tcPr/>
                </a:tc>
                <a:tc>
                  <a:txBody>
                    <a:bodyPr/>
                    <a:lstStyle/>
                    <a:p>
                      <a:r>
                        <a:rPr lang="en-US" sz="2000" dirty="0" smtClean="0">
                          <a:latin typeface="Cambria" panose="02040503050406030204" pitchFamily="18" charset="0"/>
                          <a:ea typeface="Cambria" panose="02040503050406030204" pitchFamily="18" charset="0"/>
                        </a:rPr>
                        <a:t>Presence of ammonium</a:t>
                      </a:r>
                      <a:endParaRPr lang="en-IN" sz="2000" dirty="0">
                        <a:latin typeface="Cambria" panose="02040503050406030204" pitchFamily="18" charset="0"/>
                        <a:ea typeface="Cambria" panose="02040503050406030204" pitchFamily="18" charset="0"/>
                      </a:endParaRPr>
                    </a:p>
                  </a:txBody>
                  <a:tcPr/>
                </a:tc>
              </a:tr>
              <a:tr h="179507">
                <a:tc vMerge="1">
                  <a:txBody>
                    <a:bodyPr/>
                    <a:lstStyle/>
                    <a:p>
                      <a:endParaRPr lang="en-IN"/>
                    </a:p>
                  </a:txBody>
                  <a:tcPr/>
                </a:tc>
                <a:tc vMerge="1">
                  <a:txBody>
                    <a:bodyPr/>
                    <a:lstStyle/>
                    <a:p>
                      <a:endParaRPr lang="en-IN"/>
                    </a:p>
                  </a:txBody>
                  <a:tcPr/>
                </a:tc>
                <a:tc>
                  <a:txBody>
                    <a:bodyPr/>
                    <a:lstStyle/>
                    <a:p>
                      <a:r>
                        <a:rPr lang="en-US" sz="2000" dirty="0" smtClean="0">
                          <a:latin typeface="Cambria" panose="02040503050406030204" pitchFamily="18" charset="0"/>
                          <a:ea typeface="Cambria" panose="02040503050406030204" pitchFamily="18" charset="0"/>
                        </a:rPr>
                        <a:t>Reddish Brown gas</a:t>
                      </a:r>
                      <a:endParaRPr lang="en-IN" sz="2000" dirty="0">
                        <a:latin typeface="Cambria" panose="02040503050406030204" pitchFamily="18" charset="0"/>
                        <a:ea typeface="Cambria" panose="02040503050406030204" pitchFamily="18" charset="0"/>
                      </a:endParaRPr>
                    </a:p>
                  </a:txBody>
                  <a:tcPr/>
                </a:tc>
                <a:tc>
                  <a:txBody>
                    <a:bodyPr/>
                    <a:lstStyle/>
                    <a:p>
                      <a:r>
                        <a:rPr lang="en-US" sz="2000" dirty="0" smtClean="0">
                          <a:latin typeface="Cambria" panose="02040503050406030204" pitchFamily="18" charset="0"/>
                          <a:ea typeface="Cambria" panose="02040503050406030204" pitchFamily="18" charset="0"/>
                        </a:rPr>
                        <a:t>Presence of Bromide, Nitrate</a:t>
                      </a:r>
                      <a:endParaRPr lang="en-IN" sz="2000" dirty="0">
                        <a:latin typeface="Cambria" panose="02040503050406030204" pitchFamily="18" charset="0"/>
                        <a:ea typeface="Cambria" panose="02040503050406030204" pitchFamily="18" charset="0"/>
                      </a:endParaRPr>
                    </a:p>
                  </a:txBody>
                  <a:tcPr/>
                </a:tc>
              </a:tr>
            </a:tbl>
          </a:graphicData>
        </a:graphic>
      </p:graphicFrame>
    </p:spTree>
    <p:extLst>
      <p:ext uri="{BB962C8B-B14F-4D97-AF65-F5344CB8AC3E}">
        <p14:creationId xmlns:p14="http://schemas.microsoft.com/office/powerpoint/2010/main" val="397174031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2237284852"/>
              </p:ext>
            </p:extLst>
          </p:nvPr>
        </p:nvGraphicFramePr>
        <p:xfrm>
          <a:off x="469558" y="387178"/>
          <a:ext cx="11343503" cy="6461760"/>
        </p:xfrm>
        <a:graphic>
          <a:graphicData uri="http://schemas.openxmlformats.org/drawingml/2006/table">
            <a:tbl>
              <a:tblPr firstRow="1" bandRow="1">
                <a:tableStyleId>{5940675A-B579-460E-94D1-54222C63F5DA}</a:tableStyleId>
              </a:tblPr>
              <a:tblGrid>
                <a:gridCol w="959585"/>
                <a:gridCol w="2684902"/>
                <a:gridCol w="3753090"/>
                <a:gridCol w="3945926"/>
              </a:tblGrid>
              <a:tr h="359014">
                <a:tc rowSpan="3">
                  <a:txBody>
                    <a:bodyPr/>
                    <a:lstStyle/>
                    <a:p>
                      <a:r>
                        <a:rPr lang="en-US" sz="2000" dirty="0" smtClean="0">
                          <a:latin typeface="Cambria" panose="02040503050406030204" pitchFamily="18" charset="0"/>
                          <a:ea typeface="Cambria" panose="02040503050406030204" pitchFamily="18" charset="0"/>
                        </a:rPr>
                        <a:t>2</a:t>
                      </a:r>
                      <a:endParaRPr lang="en-IN" sz="2000" dirty="0">
                        <a:latin typeface="Cambria" panose="02040503050406030204" pitchFamily="18" charset="0"/>
                        <a:ea typeface="Cambria" panose="02040503050406030204" pitchFamily="18" charset="0"/>
                      </a:endParaRPr>
                    </a:p>
                  </a:txBody>
                  <a:tcPr/>
                </a:tc>
                <a:tc rowSpan="3">
                  <a:txBody>
                    <a:bodyPr/>
                    <a:lstStyle/>
                    <a:p>
                      <a:r>
                        <a:rPr lang="en-US" sz="2000" b="1" dirty="0" smtClean="0">
                          <a:latin typeface="Cambria" panose="02040503050406030204" pitchFamily="18" charset="0"/>
                          <a:ea typeface="Cambria" panose="02040503050406030204" pitchFamily="18" charset="0"/>
                        </a:rPr>
                        <a:t>Action of</a:t>
                      </a:r>
                      <a:r>
                        <a:rPr lang="en-US" sz="2000" b="1" baseline="0" dirty="0" smtClean="0">
                          <a:latin typeface="Cambria" panose="02040503050406030204" pitchFamily="18" charset="0"/>
                          <a:ea typeface="Cambria" panose="02040503050406030204" pitchFamily="18" charset="0"/>
                        </a:rPr>
                        <a:t> Heat:</a:t>
                      </a:r>
                    </a:p>
                    <a:p>
                      <a:r>
                        <a:rPr lang="en-US" sz="2000" baseline="0" dirty="0" smtClean="0">
                          <a:latin typeface="Cambria" panose="02040503050406030204" pitchFamily="18" charset="0"/>
                          <a:ea typeface="Cambria" panose="02040503050406030204" pitchFamily="18" charset="0"/>
                        </a:rPr>
                        <a:t>The salt is heated in a dry test tube</a:t>
                      </a:r>
                      <a:endParaRPr lang="en-IN" sz="2000" dirty="0">
                        <a:latin typeface="Cambria" panose="02040503050406030204" pitchFamily="18" charset="0"/>
                        <a:ea typeface="Cambria" panose="02040503050406030204" pitchFamily="18" charset="0"/>
                      </a:endParaRPr>
                    </a:p>
                  </a:txBody>
                  <a:tcPr/>
                </a:tc>
                <a:tc>
                  <a:txBody>
                    <a:bodyPr/>
                    <a:lstStyle/>
                    <a:p>
                      <a:r>
                        <a:rPr lang="en-US" sz="2000" dirty="0" smtClean="0">
                          <a:latin typeface="Cambria" panose="02040503050406030204" pitchFamily="18" charset="0"/>
                          <a:ea typeface="Cambria" panose="02040503050406030204" pitchFamily="18" charset="0"/>
                        </a:rPr>
                        <a:t>Residue</a:t>
                      </a:r>
                      <a:r>
                        <a:rPr lang="en-US" sz="2000" baseline="0" dirty="0" smtClean="0">
                          <a:latin typeface="Cambria" panose="02040503050406030204" pitchFamily="18" charset="0"/>
                          <a:ea typeface="Cambria" panose="02040503050406030204" pitchFamily="18" charset="0"/>
                        </a:rPr>
                        <a:t> changes yellow when hot and  white when cold</a:t>
                      </a:r>
                    </a:p>
                    <a:p>
                      <a:endParaRPr lang="en-US" sz="2000" baseline="0" dirty="0" smtClean="0">
                        <a:latin typeface="Cambria" panose="02040503050406030204" pitchFamily="18" charset="0"/>
                        <a:ea typeface="Cambria" panose="02040503050406030204" pitchFamily="18" charset="0"/>
                      </a:endParaRPr>
                    </a:p>
                    <a:p>
                      <a:r>
                        <a:rPr lang="en-US" sz="2000" baseline="0" dirty="0" smtClean="0">
                          <a:latin typeface="Cambria" panose="02040503050406030204" pitchFamily="18" charset="0"/>
                          <a:ea typeface="Cambria" panose="02040503050406030204" pitchFamily="18" charset="0"/>
                        </a:rPr>
                        <a:t>Residue changes brown when hot and yellow when col</a:t>
                      </a:r>
                      <a:r>
                        <a:rPr lang="en-IN" sz="2000" baseline="0" dirty="0" smtClean="0">
                          <a:latin typeface="Cambria" panose="02040503050406030204" pitchFamily="18" charset="0"/>
                          <a:ea typeface="Cambria" panose="02040503050406030204" pitchFamily="18" charset="0"/>
                        </a:rPr>
                        <a:t>d</a:t>
                      </a:r>
                    </a:p>
                    <a:p>
                      <a:endParaRPr lang="en-US" sz="2000" baseline="0" dirty="0" smtClean="0">
                        <a:latin typeface="Cambria" panose="02040503050406030204" pitchFamily="18" charset="0"/>
                        <a:ea typeface="Cambria" panose="02040503050406030204" pitchFamily="18" charset="0"/>
                      </a:endParaRPr>
                    </a:p>
                    <a:p>
                      <a:r>
                        <a:rPr lang="en-US" sz="2000" baseline="0" dirty="0" smtClean="0">
                          <a:latin typeface="Cambria" panose="02040503050406030204" pitchFamily="18" charset="0"/>
                          <a:ea typeface="Cambria" panose="02040503050406030204" pitchFamily="18" charset="0"/>
                        </a:rPr>
                        <a:t>White sublimation</a:t>
                      </a:r>
                    </a:p>
                  </a:txBody>
                  <a:tcPr/>
                </a:tc>
                <a:tc>
                  <a:txBody>
                    <a:bodyPr/>
                    <a:lstStyle/>
                    <a:p>
                      <a:r>
                        <a:rPr lang="en-US" sz="2000" dirty="0" smtClean="0">
                          <a:latin typeface="Cambria" panose="02040503050406030204" pitchFamily="18" charset="0"/>
                          <a:ea typeface="Cambria" panose="02040503050406030204" pitchFamily="18" charset="0"/>
                        </a:rPr>
                        <a:t>Presence of Zinc</a:t>
                      </a:r>
                    </a:p>
                    <a:p>
                      <a:endParaRPr lang="en-US" sz="2000" dirty="0" smtClean="0">
                        <a:latin typeface="Cambria" panose="02040503050406030204" pitchFamily="18" charset="0"/>
                        <a:ea typeface="Cambria" panose="02040503050406030204" pitchFamily="18" charset="0"/>
                      </a:endParaRPr>
                    </a:p>
                    <a:p>
                      <a:endParaRPr lang="en-US" sz="2000" dirty="0" smtClean="0">
                        <a:latin typeface="Cambria" panose="02040503050406030204" pitchFamily="18" charset="0"/>
                        <a:ea typeface="Cambria" panose="02040503050406030204" pitchFamily="18" charset="0"/>
                      </a:endParaRPr>
                    </a:p>
                    <a:p>
                      <a:r>
                        <a:rPr lang="en-US" sz="2000" dirty="0" smtClean="0">
                          <a:latin typeface="Cambria" panose="02040503050406030204" pitchFamily="18" charset="0"/>
                          <a:ea typeface="Cambria" panose="02040503050406030204" pitchFamily="18" charset="0"/>
                        </a:rPr>
                        <a:t>Presence</a:t>
                      </a:r>
                      <a:r>
                        <a:rPr lang="en-US" sz="2000" baseline="0" dirty="0" smtClean="0">
                          <a:latin typeface="Cambria" panose="02040503050406030204" pitchFamily="18" charset="0"/>
                          <a:ea typeface="Cambria" panose="02040503050406030204" pitchFamily="18" charset="0"/>
                        </a:rPr>
                        <a:t> of Lead</a:t>
                      </a:r>
                    </a:p>
                    <a:p>
                      <a:endParaRPr lang="en-US" sz="2000" dirty="0" smtClean="0">
                        <a:latin typeface="Cambria" panose="02040503050406030204" pitchFamily="18" charset="0"/>
                        <a:ea typeface="Cambria" panose="02040503050406030204" pitchFamily="18" charset="0"/>
                      </a:endParaRPr>
                    </a:p>
                    <a:p>
                      <a:endParaRPr lang="en-US" sz="2000" dirty="0" smtClean="0">
                        <a:latin typeface="Cambria" panose="02040503050406030204" pitchFamily="18" charset="0"/>
                        <a:ea typeface="Cambria" panose="02040503050406030204" pitchFamily="18" charset="0"/>
                      </a:endParaRPr>
                    </a:p>
                    <a:p>
                      <a:r>
                        <a:rPr lang="en-US" sz="2000" dirty="0" smtClean="0">
                          <a:latin typeface="Cambria" panose="02040503050406030204" pitchFamily="18" charset="0"/>
                          <a:ea typeface="Cambria" panose="02040503050406030204" pitchFamily="18" charset="0"/>
                        </a:rPr>
                        <a:t>Presence of ammonium salts</a:t>
                      </a:r>
                    </a:p>
                  </a:txBody>
                  <a:tcPr/>
                </a:tc>
              </a:tr>
              <a:tr h="359014">
                <a:tc vMerge="1">
                  <a:txBody>
                    <a:bodyPr/>
                    <a:lstStyle/>
                    <a:p>
                      <a:endParaRPr lang="en-IN"/>
                    </a:p>
                  </a:txBody>
                  <a:tcPr/>
                </a:tc>
                <a:tc vMerge="1">
                  <a:txBody>
                    <a:bodyPr/>
                    <a:lstStyle/>
                    <a:p>
                      <a:endParaRPr lang="en-IN"/>
                    </a:p>
                  </a:txBody>
                  <a:tcPr/>
                </a:tc>
                <a:tc>
                  <a:txBody>
                    <a:bodyPr/>
                    <a:lstStyle/>
                    <a:p>
                      <a:r>
                        <a:rPr lang="en-US" sz="2000" dirty="0" smtClean="0">
                          <a:latin typeface="Cambria" panose="02040503050406030204" pitchFamily="18" charset="0"/>
                          <a:ea typeface="Cambria" panose="02040503050406030204" pitchFamily="18" charset="0"/>
                        </a:rPr>
                        <a:t>Charring takes place colorless gas burning with blue flame</a:t>
                      </a:r>
                      <a:endParaRPr lang="en-IN" sz="2000" dirty="0">
                        <a:latin typeface="Cambria" panose="02040503050406030204" pitchFamily="18" charset="0"/>
                        <a:ea typeface="Cambria" panose="02040503050406030204" pitchFamily="18" charset="0"/>
                      </a:endParaRPr>
                    </a:p>
                  </a:txBody>
                  <a:tcPr/>
                </a:tc>
                <a:tc>
                  <a:txBody>
                    <a:bodyPr/>
                    <a:lstStyle/>
                    <a:p>
                      <a:r>
                        <a:rPr lang="en-US" sz="2000" dirty="0" smtClean="0">
                          <a:latin typeface="Cambria" panose="02040503050406030204" pitchFamily="18" charset="0"/>
                          <a:ea typeface="Cambria" panose="02040503050406030204" pitchFamily="18" charset="0"/>
                        </a:rPr>
                        <a:t>Presence of oxalate</a:t>
                      </a:r>
                      <a:endParaRPr lang="en-IN" sz="2000" dirty="0">
                        <a:latin typeface="Cambria" panose="02040503050406030204" pitchFamily="18" charset="0"/>
                        <a:ea typeface="Cambria" panose="02040503050406030204" pitchFamily="18" charset="0"/>
                      </a:endParaRPr>
                    </a:p>
                  </a:txBody>
                  <a:tcPr/>
                </a:tc>
              </a:tr>
              <a:tr h="359014">
                <a:tc vMerge="1">
                  <a:txBody>
                    <a:bodyPr/>
                    <a:lstStyle/>
                    <a:p>
                      <a:endParaRPr lang="en-IN"/>
                    </a:p>
                  </a:txBody>
                  <a:tcPr/>
                </a:tc>
                <a:tc vMerge="1">
                  <a:txBody>
                    <a:bodyPr/>
                    <a:lstStyle/>
                    <a:p>
                      <a:endParaRPr lang="en-IN"/>
                    </a:p>
                  </a:txBody>
                  <a:tcPr/>
                </a:tc>
                <a:tc>
                  <a:txBody>
                    <a:bodyPr/>
                    <a:lstStyle/>
                    <a:p>
                      <a:r>
                        <a:rPr lang="en-US" sz="2000" dirty="0" smtClean="0">
                          <a:latin typeface="Cambria" panose="02040503050406030204" pitchFamily="18" charset="0"/>
                          <a:ea typeface="Cambria" panose="02040503050406030204" pitchFamily="18" charset="0"/>
                        </a:rPr>
                        <a:t>No Characteristic reaction</a:t>
                      </a:r>
                      <a:endParaRPr lang="en-IN" sz="2000" dirty="0">
                        <a:latin typeface="Cambria" panose="02040503050406030204" pitchFamily="18" charset="0"/>
                        <a:ea typeface="Cambria" panose="02040503050406030204" pitchFamily="18" charset="0"/>
                      </a:endParaRPr>
                    </a:p>
                  </a:txBody>
                  <a:tcPr/>
                </a:tc>
                <a:tc>
                  <a:txBody>
                    <a:bodyPr/>
                    <a:lstStyle/>
                    <a:p>
                      <a:r>
                        <a:rPr lang="en-US" sz="2000" dirty="0" smtClean="0">
                          <a:latin typeface="Cambria" panose="02040503050406030204" pitchFamily="18" charset="0"/>
                          <a:ea typeface="Cambria" panose="02040503050406030204" pitchFamily="18" charset="0"/>
                        </a:rPr>
                        <a:t>Absence of Zinc,</a:t>
                      </a:r>
                      <a:r>
                        <a:rPr lang="en-US" sz="2000" baseline="0" dirty="0" smtClean="0">
                          <a:latin typeface="Cambria" panose="02040503050406030204" pitchFamily="18" charset="0"/>
                          <a:ea typeface="Cambria" panose="02040503050406030204" pitchFamily="18" charset="0"/>
                        </a:rPr>
                        <a:t> Ammonium, Lead, Carbonate, Nitrate and Bromide</a:t>
                      </a:r>
                      <a:endParaRPr lang="en-IN" sz="2000" dirty="0">
                        <a:latin typeface="Cambria" panose="02040503050406030204" pitchFamily="18" charset="0"/>
                        <a:ea typeface="Cambria" panose="02040503050406030204" pitchFamily="18" charset="0"/>
                      </a:endParaRPr>
                    </a:p>
                  </a:txBody>
                  <a:tcPr/>
                </a:tc>
              </a:tr>
              <a:tr h="179507">
                <a:tc rowSpan="5">
                  <a:txBody>
                    <a:bodyPr/>
                    <a:lstStyle/>
                    <a:p>
                      <a:r>
                        <a:rPr lang="en-IN" sz="2000" dirty="0" smtClean="0">
                          <a:latin typeface="Cambria" panose="02040503050406030204" pitchFamily="18" charset="0"/>
                          <a:ea typeface="Cambria" panose="02040503050406030204" pitchFamily="18" charset="0"/>
                        </a:rPr>
                        <a:t>3</a:t>
                      </a:r>
                      <a:endParaRPr lang="en-IN" sz="2000" dirty="0">
                        <a:latin typeface="Cambria" panose="02040503050406030204" pitchFamily="18" charset="0"/>
                        <a:ea typeface="Cambria" panose="02040503050406030204" pitchFamily="18" charset="0"/>
                      </a:endParaRPr>
                    </a:p>
                  </a:txBody>
                  <a:tcPr/>
                </a:tc>
                <a:tc rowSpan="5">
                  <a:txBody>
                    <a:bodyPr/>
                    <a:lstStyle/>
                    <a:p>
                      <a:pPr algn="just"/>
                      <a:r>
                        <a:rPr lang="en-IN" sz="2000" b="1" dirty="0" smtClean="0">
                          <a:latin typeface="Cambria" panose="02040503050406030204" pitchFamily="18" charset="0"/>
                          <a:ea typeface="Cambria" panose="02040503050406030204" pitchFamily="18" charset="0"/>
                        </a:rPr>
                        <a:t>Flame</a:t>
                      </a:r>
                      <a:r>
                        <a:rPr lang="en-IN" sz="2000" b="1" baseline="0" dirty="0" smtClean="0">
                          <a:latin typeface="Cambria" panose="02040503050406030204" pitchFamily="18" charset="0"/>
                          <a:ea typeface="Cambria" panose="02040503050406030204" pitchFamily="18" charset="0"/>
                        </a:rPr>
                        <a:t> Test:</a:t>
                      </a:r>
                    </a:p>
                    <a:p>
                      <a:pPr algn="just"/>
                      <a:r>
                        <a:rPr lang="en-IN" sz="2000" dirty="0" smtClean="0">
                          <a:latin typeface="Cambria" panose="02040503050406030204" pitchFamily="18" charset="0"/>
                          <a:ea typeface="Cambria" panose="02040503050406030204" pitchFamily="18" charset="0"/>
                        </a:rPr>
                        <a:t>Salt</a:t>
                      </a:r>
                      <a:r>
                        <a:rPr lang="en-IN" sz="2000" baseline="0" dirty="0" smtClean="0">
                          <a:latin typeface="Cambria" panose="02040503050406030204" pitchFamily="18" charset="0"/>
                          <a:ea typeface="Cambria" panose="02040503050406030204" pitchFamily="18" charset="0"/>
                        </a:rPr>
                        <a:t> is made to a paste with 2 drops of con. </a:t>
                      </a:r>
                      <a:r>
                        <a:rPr lang="en-IN" sz="2000" baseline="0" dirty="0" err="1" smtClean="0">
                          <a:latin typeface="Cambria" panose="02040503050406030204" pitchFamily="18" charset="0"/>
                          <a:ea typeface="Cambria" panose="02040503050406030204" pitchFamily="18" charset="0"/>
                        </a:rPr>
                        <a:t>HCl</a:t>
                      </a:r>
                      <a:r>
                        <a:rPr lang="en-IN" sz="2000" baseline="0" dirty="0" smtClean="0">
                          <a:latin typeface="Cambria" panose="02040503050406030204" pitchFamily="18" charset="0"/>
                          <a:ea typeface="Cambria" panose="02040503050406030204" pitchFamily="18" charset="0"/>
                        </a:rPr>
                        <a:t> in a watch glass. The paste is introduced in a non-luminous flame at the end of the charred splinter.</a:t>
                      </a:r>
                      <a:endParaRPr lang="en-IN" sz="2000" dirty="0">
                        <a:latin typeface="Cambria" panose="02040503050406030204" pitchFamily="18" charset="0"/>
                        <a:ea typeface="Cambria" panose="02040503050406030204" pitchFamily="18" charset="0"/>
                      </a:endParaRPr>
                    </a:p>
                  </a:txBody>
                  <a:tcPr/>
                </a:tc>
                <a:tc>
                  <a:txBody>
                    <a:bodyPr/>
                    <a:lstStyle/>
                    <a:p>
                      <a:r>
                        <a:rPr lang="en-IN" sz="2000" dirty="0" smtClean="0">
                          <a:latin typeface="Cambria" panose="02040503050406030204" pitchFamily="18" charset="0"/>
                          <a:ea typeface="Cambria" panose="02040503050406030204" pitchFamily="18" charset="0"/>
                        </a:rPr>
                        <a:t>Bluish green flame</a:t>
                      </a:r>
                      <a:endParaRPr lang="en-IN" sz="2000" dirty="0">
                        <a:latin typeface="Cambria" panose="02040503050406030204" pitchFamily="18" charset="0"/>
                        <a:ea typeface="Cambria" panose="02040503050406030204" pitchFamily="18" charset="0"/>
                      </a:endParaRPr>
                    </a:p>
                  </a:txBody>
                  <a:tcPr/>
                </a:tc>
                <a:tc>
                  <a:txBody>
                    <a:bodyPr/>
                    <a:lstStyle/>
                    <a:p>
                      <a:r>
                        <a:rPr lang="en-IN" sz="2000" dirty="0" smtClean="0">
                          <a:latin typeface="Cambria" panose="02040503050406030204" pitchFamily="18" charset="0"/>
                          <a:ea typeface="Cambria" panose="02040503050406030204" pitchFamily="18" charset="0"/>
                        </a:rPr>
                        <a:t>Presence of Copper</a:t>
                      </a:r>
                      <a:endParaRPr lang="en-IN" sz="2000" dirty="0">
                        <a:latin typeface="Cambria" panose="02040503050406030204" pitchFamily="18" charset="0"/>
                        <a:ea typeface="Cambria" panose="02040503050406030204" pitchFamily="18" charset="0"/>
                      </a:endParaRPr>
                    </a:p>
                  </a:txBody>
                  <a:tcPr/>
                </a:tc>
              </a:tr>
              <a:tr h="186253">
                <a:tc vMerge="1">
                  <a:txBody>
                    <a:bodyPr/>
                    <a:lstStyle/>
                    <a:p>
                      <a:endParaRPr lang="en-IN"/>
                    </a:p>
                  </a:txBody>
                  <a:tcPr/>
                </a:tc>
                <a:tc vMerge="1">
                  <a:txBody>
                    <a:bodyPr/>
                    <a:lstStyle/>
                    <a:p>
                      <a:endParaRPr lang="en-IN"/>
                    </a:p>
                  </a:txBody>
                  <a:tcPr/>
                </a:tc>
                <a:tc>
                  <a:txBody>
                    <a:bodyPr/>
                    <a:lstStyle/>
                    <a:p>
                      <a:r>
                        <a:rPr lang="en-IN" sz="2000" dirty="0" smtClean="0">
                          <a:latin typeface="Cambria" panose="02040503050406030204" pitchFamily="18" charset="0"/>
                          <a:ea typeface="Cambria" panose="02040503050406030204" pitchFamily="18" charset="0"/>
                        </a:rPr>
                        <a:t>Pale green flame</a:t>
                      </a:r>
                      <a:endParaRPr lang="en-IN" sz="2000" dirty="0">
                        <a:latin typeface="Cambria" panose="02040503050406030204" pitchFamily="18" charset="0"/>
                        <a:ea typeface="Cambria" panose="02040503050406030204" pitchFamily="18" charset="0"/>
                      </a:endParaRPr>
                    </a:p>
                  </a:txBody>
                  <a:tcPr/>
                </a:tc>
                <a:tc>
                  <a:txBody>
                    <a:bodyPr/>
                    <a:lstStyle/>
                    <a:p>
                      <a:r>
                        <a:rPr lang="en-IN" sz="2000" dirty="0" smtClean="0">
                          <a:latin typeface="Cambria" panose="02040503050406030204" pitchFamily="18" charset="0"/>
                          <a:ea typeface="Cambria" panose="02040503050406030204" pitchFamily="18" charset="0"/>
                        </a:rPr>
                        <a:t>Presence of Barium </a:t>
                      </a:r>
                      <a:endParaRPr lang="en-IN" sz="2000" dirty="0">
                        <a:latin typeface="Cambria" panose="02040503050406030204" pitchFamily="18" charset="0"/>
                        <a:ea typeface="Cambria" panose="02040503050406030204" pitchFamily="18" charset="0"/>
                      </a:endParaRPr>
                    </a:p>
                  </a:txBody>
                  <a:tcPr/>
                </a:tc>
              </a:tr>
              <a:tr h="179507">
                <a:tc vMerge="1">
                  <a:txBody>
                    <a:bodyPr/>
                    <a:lstStyle/>
                    <a:p>
                      <a:endParaRPr lang="en-IN"/>
                    </a:p>
                  </a:txBody>
                  <a:tcPr/>
                </a:tc>
                <a:tc vMerge="1">
                  <a:txBody>
                    <a:bodyPr/>
                    <a:lstStyle/>
                    <a:p>
                      <a:endParaRPr lang="en-IN"/>
                    </a:p>
                  </a:txBody>
                  <a:tcPr/>
                </a:tc>
                <a:tc>
                  <a:txBody>
                    <a:bodyPr/>
                    <a:lstStyle/>
                    <a:p>
                      <a:r>
                        <a:rPr lang="en-IN" sz="2000" dirty="0" smtClean="0">
                          <a:latin typeface="Cambria" panose="02040503050406030204" pitchFamily="18" charset="0"/>
                          <a:ea typeface="Cambria" panose="02040503050406030204" pitchFamily="18" charset="0"/>
                        </a:rPr>
                        <a:t>Brick red flame</a:t>
                      </a:r>
                      <a:endParaRPr lang="en-IN" sz="2000" dirty="0">
                        <a:latin typeface="Cambria" panose="02040503050406030204" pitchFamily="18" charset="0"/>
                        <a:ea typeface="Cambria" panose="02040503050406030204" pitchFamily="18" charset="0"/>
                      </a:endParaRPr>
                    </a:p>
                  </a:txBody>
                  <a:tcPr/>
                </a:tc>
                <a:tc>
                  <a:txBody>
                    <a:bodyPr/>
                    <a:lstStyle/>
                    <a:p>
                      <a:r>
                        <a:rPr lang="en-IN" sz="2000" dirty="0" smtClean="0">
                          <a:latin typeface="Cambria" panose="02040503050406030204" pitchFamily="18" charset="0"/>
                          <a:ea typeface="Cambria" panose="02040503050406030204" pitchFamily="18" charset="0"/>
                        </a:rPr>
                        <a:t>Presence of Calcium</a:t>
                      </a:r>
                      <a:endParaRPr lang="en-IN" sz="2000" dirty="0">
                        <a:latin typeface="Cambria" panose="02040503050406030204" pitchFamily="18" charset="0"/>
                        <a:ea typeface="Cambria" panose="02040503050406030204" pitchFamily="18" charset="0"/>
                      </a:endParaRPr>
                    </a:p>
                  </a:txBody>
                  <a:tcPr/>
                </a:tc>
              </a:tr>
              <a:tr h="457200">
                <a:tc vMerge="1">
                  <a:txBody>
                    <a:bodyPr/>
                    <a:lstStyle/>
                    <a:p>
                      <a:endParaRPr lang="en-IN"/>
                    </a:p>
                  </a:txBody>
                  <a:tcPr/>
                </a:tc>
                <a:tc vMerge="1">
                  <a:txBody>
                    <a:bodyPr/>
                    <a:lstStyle/>
                    <a:p>
                      <a:endParaRPr lang="en-IN"/>
                    </a:p>
                  </a:txBody>
                  <a:tcPr/>
                </a:tc>
                <a:tc>
                  <a:txBody>
                    <a:bodyPr/>
                    <a:lstStyle/>
                    <a:p>
                      <a:r>
                        <a:rPr lang="en-IN" sz="2000" dirty="0" smtClean="0">
                          <a:latin typeface="Cambria" panose="02040503050406030204" pitchFamily="18" charset="0"/>
                          <a:ea typeface="Cambria" panose="02040503050406030204" pitchFamily="18" charset="0"/>
                        </a:rPr>
                        <a:t>Lilac (crimson red) Flame</a:t>
                      </a:r>
                      <a:endParaRPr lang="en-IN" sz="2000" dirty="0">
                        <a:latin typeface="Cambria" panose="02040503050406030204" pitchFamily="18" charset="0"/>
                        <a:ea typeface="Cambria" panose="02040503050406030204" pitchFamily="18" charset="0"/>
                      </a:endParaRPr>
                    </a:p>
                  </a:txBody>
                  <a:tcPr/>
                </a:tc>
                <a:tc>
                  <a:txBody>
                    <a:bodyPr/>
                    <a:lstStyle/>
                    <a:p>
                      <a:r>
                        <a:rPr lang="en-IN" sz="2000" dirty="0" smtClean="0">
                          <a:latin typeface="Cambria" panose="02040503050406030204" pitchFamily="18" charset="0"/>
                          <a:ea typeface="Cambria" panose="02040503050406030204" pitchFamily="18" charset="0"/>
                        </a:rPr>
                        <a:t>Presence of Strontium</a:t>
                      </a:r>
                      <a:endParaRPr lang="en-IN" sz="2000" dirty="0">
                        <a:latin typeface="Cambria" panose="02040503050406030204" pitchFamily="18" charset="0"/>
                        <a:ea typeface="Cambria" panose="02040503050406030204" pitchFamily="18" charset="0"/>
                      </a:endParaRPr>
                    </a:p>
                  </a:txBody>
                  <a:tcPr/>
                </a:tc>
              </a:tr>
              <a:tr h="457200">
                <a:tc vMerge="1">
                  <a:txBody>
                    <a:bodyPr/>
                    <a:lstStyle/>
                    <a:p>
                      <a:endParaRPr lang="en-IN"/>
                    </a:p>
                  </a:txBody>
                  <a:tcPr/>
                </a:tc>
                <a:tc vMerge="1">
                  <a:txBody>
                    <a:bodyPr/>
                    <a:lstStyle/>
                    <a:p>
                      <a:endParaRPr lang="en-IN"/>
                    </a:p>
                  </a:txBody>
                  <a:tcPr/>
                </a:tc>
                <a:tc>
                  <a:txBody>
                    <a:bodyPr/>
                    <a:lstStyle/>
                    <a:p>
                      <a:r>
                        <a:rPr lang="en-IN" sz="2000" dirty="0" smtClean="0">
                          <a:latin typeface="Cambria" panose="02040503050406030204" pitchFamily="18" charset="0"/>
                          <a:ea typeface="Cambria" panose="02040503050406030204" pitchFamily="18" charset="0"/>
                        </a:rPr>
                        <a:t>No Characteristic coloured flame</a:t>
                      </a:r>
                      <a:endParaRPr lang="en-IN" sz="2000" dirty="0">
                        <a:latin typeface="Cambria" panose="02040503050406030204" pitchFamily="18" charset="0"/>
                        <a:ea typeface="Cambria" panose="02040503050406030204" pitchFamily="18" charset="0"/>
                      </a:endParaRPr>
                    </a:p>
                  </a:txBody>
                  <a:tcPr/>
                </a:tc>
                <a:tc>
                  <a:txBody>
                    <a:bodyPr/>
                    <a:lstStyle/>
                    <a:p>
                      <a:r>
                        <a:rPr lang="en-IN" sz="2000" dirty="0" smtClean="0">
                          <a:latin typeface="Cambria" panose="02040503050406030204" pitchFamily="18" charset="0"/>
                          <a:ea typeface="Cambria" panose="02040503050406030204" pitchFamily="18" charset="0"/>
                        </a:rPr>
                        <a:t>Absence of copper, Barium, Calcium salts</a:t>
                      </a:r>
                      <a:endParaRPr lang="en-IN" sz="2000" dirty="0">
                        <a:latin typeface="Cambria" panose="02040503050406030204" pitchFamily="18" charset="0"/>
                        <a:ea typeface="Cambria" panose="02040503050406030204" pitchFamily="18" charset="0"/>
                      </a:endParaRPr>
                    </a:p>
                  </a:txBody>
                  <a:tcPr/>
                </a:tc>
              </a:tr>
            </a:tbl>
          </a:graphicData>
        </a:graphic>
      </p:graphicFrame>
    </p:spTree>
    <p:extLst>
      <p:ext uri="{BB962C8B-B14F-4D97-AF65-F5344CB8AC3E}">
        <p14:creationId xmlns:p14="http://schemas.microsoft.com/office/powerpoint/2010/main" val="374627221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4201439719"/>
              </p:ext>
            </p:extLst>
          </p:nvPr>
        </p:nvGraphicFramePr>
        <p:xfrm>
          <a:off x="469558" y="387178"/>
          <a:ext cx="11343503" cy="4114800"/>
        </p:xfrm>
        <a:graphic>
          <a:graphicData uri="http://schemas.openxmlformats.org/drawingml/2006/table">
            <a:tbl>
              <a:tblPr firstRow="1" bandRow="1">
                <a:tableStyleId>{5940675A-B579-460E-94D1-54222C63F5DA}</a:tableStyleId>
              </a:tblPr>
              <a:tblGrid>
                <a:gridCol w="959585"/>
                <a:gridCol w="2684902"/>
                <a:gridCol w="3753090"/>
                <a:gridCol w="3945926"/>
              </a:tblGrid>
              <a:tr h="359014">
                <a:tc rowSpan="4">
                  <a:txBody>
                    <a:bodyPr/>
                    <a:lstStyle/>
                    <a:p>
                      <a:r>
                        <a:rPr lang="en-US" sz="2000" dirty="0" smtClean="0">
                          <a:latin typeface="Cambria" panose="02040503050406030204" pitchFamily="18" charset="0"/>
                          <a:ea typeface="Cambria" panose="02040503050406030204" pitchFamily="18" charset="0"/>
                        </a:rPr>
                        <a:t>4</a:t>
                      </a:r>
                      <a:endParaRPr lang="en-IN" sz="2000" dirty="0">
                        <a:latin typeface="Cambria" panose="02040503050406030204" pitchFamily="18" charset="0"/>
                        <a:ea typeface="Cambria" panose="02040503050406030204" pitchFamily="18" charset="0"/>
                      </a:endParaRPr>
                    </a:p>
                  </a:txBody>
                  <a:tcPr/>
                </a:tc>
                <a:tc rowSpan="4">
                  <a:txBody>
                    <a:bodyPr/>
                    <a:lstStyle/>
                    <a:p>
                      <a:pPr algn="just"/>
                      <a:r>
                        <a:rPr lang="en-IN" sz="2000" b="1" dirty="0" smtClean="0">
                          <a:latin typeface="Cambria" panose="02040503050406030204" pitchFamily="18" charset="0"/>
                          <a:ea typeface="Cambria" panose="02040503050406030204" pitchFamily="18" charset="0"/>
                        </a:rPr>
                        <a:t>Charcoal Cavity</a:t>
                      </a:r>
                      <a:r>
                        <a:rPr lang="en-IN" sz="2000" b="1" baseline="0" dirty="0" smtClean="0">
                          <a:latin typeface="Cambria" panose="02040503050406030204" pitchFamily="18" charset="0"/>
                          <a:ea typeface="Cambria" panose="02040503050406030204" pitchFamily="18" charset="0"/>
                        </a:rPr>
                        <a:t> test:</a:t>
                      </a:r>
                    </a:p>
                    <a:p>
                      <a:pPr algn="just"/>
                      <a:r>
                        <a:rPr lang="en-IN" sz="2000" baseline="0" dirty="0" smtClean="0">
                          <a:latin typeface="Cambria" panose="02040503050406030204" pitchFamily="18" charset="0"/>
                          <a:ea typeface="Cambria" panose="02040503050406030204" pitchFamily="18" charset="0"/>
                        </a:rPr>
                        <a:t>Salt + Na</a:t>
                      </a:r>
                      <a:r>
                        <a:rPr lang="en-IN" sz="2000" baseline="-25000" dirty="0" smtClean="0">
                          <a:latin typeface="Cambria" panose="02040503050406030204" pitchFamily="18" charset="0"/>
                          <a:ea typeface="Cambria" panose="02040503050406030204" pitchFamily="18" charset="0"/>
                        </a:rPr>
                        <a:t>2</a:t>
                      </a:r>
                      <a:r>
                        <a:rPr lang="en-IN" sz="2000" baseline="0" dirty="0" smtClean="0">
                          <a:latin typeface="Cambria" panose="02040503050406030204" pitchFamily="18" charset="0"/>
                          <a:ea typeface="Cambria" panose="02040503050406030204" pitchFamily="18" charset="0"/>
                        </a:rPr>
                        <a:t>CO</a:t>
                      </a:r>
                      <a:r>
                        <a:rPr lang="en-IN" sz="2000" baseline="-25000" dirty="0" smtClean="0">
                          <a:latin typeface="Cambria" panose="02040503050406030204" pitchFamily="18" charset="0"/>
                          <a:ea typeface="Cambria" panose="02040503050406030204" pitchFamily="18" charset="0"/>
                        </a:rPr>
                        <a:t>3</a:t>
                      </a:r>
                      <a:r>
                        <a:rPr lang="en-IN" sz="2000" baseline="0" dirty="0" smtClean="0">
                          <a:latin typeface="Cambria" panose="02040503050406030204" pitchFamily="18" charset="0"/>
                          <a:ea typeface="Cambria" panose="02040503050406030204" pitchFamily="18" charset="0"/>
                        </a:rPr>
                        <a:t> are mixed in 1 : 2 ratio and placed in a charcoal cavity, moistened and heated with a blow pipe.</a:t>
                      </a:r>
                      <a:endParaRPr lang="en-IN" sz="2000" dirty="0" smtClean="0">
                        <a:latin typeface="Cambria" panose="02040503050406030204" pitchFamily="18" charset="0"/>
                        <a:ea typeface="Cambria" panose="02040503050406030204" pitchFamily="18" charset="0"/>
                      </a:endParaRPr>
                    </a:p>
                  </a:txBody>
                  <a:tcPr/>
                </a:tc>
                <a:tc>
                  <a:txBody>
                    <a:bodyPr/>
                    <a:lstStyle/>
                    <a:p>
                      <a:r>
                        <a:rPr lang="en-US" sz="2000" baseline="0" dirty="0" smtClean="0">
                          <a:latin typeface="Cambria" panose="02040503050406030204" pitchFamily="18" charset="0"/>
                          <a:ea typeface="Cambria" panose="02040503050406030204" pitchFamily="18" charset="0"/>
                        </a:rPr>
                        <a:t>Residue yellow when hot and white when cold</a:t>
                      </a:r>
                    </a:p>
                  </a:txBody>
                  <a:tcPr/>
                </a:tc>
                <a:tc>
                  <a:txBody>
                    <a:bodyPr/>
                    <a:lstStyle/>
                    <a:p>
                      <a:r>
                        <a:rPr lang="en-US" sz="2000" dirty="0" smtClean="0">
                          <a:latin typeface="Cambria" panose="02040503050406030204" pitchFamily="18" charset="0"/>
                          <a:ea typeface="Cambria" panose="02040503050406030204" pitchFamily="18" charset="0"/>
                        </a:rPr>
                        <a:t>Presence of Zinc</a:t>
                      </a:r>
                    </a:p>
                  </a:txBody>
                  <a:tcPr/>
                </a:tc>
              </a:tr>
              <a:tr h="628547">
                <a:tc vMerge="1">
                  <a:txBody>
                    <a:bodyPr/>
                    <a:lstStyle/>
                    <a:p>
                      <a:endParaRPr lang="en-IN"/>
                    </a:p>
                  </a:txBody>
                  <a:tcPr/>
                </a:tc>
                <a:tc vMerge="1">
                  <a:txBody>
                    <a:bodyPr/>
                    <a:lstStyle/>
                    <a:p>
                      <a:endParaRPr lang="en-IN"/>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baseline="0" dirty="0" smtClean="0">
                          <a:latin typeface="Cambria" panose="02040503050406030204" pitchFamily="18" charset="0"/>
                          <a:ea typeface="Cambria" panose="02040503050406030204" pitchFamily="18" charset="0"/>
                        </a:rPr>
                        <a:t>Residue Brown when hot and Yellow when cold</a:t>
                      </a:r>
                    </a:p>
                  </a:txBody>
                  <a:tcPr/>
                </a:tc>
                <a:tc>
                  <a:txBody>
                    <a:bodyPr/>
                    <a:lstStyle/>
                    <a:p>
                      <a:r>
                        <a:rPr lang="en-IN" sz="2000" dirty="0" smtClean="0">
                          <a:latin typeface="Cambria" panose="02040503050406030204" pitchFamily="18" charset="0"/>
                          <a:ea typeface="Cambria" panose="02040503050406030204" pitchFamily="18" charset="0"/>
                        </a:rPr>
                        <a:t>Presence</a:t>
                      </a:r>
                      <a:r>
                        <a:rPr lang="en-IN" sz="2000" baseline="0" dirty="0" smtClean="0">
                          <a:latin typeface="Cambria" panose="02040503050406030204" pitchFamily="18" charset="0"/>
                          <a:ea typeface="Cambria" panose="02040503050406030204" pitchFamily="18" charset="0"/>
                        </a:rPr>
                        <a:t> of Lead</a:t>
                      </a:r>
                      <a:endParaRPr lang="en-IN" sz="2000" dirty="0">
                        <a:latin typeface="Cambria" panose="02040503050406030204" pitchFamily="18" charset="0"/>
                        <a:ea typeface="Cambria" panose="02040503050406030204" pitchFamily="18" charset="0"/>
                      </a:endParaRPr>
                    </a:p>
                  </a:txBody>
                  <a:tcPr/>
                </a:tc>
              </a:tr>
              <a:tr h="359014">
                <a:tc vMerge="1">
                  <a:txBody>
                    <a:bodyPr/>
                    <a:lstStyle/>
                    <a:p>
                      <a:endParaRPr lang="en-IN"/>
                    </a:p>
                  </a:txBody>
                  <a:tcPr/>
                </a:tc>
                <a:tc vMerge="1">
                  <a:txBody>
                    <a:bodyPr/>
                    <a:lstStyle/>
                    <a:p>
                      <a:endParaRPr lang="en-IN"/>
                    </a:p>
                  </a:txBody>
                  <a:tcPr/>
                </a:tc>
                <a:tc>
                  <a:txBody>
                    <a:bodyPr/>
                    <a:lstStyle/>
                    <a:p>
                      <a:r>
                        <a:rPr lang="en-IN" sz="2000" dirty="0" smtClean="0">
                          <a:latin typeface="Cambria" panose="02040503050406030204" pitchFamily="18" charset="0"/>
                          <a:ea typeface="Cambria" panose="02040503050406030204" pitchFamily="18" charset="0"/>
                        </a:rPr>
                        <a:t>Red scales</a:t>
                      </a:r>
                      <a:endParaRPr lang="en-IN" sz="2000" dirty="0">
                        <a:latin typeface="Cambria" panose="02040503050406030204" pitchFamily="18" charset="0"/>
                        <a:ea typeface="Cambria" panose="02040503050406030204" pitchFamily="18" charset="0"/>
                      </a:endParaRPr>
                    </a:p>
                  </a:txBody>
                  <a:tcPr/>
                </a:tc>
                <a:tc>
                  <a:txBody>
                    <a:bodyPr/>
                    <a:lstStyle/>
                    <a:p>
                      <a:r>
                        <a:rPr lang="en-IN" sz="2000" dirty="0" smtClean="0">
                          <a:latin typeface="Cambria" panose="02040503050406030204" pitchFamily="18" charset="0"/>
                          <a:ea typeface="Cambria" panose="02040503050406030204" pitchFamily="18" charset="0"/>
                        </a:rPr>
                        <a:t>Presence of</a:t>
                      </a:r>
                      <a:r>
                        <a:rPr lang="en-IN" sz="2000" baseline="0" dirty="0" smtClean="0">
                          <a:latin typeface="Cambria" panose="02040503050406030204" pitchFamily="18" charset="0"/>
                          <a:ea typeface="Cambria" panose="02040503050406030204" pitchFamily="18" charset="0"/>
                        </a:rPr>
                        <a:t> copper</a:t>
                      </a:r>
                      <a:endParaRPr lang="en-IN" sz="2000" dirty="0">
                        <a:latin typeface="Cambria" panose="02040503050406030204" pitchFamily="18" charset="0"/>
                        <a:ea typeface="Cambria" panose="02040503050406030204" pitchFamily="18" charset="0"/>
                      </a:endParaRPr>
                    </a:p>
                  </a:txBody>
                  <a:tcPr/>
                </a:tc>
              </a:tr>
              <a:tr h="359014">
                <a:tc vMerge="1">
                  <a:txBody>
                    <a:bodyPr/>
                    <a:lstStyle/>
                    <a:p>
                      <a:endParaRPr lang="en-IN" dirty="0"/>
                    </a:p>
                  </a:txBody>
                  <a:tcPr/>
                </a:tc>
                <a:tc vMerge="1">
                  <a:txBody>
                    <a:bodyPr/>
                    <a:lstStyle/>
                    <a:p>
                      <a:endParaRPr lang="en-IN" dirty="0" smtClean="0"/>
                    </a:p>
                  </a:txBody>
                  <a:tcPr/>
                </a:tc>
                <a:tc>
                  <a:txBody>
                    <a:bodyPr/>
                    <a:lstStyle/>
                    <a:p>
                      <a:r>
                        <a:rPr lang="en-IN" sz="2000" dirty="0" smtClean="0">
                          <a:latin typeface="Cambria" panose="02040503050406030204" pitchFamily="18" charset="0"/>
                          <a:ea typeface="Cambria" panose="02040503050406030204" pitchFamily="18" charset="0"/>
                        </a:rPr>
                        <a:t>No Characteristic coloured mass</a:t>
                      </a:r>
                      <a:endParaRPr lang="en-IN" sz="2000" dirty="0">
                        <a:latin typeface="Cambria" panose="02040503050406030204" pitchFamily="18" charset="0"/>
                        <a:ea typeface="Cambria" panose="02040503050406030204" pitchFamily="18" charset="0"/>
                      </a:endParaRPr>
                    </a:p>
                  </a:txBody>
                  <a:tcPr/>
                </a:tc>
                <a:tc>
                  <a:txBody>
                    <a:bodyPr/>
                    <a:lstStyle/>
                    <a:p>
                      <a:r>
                        <a:rPr lang="en-IN" sz="2000" dirty="0" smtClean="0">
                          <a:latin typeface="Cambria" panose="02040503050406030204" pitchFamily="18" charset="0"/>
                          <a:ea typeface="Cambria" panose="02040503050406030204" pitchFamily="18" charset="0"/>
                        </a:rPr>
                        <a:t>Absence of Zinc, Lead and Copper</a:t>
                      </a:r>
                      <a:endParaRPr lang="en-IN" sz="2000" dirty="0">
                        <a:latin typeface="Cambria" panose="02040503050406030204" pitchFamily="18" charset="0"/>
                        <a:ea typeface="Cambria" panose="02040503050406030204" pitchFamily="18" charset="0"/>
                      </a:endParaRPr>
                    </a:p>
                  </a:txBody>
                  <a:tcPr/>
                </a:tc>
              </a:tr>
              <a:tr h="179507">
                <a:tc rowSpan="4">
                  <a:txBody>
                    <a:bodyPr/>
                    <a:lstStyle/>
                    <a:p>
                      <a:r>
                        <a:rPr lang="en-IN" sz="2000" dirty="0" smtClean="0">
                          <a:latin typeface="Cambria" panose="02040503050406030204" pitchFamily="18" charset="0"/>
                          <a:ea typeface="Cambria" panose="02040503050406030204" pitchFamily="18" charset="0"/>
                        </a:rPr>
                        <a:t>5</a:t>
                      </a:r>
                      <a:endParaRPr lang="en-IN" sz="2000" dirty="0">
                        <a:latin typeface="Cambria" panose="02040503050406030204" pitchFamily="18" charset="0"/>
                        <a:ea typeface="Cambria" panose="02040503050406030204" pitchFamily="18" charset="0"/>
                      </a:endParaRPr>
                    </a:p>
                  </a:txBody>
                  <a:tcPr/>
                </a:tc>
                <a:tc rowSpan="4">
                  <a:txBody>
                    <a:bodyPr/>
                    <a:lstStyle/>
                    <a:p>
                      <a:pPr algn="just"/>
                      <a:r>
                        <a:rPr lang="en-IN" sz="2000" b="1" dirty="0" smtClean="0">
                          <a:latin typeface="Cambria" panose="02040503050406030204" pitchFamily="18" charset="0"/>
                          <a:ea typeface="Cambria" panose="02040503050406030204" pitchFamily="18" charset="0"/>
                        </a:rPr>
                        <a:t>Cobalt Nitrate Test:</a:t>
                      </a:r>
                    </a:p>
                    <a:p>
                      <a:pPr algn="just"/>
                      <a:r>
                        <a:rPr lang="en-IN" sz="2000" dirty="0" smtClean="0">
                          <a:latin typeface="Cambria" panose="02040503050406030204" pitchFamily="18" charset="0"/>
                          <a:ea typeface="Cambria" panose="02040503050406030204" pitchFamily="18" charset="0"/>
                        </a:rPr>
                        <a:t>To the above mass a drop of Co(NO)</a:t>
                      </a:r>
                      <a:r>
                        <a:rPr lang="en-IN" sz="2000" baseline="-25000" dirty="0" smtClean="0">
                          <a:latin typeface="Cambria" panose="02040503050406030204" pitchFamily="18" charset="0"/>
                          <a:ea typeface="Cambria" panose="02040503050406030204" pitchFamily="18" charset="0"/>
                        </a:rPr>
                        <a:t>2</a:t>
                      </a:r>
                      <a:r>
                        <a:rPr lang="en-IN" sz="2000" baseline="0" dirty="0" smtClean="0">
                          <a:latin typeface="Cambria" panose="02040503050406030204" pitchFamily="18" charset="0"/>
                          <a:ea typeface="Cambria" panose="02040503050406030204" pitchFamily="18" charset="0"/>
                        </a:rPr>
                        <a:t> is added and heated again.</a:t>
                      </a:r>
                      <a:endParaRPr lang="en-IN" sz="2000" dirty="0">
                        <a:latin typeface="Cambria" panose="02040503050406030204" pitchFamily="18" charset="0"/>
                        <a:ea typeface="Cambria" panose="02040503050406030204" pitchFamily="18" charset="0"/>
                      </a:endParaRPr>
                    </a:p>
                  </a:txBody>
                  <a:tcPr/>
                </a:tc>
                <a:tc>
                  <a:txBody>
                    <a:bodyPr/>
                    <a:lstStyle/>
                    <a:p>
                      <a:r>
                        <a:rPr lang="en-IN" sz="2000" dirty="0" smtClean="0">
                          <a:latin typeface="Cambria" panose="02040503050406030204" pitchFamily="18" charset="0"/>
                          <a:ea typeface="Cambria" panose="02040503050406030204" pitchFamily="18" charset="0"/>
                        </a:rPr>
                        <a:t>Green mass</a:t>
                      </a:r>
                      <a:endParaRPr lang="en-IN" sz="2000" dirty="0">
                        <a:latin typeface="Cambria" panose="02040503050406030204" pitchFamily="18" charset="0"/>
                        <a:ea typeface="Cambria" panose="02040503050406030204" pitchFamily="18" charset="0"/>
                      </a:endParaRPr>
                    </a:p>
                  </a:txBody>
                  <a:tcPr/>
                </a:tc>
                <a:tc>
                  <a:txBody>
                    <a:bodyPr/>
                    <a:lstStyle/>
                    <a:p>
                      <a:r>
                        <a:rPr lang="en-IN" sz="2000" dirty="0" smtClean="0">
                          <a:latin typeface="Cambria" panose="02040503050406030204" pitchFamily="18" charset="0"/>
                          <a:ea typeface="Cambria" panose="02040503050406030204" pitchFamily="18" charset="0"/>
                        </a:rPr>
                        <a:t>Presence</a:t>
                      </a:r>
                      <a:r>
                        <a:rPr lang="en-IN" sz="2000" baseline="0" dirty="0" smtClean="0">
                          <a:latin typeface="Cambria" panose="02040503050406030204" pitchFamily="18" charset="0"/>
                          <a:ea typeface="Cambria" panose="02040503050406030204" pitchFamily="18" charset="0"/>
                        </a:rPr>
                        <a:t> of Zinc</a:t>
                      </a:r>
                      <a:endParaRPr lang="en-IN" sz="2000" dirty="0">
                        <a:latin typeface="Cambria" panose="02040503050406030204" pitchFamily="18" charset="0"/>
                        <a:ea typeface="Cambria" panose="02040503050406030204" pitchFamily="18" charset="0"/>
                      </a:endParaRPr>
                    </a:p>
                  </a:txBody>
                  <a:tcPr/>
                </a:tc>
              </a:tr>
              <a:tr h="186253">
                <a:tc vMerge="1">
                  <a:txBody>
                    <a:bodyPr/>
                    <a:lstStyle/>
                    <a:p>
                      <a:endParaRPr lang="en-IN"/>
                    </a:p>
                  </a:txBody>
                  <a:tcPr/>
                </a:tc>
                <a:tc vMerge="1">
                  <a:txBody>
                    <a:bodyPr/>
                    <a:lstStyle/>
                    <a:p>
                      <a:endParaRPr lang="en-IN"/>
                    </a:p>
                  </a:txBody>
                  <a:tcPr/>
                </a:tc>
                <a:tc>
                  <a:txBody>
                    <a:bodyPr/>
                    <a:lstStyle/>
                    <a:p>
                      <a:r>
                        <a:rPr lang="en-IN" sz="2000" dirty="0" smtClean="0">
                          <a:latin typeface="Cambria" panose="02040503050406030204" pitchFamily="18" charset="0"/>
                          <a:ea typeface="Cambria" panose="02040503050406030204" pitchFamily="18" charset="0"/>
                        </a:rPr>
                        <a:t>Blue mass</a:t>
                      </a:r>
                      <a:endParaRPr lang="en-IN" sz="2000" dirty="0">
                        <a:latin typeface="Cambria" panose="02040503050406030204" pitchFamily="18" charset="0"/>
                        <a:ea typeface="Cambria" panose="02040503050406030204" pitchFamily="18" charset="0"/>
                      </a:endParaRPr>
                    </a:p>
                  </a:txBody>
                  <a:tcPr/>
                </a:tc>
                <a:tc>
                  <a:txBody>
                    <a:bodyPr/>
                    <a:lstStyle/>
                    <a:p>
                      <a:r>
                        <a:rPr lang="en-IN" sz="2000" dirty="0" smtClean="0">
                          <a:latin typeface="Cambria" panose="02040503050406030204" pitchFamily="18" charset="0"/>
                          <a:ea typeface="Cambria" panose="02040503050406030204" pitchFamily="18" charset="0"/>
                        </a:rPr>
                        <a:t>Presence of Aluminium</a:t>
                      </a:r>
                      <a:endParaRPr lang="en-IN" sz="2000" dirty="0">
                        <a:latin typeface="Cambria" panose="02040503050406030204" pitchFamily="18" charset="0"/>
                        <a:ea typeface="Cambria" panose="02040503050406030204" pitchFamily="18" charset="0"/>
                      </a:endParaRPr>
                    </a:p>
                  </a:txBody>
                  <a:tcPr/>
                </a:tc>
              </a:tr>
              <a:tr h="179507">
                <a:tc vMerge="1">
                  <a:txBody>
                    <a:bodyPr/>
                    <a:lstStyle/>
                    <a:p>
                      <a:endParaRPr lang="en-IN"/>
                    </a:p>
                  </a:txBody>
                  <a:tcPr/>
                </a:tc>
                <a:tc vMerge="1">
                  <a:txBody>
                    <a:bodyPr/>
                    <a:lstStyle/>
                    <a:p>
                      <a:endParaRPr lang="en-IN"/>
                    </a:p>
                  </a:txBody>
                  <a:tcPr/>
                </a:tc>
                <a:tc>
                  <a:txBody>
                    <a:bodyPr/>
                    <a:lstStyle/>
                    <a:p>
                      <a:r>
                        <a:rPr lang="en-IN" sz="2000" dirty="0" smtClean="0">
                          <a:latin typeface="Cambria" panose="02040503050406030204" pitchFamily="18" charset="0"/>
                          <a:ea typeface="Cambria" panose="02040503050406030204" pitchFamily="18" charset="0"/>
                        </a:rPr>
                        <a:t>Pink mass</a:t>
                      </a:r>
                      <a:endParaRPr lang="en-IN" sz="2000" dirty="0">
                        <a:latin typeface="Cambria" panose="02040503050406030204" pitchFamily="18" charset="0"/>
                        <a:ea typeface="Cambria" panose="02040503050406030204" pitchFamily="18" charset="0"/>
                      </a:endParaRPr>
                    </a:p>
                  </a:txBody>
                  <a:tcPr/>
                </a:tc>
                <a:tc>
                  <a:txBody>
                    <a:bodyPr/>
                    <a:lstStyle/>
                    <a:p>
                      <a:r>
                        <a:rPr lang="en-IN" sz="2000" dirty="0" smtClean="0">
                          <a:latin typeface="Cambria" panose="02040503050406030204" pitchFamily="18" charset="0"/>
                          <a:ea typeface="Cambria" panose="02040503050406030204" pitchFamily="18" charset="0"/>
                        </a:rPr>
                        <a:t>Presence of Magnesium</a:t>
                      </a:r>
                      <a:endParaRPr lang="en-IN" sz="2000" dirty="0">
                        <a:latin typeface="Cambria" panose="02040503050406030204" pitchFamily="18" charset="0"/>
                        <a:ea typeface="Cambria" panose="02040503050406030204" pitchFamily="18" charset="0"/>
                      </a:endParaRPr>
                    </a:p>
                  </a:txBody>
                  <a:tcPr/>
                </a:tc>
              </a:tr>
              <a:tr h="457200">
                <a:tc vMerge="1">
                  <a:txBody>
                    <a:bodyPr/>
                    <a:lstStyle/>
                    <a:p>
                      <a:endParaRPr lang="en-IN"/>
                    </a:p>
                  </a:txBody>
                  <a:tcPr/>
                </a:tc>
                <a:tc vMerge="1">
                  <a:txBody>
                    <a:bodyPr/>
                    <a:lstStyle/>
                    <a:p>
                      <a:endParaRPr lang="en-IN"/>
                    </a:p>
                  </a:txBody>
                  <a:tcPr/>
                </a:tc>
                <a:tc>
                  <a:txBody>
                    <a:bodyPr/>
                    <a:lstStyle/>
                    <a:p>
                      <a:r>
                        <a:rPr lang="en-IN" sz="2000" dirty="0" smtClean="0">
                          <a:latin typeface="Cambria" panose="02040503050406030204" pitchFamily="18" charset="0"/>
                          <a:ea typeface="Cambria" panose="02040503050406030204" pitchFamily="18" charset="0"/>
                        </a:rPr>
                        <a:t>No characteristic mass</a:t>
                      </a:r>
                      <a:endParaRPr lang="en-IN" sz="2000" dirty="0">
                        <a:latin typeface="Cambria" panose="02040503050406030204" pitchFamily="18" charset="0"/>
                        <a:ea typeface="Cambria" panose="02040503050406030204" pitchFamily="18" charset="0"/>
                      </a:endParaRPr>
                    </a:p>
                  </a:txBody>
                  <a:tcPr/>
                </a:tc>
                <a:tc>
                  <a:txBody>
                    <a:bodyPr/>
                    <a:lstStyle/>
                    <a:p>
                      <a:r>
                        <a:rPr lang="en-IN" sz="2000" dirty="0" smtClean="0">
                          <a:latin typeface="Cambria" panose="02040503050406030204" pitchFamily="18" charset="0"/>
                          <a:ea typeface="Cambria" panose="02040503050406030204" pitchFamily="18" charset="0"/>
                        </a:rPr>
                        <a:t>Absence of Zinc, Aluminium, Magnesium</a:t>
                      </a:r>
                      <a:endParaRPr lang="en-IN" sz="2000" dirty="0">
                        <a:latin typeface="Cambria" panose="02040503050406030204" pitchFamily="18" charset="0"/>
                        <a:ea typeface="Cambria" panose="02040503050406030204" pitchFamily="18" charset="0"/>
                      </a:endParaRPr>
                    </a:p>
                  </a:txBody>
                  <a:tcPr/>
                </a:tc>
              </a:tr>
            </a:tbl>
          </a:graphicData>
        </a:graphic>
      </p:graphicFrame>
    </p:spTree>
    <p:extLst>
      <p:ext uri="{BB962C8B-B14F-4D97-AF65-F5344CB8AC3E}">
        <p14:creationId xmlns:p14="http://schemas.microsoft.com/office/powerpoint/2010/main" val="40298382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82593" y="181233"/>
            <a:ext cx="10799805" cy="400110"/>
          </a:xfrm>
          <a:prstGeom prst="rect">
            <a:avLst/>
          </a:prstGeom>
          <a:noFill/>
        </p:spPr>
        <p:txBody>
          <a:bodyPr wrap="square" rtlCol="0">
            <a:spAutoFit/>
          </a:bodyPr>
          <a:lstStyle/>
          <a:p>
            <a:pPr algn="ctr"/>
            <a:r>
              <a:rPr lang="en-IN" sz="2000" b="1" dirty="0" smtClean="0">
                <a:latin typeface="Cambria" panose="02040503050406030204" pitchFamily="18" charset="0"/>
                <a:ea typeface="Cambria" panose="02040503050406030204" pitchFamily="18" charset="0"/>
              </a:rPr>
              <a:t>Systematic Analysis for </a:t>
            </a:r>
            <a:r>
              <a:rPr lang="en-IN" sz="2000" b="1" dirty="0" err="1" smtClean="0">
                <a:latin typeface="Cambria" panose="02040503050406030204" pitchFamily="18" charset="0"/>
                <a:ea typeface="Cambria" panose="02040503050406030204" pitchFamily="18" charset="0"/>
              </a:rPr>
              <a:t>Cations</a:t>
            </a:r>
            <a:r>
              <a:rPr lang="en-IN" sz="2000" b="1" dirty="0" smtClean="0">
                <a:latin typeface="Cambria" panose="02040503050406030204" pitchFamily="18" charset="0"/>
                <a:ea typeface="Cambria" panose="02040503050406030204" pitchFamily="18" charset="0"/>
              </a:rPr>
              <a:t> (Basic Radicals)</a:t>
            </a:r>
            <a:endParaRPr lang="en-IN" sz="2000" b="1" dirty="0">
              <a:latin typeface="Cambria" panose="02040503050406030204" pitchFamily="18" charset="0"/>
              <a:ea typeface="Cambria" panose="02040503050406030204" pitchFamily="18" charset="0"/>
            </a:endParaRPr>
          </a:p>
        </p:txBody>
      </p:sp>
      <p:sp>
        <p:nvSpPr>
          <p:cNvPr id="5" name="TextBox 4"/>
          <p:cNvSpPr txBox="1"/>
          <p:nvPr/>
        </p:nvSpPr>
        <p:spPr>
          <a:xfrm>
            <a:off x="354227" y="581343"/>
            <a:ext cx="11607113" cy="1477328"/>
          </a:xfrm>
          <a:prstGeom prst="rect">
            <a:avLst/>
          </a:prstGeom>
          <a:noFill/>
        </p:spPr>
        <p:txBody>
          <a:bodyPr wrap="square" rtlCol="0">
            <a:spAutoFit/>
          </a:bodyPr>
          <a:lstStyle/>
          <a:p>
            <a:r>
              <a:rPr lang="en-IN" dirty="0" smtClean="0"/>
              <a:t>Solubility test:</a:t>
            </a:r>
          </a:p>
          <a:p>
            <a:pPr marL="342900" indent="-342900">
              <a:buAutoNum type="alphaLcParenR"/>
            </a:pPr>
            <a:r>
              <a:rPr lang="en-IN" dirty="0" smtClean="0"/>
              <a:t>Salt + Water         Soluble/Insoluble</a:t>
            </a:r>
          </a:p>
          <a:p>
            <a:pPr marL="342900" indent="-342900">
              <a:buAutoNum type="alphaLcParenR"/>
            </a:pPr>
            <a:r>
              <a:rPr lang="en-IN" dirty="0" smtClean="0"/>
              <a:t>Salt + Con. </a:t>
            </a:r>
            <a:r>
              <a:rPr lang="en-IN" dirty="0" err="1" smtClean="0"/>
              <a:t>HCl</a:t>
            </a:r>
            <a:r>
              <a:rPr lang="en-IN" dirty="0" smtClean="0"/>
              <a:t>     Soluble/ Insoluble</a:t>
            </a:r>
          </a:p>
          <a:p>
            <a:pPr marL="342900" indent="-342900">
              <a:buAutoNum type="alphaLcParenR"/>
            </a:pPr>
            <a:endParaRPr lang="en-IN" dirty="0"/>
          </a:p>
          <a:p>
            <a:r>
              <a:rPr lang="en-IN" dirty="0" smtClean="0"/>
              <a:t>Original Solution: The original solution is prepared by dissolving the salt in </a:t>
            </a:r>
            <a:r>
              <a:rPr lang="en-IN" dirty="0" err="1" smtClean="0"/>
              <a:t>dil.HCl</a:t>
            </a:r>
            <a:endParaRPr lang="en-IN" dirty="0"/>
          </a:p>
        </p:txBody>
      </p:sp>
      <p:sp>
        <p:nvSpPr>
          <p:cNvPr id="6" name="TextBox 5"/>
          <p:cNvSpPr txBox="1"/>
          <p:nvPr/>
        </p:nvSpPr>
        <p:spPr>
          <a:xfrm>
            <a:off x="354227" y="2306594"/>
            <a:ext cx="11392930" cy="1200329"/>
          </a:xfrm>
          <a:prstGeom prst="rect">
            <a:avLst/>
          </a:prstGeom>
          <a:noFill/>
        </p:spPr>
        <p:txBody>
          <a:bodyPr wrap="square" rtlCol="0">
            <a:spAutoFit/>
          </a:bodyPr>
          <a:lstStyle/>
          <a:p>
            <a:pPr algn="just"/>
            <a:r>
              <a:rPr lang="en-IN" b="1" dirty="0" smtClean="0">
                <a:latin typeface="Cambria" panose="02040503050406030204" pitchFamily="18" charset="0"/>
                <a:ea typeface="Cambria" panose="02040503050406030204" pitchFamily="18" charset="0"/>
              </a:rPr>
              <a:t>Elimination of Borate, Fluoride, Chromate</a:t>
            </a:r>
          </a:p>
          <a:p>
            <a:pPr algn="just"/>
            <a:r>
              <a:rPr lang="en-IN" dirty="0">
                <a:latin typeface="Cambria" panose="02040503050406030204" pitchFamily="18" charset="0"/>
                <a:ea typeface="Cambria" panose="02040503050406030204" pitchFamily="18" charset="0"/>
              </a:rPr>
              <a:t>	</a:t>
            </a:r>
            <a:r>
              <a:rPr lang="en-IN" dirty="0" smtClean="0">
                <a:latin typeface="Cambria" panose="02040503050406030204" pitchFamily="18" charset="0"/>
                <a:ea typeface="Cambria" panose="02040503050406030204" pitchFamily="18" charset="0"/>
              </a:rPr>
              <a:t>Salt and 2 ml of con. </a:t>
            </a:r>
            <a:r>
              <a:rPr lang="en-IN" dirty="0" err="1" smtClean="0">
                <a:latin typeface="Cambria" panose="02040503050406030204" pitchFamily="18" charset="0"/>
                <a:ea typeface="Cambria" panose="02040503050406030204" pitchFamily="18" charset="0"/>
              </a:rPr>
              <a:t>HCl</a:t>
            </a:r>
            <a:r>
              <a:rPr lang="en-IN" dirty="0" smtClean="0">
                <a:latin typeface="Cambria" panose="02040503050406030204" pitchFamily="18" charset="0"/>
                <a:ea typeface="Cambria" panose="02040503050406030204" pitchFamily="18" charset="0"/>
              </a:rPr>
              <a:t> are taken in a china dish and evaporated. Conc. </a:t>
            </a:r>
            <a:r>
              <a:rPr lang="en-IN" dirty="0" err="1" smtClean="0">
                <a:latin typeface="Cambria" panose="02040503050406030204" pitchFamily="18" charset="0"/>
                <a:ea typeface="Cambria" panose="02040503050406030204" pitchFamily="18" charset="0"/>
              </a:rPr>
              <a:t>HCl</a:t>
            </a:r>
            <a:r>
              <a:rPr lang="en-IN" dirty="0" smtClean="0">
                <a:latin typeface="Cambria" panose="02040503050406030204" pitchFamily="18" charset="0"/>
                <a:ea typeface="Cambria" panose="02040503050406030204" pitchFamily="18" charset="0"/>
              </a:rPr>
              <a:t> is again added and evaporated and the process is repeated for 3 times. The final paste is dissolved in. This is the original solution of the substance</a:t>
            </a:r>
            <a:r>
              <a:rPr lang="en-IN" dirty="0">
                <a:latin typeface="Cambria" panose="02040503050406030204" pitchFamily="18" charset="0"/>
                <a:ea typeface="Cambria" panose="02040503050406030204" pitchFamily="18" charset="0"/>
              </a:rPr>
              <a:t>. dil. </a:t>
            </a:r>
            <a:r>
              <a:rPr lang="en-IN" dirty="0" err="1">
                <a:latin typeface="Cambria" panose="02040503050406030204" pitchFamily="18" charset="0"/>
                <a:ea typeface="Cambria" panose="02040503050406030204" pitchFamily="18" charset="0"/>
              </a:rPr>
              <a:t>HCl</a:t>
            </a:r>
            <a:endParaRPr lang="en-IN" dirty="0">
              <a:latin typeface="Cambria" panose="02040503050406030204" pitchFamily="18" charset="0"/>
              <a:ea typeface="Cambria" panose="02040503050406030204" pitchFamily="18" charset="0"/>
            </a:endParaRPr>
          </a:p>
        </p:txBody>
      </p:sp>
      <p:sp>
        <p:nvSpPr>
          <p:cNvPr id="7" name="TextBox 6"/>
          <p:cNvSpPr txBox="1"/>
          <p:nvPr/>
        </p:nvSpPr>
        <p:spPr>
          <a:xfrm>
            <a:off x="469557" y="3575222"/>
            <a:ext cx="11557687" cy="923330"/>
          </a:xfrm>
          <a:prstGeom prst="rect">
            <a:avLst/>
          </a:prstGeom>
          <a:noFill/>
        </p:spPr>
        <p:txBody>
          <a:bodyPr wrap="square" rtlCol="0">
            <a:spAutoFit/>
          </a:bodyPr>
          <a:lstStyle/>
          <a:p>
            <a:r>
              <a:rPr lang="en-IN" b="1" dirty="0" smtClean="0">
                <a:latin typeface="Cambria" panose="02040503050406030204" pitchFamily="18" charset="0"/>
                <a:ea typeface="Cambria" panose="02040503050406030204" pitchFamily="18" charset="0"/>
              </a:rPr>
              <a:t>Elimination of Oxalate</a:t>
            </a:r>
          </a:p>
          <a:p>
            <a:r>
              <a:rPr lang="en-IN" dirty="0">
                <a:latin typeface="Cambria" panose="02040503050406030204" pitchFamily="18" charset="0"/>
                <a:ea typeface="Cambria" panose="02040503050406030204" pitchFamily="18" charset="0"/>
              </a:rPr>
              <a:t>	</a:t>
            </a:r>
            <a:r>
              <a:rPr lang="en-IN" dirty="0" smtClean="0">
                <a:latin typeface="Cambria" panose="02040503050406030204" pitchFamily="18" charset="0"/>
                <a:ea typeface="Cambria" panose="02040503050406030204" pitchFamily="18" charset="0"/>
              </a:rPr>
              <a:t>The substance is roasted in a china dish for 3 minutes and cooled. It is then boiled with </a:t>
            </a:r>
            <a:r>
              <a:rPr lang="en-IN" dirty="0" err="1" smtClean="0">
                <a:latin typeface="Cambria" panose="02040503050406030204" pitchFamily="18" charset="0"/>
                <a:ea typeface="Cambria" panose="02040503050406030204" pitchFamily="18" charset="0"/>
              </a:rPr>
              <a:t>dil.HCl</a:t>
            </a:r>
            <a:r>
              <a:rPr lang="en-IN" dirty="0" smtClean="0">
                <a:latin typeface="Cambria" panose="02040503050406030204" pitchFamily="18" charset="0"/>
                <a:ea typeface="Cambria" panose="02040503050406030204" pitchFamily="18" charset="0"/>
              </a:rPr>
              <a:t> and centrifuged. The </a:t>
            </a:r>
            <a:r>
              <a:rPr lang="en-IN" dirty="0" err="1" smtClean="0">
                <a:latin typeface="Cambria" panose="02040503050406030204" pitchFamily="18" charset="0"/>
                <a:ea typeface="Cambria" panose="02040503050406030204" pitchFamily="18" charset="0"/>
              </a:rPr>
              <a:t>centrifugate</a:t>
            </a:r>
            <a:r>
              <a:rPr lang="en-IN" dirty="0" smtClean="0">
                <a:latin typeface="Cambria" panose="02040503050406030204" pitchFamily="18" charset="0"/>
                <a:ea typeface="Cambria" panose="02040503050406030204" pitchFamily="18" charset="0"/>
              </a:rPr>
              <a:t> is the original solution.</a:t>
            </a:r>
            <a:endParaRPr lang="en-IN" dirty="0">
              <a:latin typeface="Cambria" panose="02040503050406030204" pitchFamily="18" charset="0"/>
              <a:ea typeface="Cambria" panose="02040503050406030204" pitchFamily="18" charset="0"/>
            </a:endParaRPr>
          </a:p>
        </p:txBody>
      </p:sp>
      <p:sp>
        <p:nvSpPr>
          <p:cNvPr id="8" name="TextBox 7"/>
          <p:cNvSpPr txBox="1"/>
          <p:nvPr/>
        </p:nvSpPr>
        <p:spPr>
          <a:xfrm>
            <a:off x="469557" y="4637903"/>
            <a:ext cx="11376454" cy="1200329"/>
          </a:xfrm>
          <a:prstGeom prst="rect">
            <a:avLst/>
          </a:prstGeom>
          <a:noFill/>
        </p:spPr>
        <p:txBody>
          <a:bodyPr wrap="square" rtlCol="0">
            <a:spAutoFit/>
          </a:bodyPr>
          <a:lstStyle/>
          <a:p>
            <a:r>
              <a:rPr lang="en-IN" b="1" dirty="0" smtClean="0">
                <a:latin typeface="Cambria" panose="02040503050406030204" pitchFamily="18" charset="0"/>
                <a:ea typeface="Cambria" panose="02040503050406030204" pitchFamily="18" charset="0"/>
              </a:rPr>
              <a:t>Elimination of Phosphate</a:t>
            </a:r>
          </a:p>
          <a:p>
            <a:r>
              <a:rPr lang="en-IN" dirty="0">
                <a:latin typeface="Cambria" panose="02040503050406030204" pitchFamily="18" charset="0"/>
                <a:ea typeface="Cambria" panose="02040503050406030204" pitchFamily="18" charset="0"/>
              </a:rPr>
              <a:t>	</a:t>
            </a:r>
            <a:r>
              <a:rPr lang="en-IN" dirty="0" smtClean="0">
                <a:latin typeface="Cambria" panose="02040503050406030204" pitchFamily="18" charset="0"/>
                <a:ea typeface="Cambria" panose="02040503050406030204" pitchFamily="18" charset="0"/>
              </a:rPr>
              <a:t>(Phosphate is eliminated before going to the third group). To the original solution con. HNO</a:t>
            </a:r>
            <a:r>
              <a:rPr lang="en-IN" baseline="-25000" dirty="0" smtClean="0">
                <a:latin typeface="Cambria" panose="02040503050406030204" pitchFamily="18" charset="0"/>
                <a:ea typeface="Cambria" panose="02040503050406030204" pitchFamily="18" charset="0"/>
              </a:rPr>
              <a:t>3</a:t>
            </a:r>
            <a:r>
              <a:rPr lang="en-IN" dirty="0" smtClean="0">
                <a:latin typeface="Cambria" panose="02040503050406030204" pitchFamily="18" charset="0"/>
                <a:ea typeface="Cambria" panose="02040503050406030204" pitchFamily="18" charset="0"/>
              </a:rPr>
              <a:t> is added and boiled and zirconium chloride (nitrate) is added and boiled. The white precipitate formed is removed by filtration. The precipitate is analysed for III group and the filtrate for IV, V, VI groups.</a:t>
            </a:r>
            <a:endParaRPr lang="en-IN"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100673639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78941" y="222422"/>
            <a:ext cx="11631827" cy="1477328"/>
          </a:xfrm>
          <a:prstGeom prst="rect">
            <a:avLst/>
          </a:prstGeom>
          <a:noFill/>
        </p:spPr>
        <p:txBody>
          <a:bodyPr wrap="square" rtlCol="0">
            <a:spAutoFit/>
          </a:bodyPr>
          <a:lstStyle/>
          <a:p>
            <a:pPr algn="just"/>
            <a:r>
              <a:rPr lang="en-IN" b="1" dirty="0" smtClean="0">
                <a:latin typeface="Cambria" panose="02040503050406030204" pitchFamily="18" charset="0"/>
                <a:ea typeface="Cambria" panose="02040503050406030204" pitchFamily="18" charset="0"/>
              </a:rPr>
              <a:t>Elimination of </a:t>
            </a:r>
            <a:r>
              <a:rPr lang="en-IN" b="1" dirty="0" err="1" smtClean="0">
                <a:latin typeface="Cambria" panose="02040503050406030204" pitchFamily="18" charset="0"/>
                <a:ea typeface="Cambria" panose="02040503050406030204" pitchFamily="18" charset="0"/>
              </a:rPr>
              <a:t>Arsenite</a:t>
            </a:r>
            <a:endParaRPr lang="en-IN" b="1" dirty="0" smtClean="0">
              <a:latin typeface="Cambria" panose="02040503050406030204" pitchFamily="18" charset="0"/>
              <a:ea typeface="Cambria" panose="02040503050406030204" pitchFamily="18" charset="0"/>
            </a:endParaRPr>
          </a:p>
          <a:p>
            <a:pPr algn="just"/>
            <a:r>
              <a:rPr lang="en-IN" dirty="0">
                <a:latin typeface="Cambria" panose="02040503050406030204" pitchFamily="18" charset="0"/>
                <a:ea typeface="Cambria" panose="02040503050406030204" pitchFamily="18" charset="0"/>
              </a:rPr>
              <a:t>	</a:t>
            </a:r>
            <a:r>
              <a:rPr lang="en-IN" dirty="0" smtClean="0">
                <a:latin typeface="Cambria" panose="02040503050406030204" pitchFamily="18" charset="0"/>
                <a:ea typeface="Cambria" panose="02040503050406030204" pitchFamily="18" charset="0"/>
              </a:rPr>
              <a:t>(</a:t>
            </a:r>
            <a:r>
              <a:rPr lang="en-IN" dirty="0" err="1" smtClean="0">
                <a:latin typeface="Cambria" panose="02040503050406030204" pitchFamily="18" charset="0"/>
                <a:ea typeface="Cambria" panose="02040503050406030204" pitchFamily="18" charset="0"/>
              </a:rPr>
              <a:t>Arsenite</a:t>
            </a:r>
            <a:r>
              <a:rPr lang="en-IN" dirty="0" smtClean="0">
                <a:latin typeface="Cambria" panose="02040503050406030204" pitchFamily="18" charset="0"/>
                <a:ea typeface="Cambria" panose="02040503050406030204" pitchFamily="18" charset="0"/>
              </a:rPr>
              <a:t> is eliminated prior to second group). The </a:t>
            </a:r>
            <a:r>
              <a:rPr lang="en-IN" dirty="0" err="1" smtClean="0">
                <a:latin typeface="Cambria" panose="02040503050406030204" pitchFamily="18" charset="0"/>
                <a:ea typeface="Cambria" panose="02040503050406030204" pitchFamily="18" charset="0"/>
              </a:rPr>
              <a:t>centrifugate</a:t>
            </a:r>
            <a:r>
              <a:rPr lang="en-IN" dirty="0" smtClean="0">
                <a:latin typeface="Cambria" panose="02040503050406030204" pitchFamily="18" charset="0"/>
                <a:ea typeface="Cambria" panose="02040503050406030204" pitchFamily="18" charset="0"/>
              </a:rPr>
              <a:t> from the first group is boiled with con. </a:t>
            </a:r>
            <a:r>
              <a:rPr lang="en-IN" dirty="0" err="1" smtClean="0">
                <a:latin typeface="Cambria" panose="02040503050406030204" pitchFamily="18" charset="0"/>
                <a:ea typeface="Cambria" panose="02040503050406030204" pitchFamily="18" charset="0"/>
              </a:rPr>
              <a:t>HCl</a:t>
            </a:r>
            <a:r>
              <a:rPr lang="en-IN" dirty="0" smtClean="0">
                <a:latin typeface="Cambria" panose="02040503050406030204" pitchFamily="18" charset="0"/>
                <a:ea typeface="Cambria" panose="02040503050406030204" pitchFamily="18" charset="0"/>
              </a:rPr>
              <a:t>. H</a:t>
            </a:r>
            <a:r>
              <a:rPr lang="en-IN" baseline="-25000" dirty="0" smtClean="0">
                <a:latin typeface="Cambria" panose="02040503050406030204" pitchFamily="18" charset="0"/>
                <a:ea typeface="Cambria" panose="02040503050406030204" pitchFamily="18" charset="0"/>
              </a:rPr>
              <a:t>2</a:t>
            </a:r>
            <a:r>
              <a:rPr lang="en-IN" dirty="0" smtClean="0">
                <a:latin typeface="Cambria" panose="02040503050406030204" pitchFamily="18" charset="0"/>
                <a:ea typeface="Cambria" panose="02040503050406030204" pitchFamily="18" charset="0"/>
              </a:rPr>
              <a:t>S gas is passed through the hot solution. The yellow precipitate (As</a:t>
            </a:r>
            <a:r>
              <a:rPr lang="en-IN" baseline="-25000" dirty="0" smtClean="0">
                <a:latin typeface="Cambria" panose="02040503050406030204" pitchFamily="18" charset="0"/>
                <a:ea typeface="Cambria" panose="02040503050406030204" pitchFamily="18" charset="0"/>
              </a:rPr>
              <a:t>2</a:t>
            </a:r>
            <a:r>
              <a:rPr lang="en-IN" dirty="0" smtClean="0">
                <a:latin typeface="Cambria" panose="02040503050406030204" pitchFamily="18" charset="0"/>
                <a:ea typeface="Cambria" panose="02040503050406030204" pitchFamily="18" charset="0"/>
              </a:rPr>
              <a:t>S</a:t>
            </a:r>
            <a:r>
              <a:rPr lang="en-IN" baseline="-25000" dirty="0" smtClean="0">
                <a:latin typeface="Cambria" panose="02040503050406030204" pitchFamily="18" charset="0"/>
                <a:ea typeface="Cambria" panose="02040503050406030204" pitchFamily="18" charset="0"/>
              </a:rPr>
              <a:t>3</a:t>
            </a:r>
            <a:r>
              <a:rPr lang="en-IN" dirty="0" smtClean="0">
                <a:latin typeface="Cambria" panose="02040503050406030204" pitchFamily="18" charset="0"/>
                <a:ea typeface="Cambria" panose="02040503050406030204" pitchFamily="18" charset="0"/>
              </a:rPr>
              <a:t>) is centrifuged and </a:t>
            </a:r>
            <a:r>
              <a:rPr lang="en-IN" dirty="0" err="1" smtClean="0">
                <a:latin typeface="Cambria" panose="02040503050406030204" pitchFamily="18" charset="0"/>
                <a:ea typeface="Cambria" panose="02040503050406030204" pitchFamily="18" charset="0"/>
              </a:rPr>
              <a:t>centrifugate</a:t>
            </a:r>
            <a:r>
              <a:rPr lang="en-IN" dirty="0" smtClean="0">
                <a:latin typeface="Cambria" panose="02040503050406030204" pitchFamily="18" charset="0"/>
                <a:ea typeface="Cambria" panose="02040503050406030204" pitchFamily="18" charset="0"/>
              </a:rPr>
              <a:t> is again boiled and H</a:t>
            </a:r>
            <a:r>
              <a:rPr lang="en-IN" baseline="-25000" dirty="0" smtClean="0">
                <a:latin typeface="Cambria" panose="02040503050406030204" pitchFamily="18" charset="0"/>
                <a:ea typeface="Cambria" panose="02040503050406030204" pitchFamily="18" charset="0"/>
              </a:rPr>
              <a:t>2</a:t>
            </a:r>
            <a:r>
              <a:rPr lang="en-IN" dirty="0" smtClean="0">
                <a:latin typeface="Cambria" panose="02040503050406030204" pitchFamily="18" charset="0"/>
                <a:ea typeface="Cambria" panose="02040503050406030204" pitchFamily="18" charset="0"/>
              </a:rPr>
              <a:t>S gas is passed again. This Process is repeated till no more yellow precipitate appears. The precipitate is analysed for II group and the </a:t>
            </a:r>
            <a:r>
              <a:rPr lang="en-IN" dirty="0" err="1" smtClean="0">
                <a:latin typeface="Cambria" panose="02040503050406030204" pitchFamily="18" charset="0"/>
                <a:ea typeface="Cambria" panose="02040503050406030204" pitchFamily="18" charset="0"/>
              </a:rPr>
              <a:t>centrifugate</a:t>
            </a:r>
            <a:r>
              <a:rPr lang="en-IN" dirty="0" smtClean="0">
                <a:latin typeface="Cambria" panose="02040503050406030204" pitchFamily="18" charset="0"/>
                <a:ea typeface="Cambria" panose="02040503050406030204" pitchFamily="18" charset="0"/>
              </a:rPr>
              <a:t> for III, IV, V and VI group.</a:t>
            </a:r>
            <a:endParaRPr lang="en-IN"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74356479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688756" y="280087"/>
            <a:ext cx="7578811" cy="369332"/>
          </a:xfrm>
          <a:prstGeom prst="rect">
            <a:avLst/>
          </a:prstGeom>
          <a:noFill/>
        </p:spPr>
        <p:txBody>
          <a:bodyPr wrap="square" rtlCol="0">
            <a:spAutoFit/>
          </a:bodyPr>
          <a:lstStyle/>
          <a:p>
            <a:pPr algn="ctr"/>
            <a:r>
              <a:rPr lang="en-IN" b="1" dirty="0" smtClean="0">
                <a:latin typeface="Cambria" panose="02040503050406030204" pitchFamily="18" charset="0"/>
                <a:ea typeface="Cambria" panose="02040503050406030204" pitchFamily="18" charset="0"/>
              </a:rPr>
              <a:t>Separation of Basic Radicals into groups</a:t>
            </a:r>
            <a:endParaRPr lang="en-IN" b="1" dirty="0">
              <a:latin typeface="Cambria" panose="02040503050406030204" pitchFamily="18" charset="0"/>
              <a:ea typeface="Cambria" panose="02040503050406030204" pitchFamily="18" charset="0"/>
            </a:endParaRPr>
          </a:p>
        </p:txBody>
      </p:sp>
      <p:sp>
        <p:nvSpPr>
          <p:cNvPr id="5" name="TextBox 4"/>
          <p:cNvSpPr txBox="1"/>
          <p:nvPr/>
        </p:nvSpPr>
        <p:spPr>
          <a:xfrm>
            <a:off x="3295135" y="790832"/>
            <a:ext cx="7133968" cy="369332"/>
          </a:xfrm>
          <a:prstGeom prst="rect">
            <a:avLst/>
          </a:prstGeom>
          <a:noFill/>
        </p:spPr>
        <p:txBody>
          <a:bodyPr wrap="square" rtlCol="0">
            <a:spAutoFit/>
          </a:bodyPr>
          <a:lstStyle/>
          <a:p>
            <a:r>
              <a:rPr lang="en-IN" dirty="0" smtClean="0">
                <a:latin typeface="Cambria" panose="02040503050406030204" pitchFamily="18" charset="0"/>
                <a:ea typeface="Cambria" panose="02040503050406030204" pitchFamily="18" charset="0"/>
              </a:rPr>
              <a:t>To the original solution dil. </a:t>
            </a:r>
            <a:r>
              <a:rPr lang="en-IN" dirty="0" err="1" smtClean="0">
                <a:latin typeface="Cambria" panose="02040503050406030204" pitchFamily="18" charset="0"/>
                <a:ea typeface="Cambria" panose="02040503050406030204" pitchFamily="18" charset="0"/>
              </a:rPr>
              <a:t>HCl</a:t>
            </a:r>
            <a:r>
              <a:rPr lang="en-IN" dirty="0" smtClean="0">
                <a:latin typeface="Cambria" panose="02040503050406030204" pitchFamily="18" charset="0"/>
                <a:ea typeface="Cambria" panose="02040503050406030204" pitchFamily="18" charset="0"/>
              </a:rPr>
              <a:t> is added</a:t>
            </a:r>
            <a:endParaRPr lang="en-IN" dirty="0">
              <a:latin typeface="Cambria" panose="02040503050406030204" pitchFamily="18" charset="0"/>
              <a:ea typeface="Cambria" panose="02040503050406030204" pitchFamily="18" charset="0"/>
            </a:endParaRPr>
          </a:p>
        </p:txBody>
      </p:sp>
      <p:graphicFrame>
        <p:nvGraphicFramePr>
          <p:cNvPr id="6" name="Table 5"/>
          <p:cNvGraphicFramePr>
            <a:graphicFrameLocks noGrp="1"/>
          </p:cNvGraphicFramePr>
          <p:nvPr>
            <p:extLst>
              <p:ext uri="{D42A27DB-BD31-4B8C-83A1-F6EECF244321}">
                <p14:modId xmlns:p14="http://schemas.microsoft.com/office/powerpoint/2010/main" val="2011365807"/>
              </p:ext>
            </p:extLst>
          </p:nvPr>
        </p:nvGraphicFramePr>
        <p:xfrm>
          <a:off x="584885" y="1605008"/>
          <a:ext cx="10915137" cy="4147249"/>
        </p:xfrm>
        <a:graphic>
          <a:graphicData uri="http://schemas.openxmlformats.org/drawingml/2006/table">
            <a:tbl>
              <a:tblPr firstRow="1" bandRow="1">
                <a:tableStyleId>{5C22544A-7EE6-4342-B048-85BDC9FD1C3A}</a:tableStyleId>
              </a:tblPr>
              <a:tblGrid>
                <a:gridCol w="1696996"/>
                <a:gridCol w="1589902"/>
                <a:gridCol w="1268627"/>
                <a:gridCol w="1837038"/>
                <a:gridCol w="2261287"/>
                <a:gridCol w="2261287"/>
              </a:tblGrid>
              <a:tr h="599205">
                <a:tc rowSpan="5">
                  <a:txBody>
                    <a:bodyPr/>
                    <a:lstStyle/>
                    <a:p>
                      <a:r>
                        <a:rPr lang="en-IN" sz="2000" dirty="0" smtClean="0">
                          <a:latin typeface="Cambria" panose="02040503050406030204" pitchFamily="18" charset="0"/>
                          <a:ea typeface="Cambria" panose="02040503050406030204" pitchFamily="18" charset="0"/>
                        </a:rPr>
                        <a:t>Precipitate</a:t>
                      </a:r>
                      <a:endParaRPr lang="en-IN" sz="2000" dirty="0">
                        <a:latin typeface="Cambria" panose="02040503050406030204" pitchFamily="18" charset="0"/>
                        <a:ea typeface="Cambria" panose="02040503050406030204" pitchFamily="18" charset="0"/>
                      </a:endParaRPr>
                    </a:p>
                    <a:p>
                      <a:r>
                        <a:rPr lang="en-IN" sz="2000" dirty="0" smtClean="0">
                          <a:latin typeface="Cambria" panose="02040503050406030204" pitchFamily="18" charset="0"/>
                          <a:ea typeface="Cambria" panose="02040503050406030204" pitchFamily="18" charset="0"/>
                        </a:rPr>
                        <a:t>Presence of I group.</a:t>
                      </a:r>
                    </a:p>
                    <a:p>
                      <a:r>
                        <a:rPr lang="en-IN" sz="2000" dirty="0" smtClean="0">
                          <a:latin typeface="Cambria" panose="02040503050406030204" pitchFamily="18" charset="0"/>
                          <a:ea typeface="Cambria" panose="02040503050406030204" pitchFamily="18" charset="0"/>
                        </a:rPr>
                        <a:t>No Precipitate Absence of I group.</a:t>
                      </a:r>
                      <a:endParaRPr lang="en-IN" sz="2000" dirty="0">
                        <a:latin typeface="Cambria" panose="02040503050406030204" pitchFamily="18" charset="0"/>
                        <a:ea typeface="Cambria" panose="02040503050406030204" pitchFamily="18" charset="0"/>
                      </a:endParaRPr>
                    </a:p>
                  </a:txBody>
                  <a:tcPr/>
                </a:tc>
                <a:tc gridSpan="5">
                  <a:txBody>
                    <a:bodyPr/>
                    <a:lstStyle/>
                    <a:p>
                      <a:r>
                        <a:rPr lang="en-IN" sz="2000" dirty="0" smtClean="0">
                          <a:latin typeface="Cambria" panose="02040503050406030204" pitchFamily="18" charset="0"/>
                          <a:ea typeface="Cambria" panose="02040503050406030204" pitchFamily="18" charset="0"/>
                        </a:rPr>
                        <a:t>Filtrate+</a:t>
                      </a:r>
                      <a:r>
                        <a:rPr lang="en-IN" sz="2000" baseline="0" dirty="0" smtClean="0">
                          <a:latin typeface="Cambria" panose="02040503050406030204" pitchFamily="18" charset="0"/>
                          <a:ea typeface="Cambria" panose="02040503050406030204" pitchFamily="18" charset="0"/>
                        </a:rPr>
                        <a:t> H</a:t>
                      </a:r>
                      <a:r>
                        <a:rPr lang="en-IN" sz="2000" baseline="-25000" dirty="0" smtClean="0">
                          <a:latin typeface="Cambria" panose="02040503050406030204" pitchFamily="18" charset="0"/>
                          <a:ea typeface="Cambria" panose="02040503050406030204" pitchFamily="18" charset="0"/>
                        </a:rPr>
                        <a:t>2</a:t>
                      </a:r>
                      <a:r>
                        <a:rPr lang="en-IN" sz="2000" baseline="0" dirty="0" smtClean="0">
                          <a:latin typeface="Cambria" panose="02040503050406030204" pitchFamily="18" charset="0"/>
                          <a:ea typeface="Cambria" panose="02040503050406030204" pitchFamily="18" charset="0"/>
                        </a:rPr>
                        <a:t>O + H</a:t>
                      </a:r>
                      <a:r>
                        <a:rPr lang="en-IN" sz="2000" baseline="-25000" dirty="0" smtClean="0">
                          <a:latin typeface="Cambria" panose="02040503050406030204" pitchFamily="18" charset="0"/>
                          <a:ea typeface="Cambria" panose="02040503050406030204" pitchFamily="18" charset="0"/>
                        </a:rPr>
                        <a:t>2</a:t>
                      </a:r>
                      <a:r>
                        <a:rPr lang="en-IN" sz="2000" baseline="0" dirty="0" smtClean="0">
                          <a:latin typeface="Cambria" panose="02040503050406030204" pitchFamily="18" charset="0"/>
                          <a:ea typeface="Cambria" panose="02040503050406030204" pitchFamily="18" charset="0"/>
                        </a:rPr>
                        <a:t>S is passed</a:t>
                      </a:r>
                      <a:endParaRPr lang="en-IN" sz="2000" dirty="0">
                        <a:latin typeface="Cambria" panose="02040503050406030204" pitchFamily="18" charset="0"/>
                        <a:ea typeface="Cambria" panose="02040503050406030204" pitchFamily="18" charset="0"/>
                      </a:endParaRPr>
                    </a:p>
                  </a:txBody>
                  <a:tcPr/>
                </a:tc>
                <a:tc hMerge="1">
                  <a:txBody>
                    <a:bodyPr/>
                    <a:lstStyle/>
                    <a:p>
                      <a:endParaRPr lang="en-IN" dirty="0"/>
                    </a:p>
                  </a:txBody>
                  <a:tcPr/>
                </a:tc>
                <a:tc hMerge="1">
                  <a:txBody>
                    <a:bodyPr/>
                    <a:lstStyle/>
                    <a:p>
                      <a:endParaRPr lang="en-IN" dirty="0"/>
                    </a:p>
                  </a:txBody>
                  <a:tcPr/>
                </a:tc>
                <a:tc hMerge="1">
                  <a:txBody>
                    <a:bodyPr/>
                    <a:lstStyle/>
                    <a:p>
                      <a:endParaRPr lang="en-IN" dirty="0"/>
                    </a:p>
                  </a:txBody>
                  <a:tcPr/>
                </a:tc>
                <a:tc hMerge="1">
                  <a:txBody>
                    <a:bodyPr/>
                    <a:lstStyle/>
                    <a:p>
                      <a:endParaRPr lang="en-IN"/>
                    </a:p>
                  </a:txBody>
                  <a:tcPr/>
                </a:tc>
              </a:tr>
              <a:tr h="632359">
                <a:tc vMerge="1">
                  <a:txBody>
                    <a:bodyPr/>
                    <a:lstStyle/>
                    <a:p>
                      <a:endParaRPr lang="en-IN" dirty="0"/>
                    </a:p>
                  </a:txBody>
                  <a:tcPr/>
                </a:tc>
                <a:tc rowSpan="4">
                  <a:txBody>
                    <a:bodyPr/>
                    <a:lstStyle/>
                    <a:p>
                      <a:r>
                        <a:rPr lang="en-IN" sz="2000" dirty="0" smtClean="0">
                          <a:latin typeface="Cambria" panose="02040503050406030204" pitchFamily="18" charset="0"/>
                          <a:ea typeface="Cambria" panose="02040503050406030204" pitchFamily="18" charset="0"/>
                        </a:rPr>
                        <a:t>Residue presence of II group</a:t>
                      </a:r>
                    </a:p>
                    <a:p>
                      <a:r>
                        <a:rPr lang="en-IN" sz="2000" dirty="0" smtClean="0">
                          <a:latin typeface="Cambria" panose="02040503050406030204" pitchFamily="18" charset="0"/>
                          <a:ea typeface="Cambria" panose="02040503050406030204" pitchFamily="18" charset="0"/>
                        </a:rPr>
                        <a:t>No residue</a:t>
                      </a:r>
                      <a:r>
                        <a:rPr lang="en-IN" sz="2000" baseline="0" dirty="0" smtClean="0">
                          <a:latin typeface="Cambria" panose="02040503050406030204" pitchFamily="18" charset="0"/>
                          <a:ea typeface="Cambria" panose="02040503050406030204" pitchFamily="18" charset="0"/>
                        </a:rPr>
                        <a:t> Absence of II group</a:t>
                      </a:r>
                      <a:endParaRPr lang="en-IN" sz="2000" dirty="0">
                        <a:latin typeface="Cambria" panose="02040503050406030204" pitchFamily="18" charset="0"/>
                        <a:ea typeface="Cambria" panose="02040503050406030204" pitchFamily="18" charset="0"/>
                      </a:endParaRPr>
                    </a:p>
                  </a:txBody>
                  <a:tcPr/>
                </a:tc>
                <a:tc gridSpan="4">
                  <a:txBody>
                    <a:bodyPr/>
                    <a:lstStyle/>
                    <a:p>
                      <a:r>
                        <a:rPr lang="en-IN" sz="2000" dirty="0" smtClean="0">
                          <a:latin typeface="Cambria" panose="02040503050406030204" pitchFamily="18" charset="0"/>
                          <a:ea typeface="Cambria" panose="02040503050406030204" pitchFamily="18" charset="0"/>
                        </a:rPr>
                        <a:t>Filtrate + con.HNO</a:t>
                      </a:r>
                      <a:r>
                        <a:rPr lang="en-IN" sz="2000" baseline="-25000" dirty="0" smtClean="0">
                          <a:latin typeface="Cambria" panose="02040503050406030204" pitchFamily="18" charset="0"/>
                          <a:ea typeface="Cambria" panose="02040503050406030204" pitchFamily="18" charset="0"/>
                        </a:rPr>
                        <a:t>3</a:t>
                      </a:r>
                      <a:r>
                        <a:rPr lang="en-IN" sz="2000" baseline="0" dirty="0" smtClean="0">
                          <a:latin typeface="Cambria" panose="02040503050406030204" pitchFamily="18" charset="0"/>
                          <a:ea typeface="Cambria" panose="02040503050406030204" pitchFamily="18" charset="0"/>
                        </a:rPr>
                        <a:t> (boiled) + Solid NH</a:t>
                      </a:r>
                      <a:r>
                        <a:rPr lang="en-IN" sz="2000" baseline="-25000" dirty="0" smtClean="0">
                          <a:latin typeface="Cambria" panose="02040503050406030204" pitchFamily="18" charset="0"/>
                          <a:ea typeface="Cambria" panose="02040503050406030204" pitchFamily="18" charset="0"/>
                        </a:rPr>
                        <a:t>4</a:t>
                      </a:r>
                      <a:r>
                        <a:rPr lang="en-IN" sz="2000" baseline="0" dirty="0" smtClean="0">
                          <a:latin typeface="Cambria" panose="02040503050406030204" pitchFamily="18" charset="0"/>
                          <a:ea typeface="Cambria" panose="02040503050406030204" pitchFamily="18" charset="0"/>
                        </a:rPr>
                        <a:t>Cl + NH</a:t>
                      </a:r>
                      <a:r>
                        <a:rPr lang="en-IN" sz="2000" baseline="-25000" dirty="0" smtClean="0">
                          <a:latin typeface="Cambria" panose="02040503050406030204" pitchFamily="18" charset="0"/>
                          <a:ea typeface="Cambria" panose="02040503050406030204" pitchFamily="18" charset="0"/>
                        </a:rPr>
                        <a:t>4</a:t>
                      </a:r>
                      <a:r>
                        <a:rPr lang="en-IN" sz="2000" baseline="0" dirty="0" smtClean="0">
                          <a:latin typeface="Cambria" panose="02040503050406030204" pitchFamily="18" charset="0"/>
                          <a:ea typeface="Cambria" panose="02040503050406030204" pitchFamily="18" charset="0"/>
                        </a:rPr>
                        <a:t>OH (Excess)</a:t>
                      </a:r>
                      <a:endParaRPr lang="en-IN" sz="2000" dirty="0">
                        <a:latin typeface="Cambria" panose="02040503050406030204" pitchFamily="18" charset="0"/>
                        <a:ea typeface="Cambria" panose="02040503050406030204" pitchFamily="18" charset="0"/>
                      </a:endParaRPr>
                    </a:p>
                  </a:txBody>
                  <a:tcPr/>
                </a:tc>
                <a:tc hMerge="1">
                  <a:txBody>
                    <a:bodyPr/>
                    <a:lstStyle/>
                    <a:p>
                      <a:endParaRPr lang="en-IN" dirty="0"/>
                    </a:p>
                  </a:txBody>
                  <a:tcPr/>
                </a:tc>
                <a:tc hMerge="1">
                  <a:txBody>
                    <a:bodyPr/>
                    <a:lstStyle/>
                    <a:p>
                      <a:endParaRPr lang="en-IN" dirty="0"/>
                    </a:p>
                  </a:txBody>
                  <a:tcPr/>
                </a:tc>
                <a:tc hMerge="1">
                  <a:txBody>
                    <a:bodyPr/>
                    <a:lstStyle/>
                    <a:p>
                      <a:endParaRPr lang="en-IN"/>
                    </a:p>
                  </a:txBody>
                  <a:tcPr/>
                </a:tc>
              </a:tr>
              <a:tr h="599205">
                <a:tc vMerge="1">
                  <a:txBody>
                    <a:bodyPr/>
                    <a:lstStyle/>
                    <a:p>
                      <a:endParaRPr lang="en-IN" dirty="0"/>
                    </a:p>
                  </a:txBody>
                  <a:tcPr/>
                </a:tc>
                <a:tc vMerge="1">
                  <a:txBody>
                    <a:bodyPr/>
                    <a:lstStyle/>
                    <a:p>
                      <a:endParaRPr lang="en-IN" dirty="0"/>
                    </a:p>
                  </a:txBody>
                  <a:tcPr/>
                </a:tc>
                <a:tc rowSpan="3">
                  <a:txBody>
                    <a:bodyPr/>
                    <a:lstStyle/>
                    <a:p>
                      <a:r>
                        <a:rPr lang="en-IN" sz="2000" dirty="0" smtClean="0">
                          <a:latin typeface="Cambria" panose="02040503050406030204" pitchFamily="18" charset="0"/>
                          <a:ea typeface="Cambria" panose="02040503050406030204" pitchFamily="18" charset="0"/>
                        </a:rPr>
                        <a:t>Residue Presence of III group</a:t>
                      </a:r>
                    </a:p>
                    <a:p>
                      <a:r>
                        <a:rPr lang="en-IN" sz="2000" dirty="0" smtClean="0">
                          <a:latin typeface="Cambria" panose="02040503050406030204" pitchFamily="18" charset="0"/>
                          <a:ea typeface="Cambria" panose="02040503050406030204" pitchFamily="18" charset="0"/>
                        </a:rPr>
                        <a:t>No residue Absence</a:t>
                      </a:r>
                      <a:r>
                        <a:rPr lang="en-IN" sz="2000" baseline="0" dirty="0" smtClean="0">
                          <a:latin typeface="Cambria" panose="02040503050406030204" pitchFamily="18" charset="0"/>
                          <a:ea typeface="Cambria" panose="02040503050406030204" pitchFamily="18" charset="0"/>
                        </a:rPr>
                        <a:t> of III group</a:t>
                      </a:r>
                      <a:endParaRPr lang="en-IN" sz="2000" dirty="0">
                        <a:latin typeface="Cambria" panose="02040503050406030204" pitchFamily="18" charset="0"/>
                        <a:ea typeface="Cambria" panose="02040503050406030204" pitchFamily="18" charset="0"/>
                      </a:endParaRPr>
                    </a:p>
                  </a:txBody>
                  <a:tcPr/>
                </a:tc>
                <a:tc gridSpan="3">
                  <a:txBody>
                    <a:bodyPr/>
                    <a:lstStyle/>
                    <a:p>
                      <a:r>
                        <a:rPr lang="en-IN" sz="2000" dirty="0" smtClean="0">
                          <a:latin typeface="Cambria" panose="02040503050406030204" pitchFamily="18" charset="0"/>
                          <a:ea typeface="Cambria" panose="02040503050406030204" pitchFamily="18" charset="0"/>
                        </a:rPr>
                        <a:t>Filtrate + </a:t>
                      </a:r>
                      <a:r>
                        <a:rPr lang="en-IN" sz="2000" baseline="0" dirty="0" smtClean="0">
                          <a:latin typeface="Cambria" panose="02040503050406030204" pitchFamily="18" charset="0"/>
                          <a:ea typeface="Cambria" panose="02040503050406030204" pitchFamily="18" charset="0"/>
                        </a:rPr>
                        <a:t>NH</a:t>
                      </a:r>
                      <a:r>
                        <a:rPr lang="en-IN" sz="2000" baseline="-25000" dirty="0" smtClean="0">
                          <a:latin typeface="Cambria" panose="02040503050406030204" pitchFamily="18" charset="0"/>
                          <a:ea typeface="Cambria" panose="02040503050406030204" pitchFamily="18" charset="0"/>
                        </a:rPr>
                        <a:t>4</a:t>
                      </a:r>
                      <a:r>
                        <a:rPr lang="en-IN" sz="2000" baseline="0" dirty="0" smtClean="0">
                          <a:latin typeface="Cambria" panose="02040503050406030204" pitchFamily="18" charset="0"/>
                          <a:ea typeface="Cambria" panose="02040503050406030204" pitchFamily="18" charset="0"/>
                        </a:rPr>
                        <a:t>OH + H</a:t>
                      </a:r>
                      <a:r>
                        <a:rPr lang="en-IN" sz="2000" baseline="-25000" dirty="0" smtClean="0">
                          <a:latin typeface="Cambria" panose="02040503050406030204" pitchFamily="18" charset="0"/>
                          <a:ea typeface="Cambria" panose="02040503050406030204" pitchFamily="18" charset="0"/>
                        </a:rPr>
                        <a:t>2</a:t>
                      </a:r>
                      <a:r>
                        <a:rPr lang="en-IN" sz="2000" baseline="0" dirty="0" smtClean="0">
                          <a:latin typeface="Cambria" panose="02040503050406030204" pitchFamily="18" charset="0"/>
                          <a:ea typeface="Cambria" panose="02040503050406030204" pitchFamily="18" charset="0"/>
                        </a:rPr>
                        <a:t>S is passed</a:t>
                      </a:r>
                      <a:endParaRPr lang="en-IN" sz="2000" dirty="0">
                        <a:latin typeface="Cambria" panose="02040503050406030204" pitchFamily="18" charset="0"/>
                        <a:ea typeface="Cambria" panose="02040503050406030204" pitchFamily="18" charset="0"/>
                      </a:endParaRPr>
                    </a:p>
                  </a:txBody>
                  <a:tcPr/>
                </a:tc>
                <a:tc hMerge="1">
                  <a:txBody>
                    <a:bodyPr/>
                    <a:lstStyle/>
                    <a:p>
                      <a:endParaRPr lang="en-IN" dirty="0"/>
                    </a:p>
                  </a:txBody>
                  <a:tcPr/>
                </a:tc>
                <a:tc hMerge="1">
                  <a:txBody>
                    <a:bodyPr/>
                    <a:lstStyle/>
                    <a:p>
                      <a:endParaRPr lang="en-IN"/>
                    </a:p>
                  </a:txBody>
                  <a:tcPr/>
                </a:tc>
              </a:tr>
              <a:tr h="599205">
                <a:tc vMerge="1">
                  <a:txBody>
                    <a:bodyPr/>
                    <a:lstStyle/>
                    <a:p>
                      <a:endParaRPr lang="en-IN" dirty="0"/>
                    </a:p>
                  </a:txBody>
                  <a:tcPr/>
                </a:tc>
                <a:tc vMerge="1">
                  <a:txBody>
                    <a:bodyPr/>
                    <a:lstStyle/>
                    <a:p>
                      <a:endParaRPr lang="en-IN" dirty="0"/>
                    </a:p>
                  </a:txBody>
                  <a:tcPr/>
                </a:tc>
                <a:tc vMerge="1">
                  <a:txBody>
                    <a:bodyPr/>
                    <a:lstStyle/>
                    <a:p>
                      <a:endParaRPr lang="en-IN" dirty="0"/>
                    </a:p>
                  </a:txBody>
                  <a:tcPr/>
                </a:tc>
                <a:tc rowSpan="2">
                  <a:txBody>
                    <a:bodyPr/>
                    <a:lstStyle/>
                    <a:p>
                      <a:r>
                        <a:rPr lang="en-IN" sz="2000" dirty="0" smtClean="0">
                          <a:latin typeface="Cambria" panose="02040503050406030204" pitchFamily="18" charset="0"/>
                          <a:ea typeface="Cambria" panose="02040503050406030204" pitchFamily="18" charset="0"/>
                        </a:rPr>
                        <a:t>Residue</a:t>
                      </a:r>
                    </a:p>
                    <a:p>
                      <a:r>
                        <a:rPr lang="en-IN" sz="2000" dirty="0" smtClean="0">
                          <a:latin typeface="Cambria" panose="02040503050406030204" pitchFamily="18" charset="0"/>
                          <a:ea typeface="Cambria" panose="02040503050406030204" pitchFamily="18" charset="0"/>
                        </a:rPr>
                        <a:t>Presence of IV group</a:t>
                      </a:r>
                    </a:p>
                    <a:p>
                      <a:r>
                        <a:rPr lang="en-IN" sz="2000" dirty="0" smtClean="0">
                          <a:latin typeface="Cambria" panose="02040503050406030204" pitchFamily="18" charset="0"/>
                          <a:ea typeface="Cambria" panose="02040503050406030204" pitchFamily="18" charset="0"/>
                        </a:rPr>
                        <a:t>No Residue Absence</a:t>
                      </a:r>
                      <a:r>
                        <a:rPr lang="en-IN" sz="2000" baseline="0" dirty="0" smtClean="0">
                          <a:latin typeface="Cambria" panose="02040503050406030204" pitchFamily="18" charset="0"/>
                          <a:ea typeface="Cambria" panose="02040503050406030204" pitchFamily="18" charset="0"/>
                        </a:rPr>
                        <a:t> of IV group</a:t>
                      </a:r>
                      <a:endParaRPr lang="en-IN" sz="2000" dirty="0">
                        <a:latin typeface="Cambria" panose="02040503050406030204" pitchFamily="18" charset="0"/>
                        <a:ea typeface="Cambria" panose="02040503050406030204" pitchFamily="18" charset="0"/>
                      </a:endParaRPr>
                    </a:p>
                  </a:txBody>
                  <a:tcPr/>
                </a:tc>
                <a:tc gridSpan="2">
                  <a:txBody>
                    <a:bodyPr/>
                    <a:lstStyle/>
                    <a:p>
                      <a:r>
                        <a:rPr lang="en-IN" sz="2000" smtClean="0">
                          <a:latin typeface="Cambria" panose="02040503050406030204" pitchFamily="18" charset="0"/>
                          <a:ea typeface="Cambria" panose="02040503050406030204" pitchFamily="18" charset="0"/>
                        </a:rPr>
                        <a:t>Filtrate: </a:t>
                      </a:r>
                      <a:r>
                        <a:rPr lang="en-IN" sz="2000" dirty="0" smtClean="0">
                          <a:latin typeface="Cambria" panose="02040503050406030204" pitchFamily="18" charset="0"/>
                          <a:ea typeface="Cambria" panose="02040503050406030204" pitchFamily="18" charset="0"/>
                        </a:rPr>
                        <a:t>Boiled,</a:t>
                      </a:r>
                      <a:r>
                        <a:rPr lang="en-IN" sz="2000" baseline="0" dirty="0" smtClean="0">
                          <a:latin typeface="Cambria" panose="02040503050406030204" pitchFamily="18" charset="0"/>
                          <a:ea typeface="Cambria" panose="02040503050406030204" pitchFamily="18" charset="0"/>
                        </a:rPr>
                        <a:t> NH</a:t>
                      </a:r>
                      <a:r>
                        <a:rPr lang="en-IN" sz="2000" baseline="-25000" dirty="0" smtClean="0">
                          <a:latin typeface="Cambria" panose="02040503050406030204" pitchFamily="18" charset="0"/>
                          <a:ea typeface="Cambria" panose="02040503050406030204" pitchFamily="18" charset="0"/>
                        </a:rPr>
                        <a:t>4</a:t>
                      </a:r>
                      <a:r>
                        <a:rPr lang="en-IN" sz="2000" baseline="0" dirty="0" smtClean="0">
                          <a:latin typeface="Cambria" panose="02040503050406030204" pitchFamily="18" charset="0"/>
                          <a:ea typeface="Cambria" panose="02040503050406030204" pitchFamily="18" charset="0"/>
                        </a:rPr>
                        <a:t>Cl + NH</a:t>
                      </a:r>
                      <a:r>
                        <a:rPr lang="en-IN" sz="2000" baseline="-25000" dirty="0" smtClean="0">
                          <a:latin typeface="Cambria" panose="02040503050406030204" pitchFamily="18" charset="0"/>
                          <a:ea typeface="Cambria" panose="02040503050406030204" pitchFamily="18" charset="0"/>
                        </a:rPr>
                        <a:t>4</a:t>
                      </a:r>
                      <a:r>
                        <a:rPr lang="en-IN" sz="2000" baseline="0" dirty="0" smtClean="0">
                          <a:latin typeface="Cambria" panose="02040503050406030204" pitchFamily="18" charset="0"/>
                          <a:ea typeface="Cambria" panose="02040503050406030204" pitchFamily="18" charset="0"/>
                        </a:rPr>
                        <a:t>OH and ammonium carbonate are added</a:t>
                      </a:r>
                      <a:endParaRPr lang="en-IN" sz="2000" dirty="0">
                        <a:latin typeface="Cambria" panose="02040503050406030204" pitchFamily="18" charset="0"/>
                        <a:ea typeface="Cambria" panose="02040503050406030204" pitchFamily="18" charset="0"/>
                      </a:endParaRPr>
                    </a:p>
                  </a:txBody>
                  <a:tcPr/>
                </a:tc>
                <a:tc hMerge="1">
                  <a:txBody>
                    <a:bodyPr/>
                    <a:lstStyle/>
                    <a:p>
                      <a:endParaRPr lang="en-IN"/>
                    </a:p>
                  </a:txBody>
                  <a:tcPr/>
                </a:tc>
              </a:tr>
              <a:tr h="599205">
                <a:tc vMerge="1">
                  <a:txBody>
                    <a:bodyPr/>
                    <a:lstStyle/>
                    <a:p>
                      <a:endParaRPr lang="en-IN" dirty="0"/>
                    </a:p>
                  </a:txBody>
                  <a:tcPr/>
                </a:tc>
                <a:tc vMerge="1">
                  <a:txBody>
                    <a:bodyPr/>
                    <a:lstStyle/>
                    <a:p>
                      <a:endParaRPr lang="en-IN" dirty="0"/>
                    </a:p>
                  </a:txBody>
                  <a:tcPr/>
                </a:tc>
                <a:tc vMerge="1">
                  <a:txBody>
                    <a:bodyPr/>
                    <a:lstStyle/>
                    <a:p>
                      <a:endParaRPr lang="en-IN" dirty="0"/>
                    </a:p>
                  </a:txBody>
                  <a:tcPr/>
                </a:tc>
                <a:tc vMerge="1">
                  <a:txBody>
                    <a:bodyPr/>
                    <a:lstStyle/>
                    <a:p>
                      <a:endParaRPr lang="en-IN" dirty="0"/>
                    </a:p>
                  </a:txBody>
                  <a:tcPr/>
                </a:tc>
                <a:tc>
                  <a:txBody>
                    <a:bodyPr/>
                    <a:lstStyle/>
                    <a:p>
                      <a:r>
                        <a:rPr lang="en-IN" sz="2000" dirty="0" smtClean="0">
                          <a:latin typeface="Cambria" panose="02040503050406030204" pitchFamily="18" charset="0"/>
                          <a:ea typeface="Cambria" panose="02040503050406030204" pitchFamily="18" charset="0"/>
                        </a:rPr>
                        <a:t>Residue Presence of V group </a:t>
                      </a:r>
                    </a:p>
                    <a:p>
                      <a:r>
                        <a:rPr lang="en-IN" sz="2000" dirty="0" smtClean="0">
                          <a:latin typeface="Cambria" panose="02040503050406030204" pitchFamily="18" charset="0"/>
                          <a:ea typeface="Cambria" panose="02040503050406030204" pitchFamily="18" charset="0"/>
                        </a:rPr>
                        <a:t>No Residue Absence of V Group</a:t>
                      </a:r>
                      <a:endParaRPr lang="en-IN" sz="2000" dirty="0">
                        <a:latin typeface="Cambria" panose="02040503050406030204" pitchFamily="18" charset="0"/>
                        <a:ea typeface="Cambria" panose="02040503050406030204" pitchFamily="18" charset="0"/>
                      </a:endParaRPr>
                    </a:p>
                  </a:txBody>
                  <a:tcPr/>
                </a:tc>
                <a:tc>
                  <a:txBody>
                    <a:bodyPr/>
                    <a:lstStyle/>
                    <a:p>
                      <a:r>
                        <a:rPr lang="en-IN" sz="2000" dirty="0" smtClean="0">
                          <a:latin typeface="Cambria" panose="02040503050406030204" pitchFamily="18" charset="0"/>
                          <a:ea typeface="Cambria" panose="02040503050406030204" pitchFamily="18" charset="0"/>
                        </a:rPr>
                        <a:t>Filtrate:</a:t>
                      </a:r>
                    </a:p>
                    <a:p>
                      <a:r>
                        <a:rPr lang="en-IN" sz="2000" dirty="0" smtClean="0">
                          <a:latin typeface="Cambria" panose="02040503050406030204" pitchFamily="18" charset="0"/>
                          <a:ea typeface="Cambria" panose="02040503050406030204" pitchFamily="18" charset="0"/>
                        </a:rPr>
                        <a:t>Analysed</a:t>
                      </a:r>
                      <a:r>
                        <a:rPr lang="en-IN" sz="2000" baseline="0" dirty="0" smtClean="0">
                          <a:latin typeface="Cambria" panose="02040503050406030204" pitchFamily="18" charset="0"/>
                          <a:ea typeface="Cambria" panose="02040503050406030204" pitchFamily="18" charset="0"/>
                        </a:rPr>
                        <a:t> for VI group radicals</a:t>
                      </a:r>
                      <a:endParaRPr lang="en-IN" sz="2000" dirty="0">
                        <a:latin typeface="Cambria" panose="02040503050406030204" pitchFamily="18" charset="0"/>
                        <a:ea typeface="Cambria" panose="02040503050406030204" pitchFamily="18" charset="0"/>
                      </a:endParaRPr>
                    </a:p>
                  </a:txBody>
                  <a:tcPr/>
                </a:tc>
              </a:tr>
            </a:tbl>
          </a:graphicData>
        </a:graphic>
      </p:graphicFrame>
    </p:spTree>
    <p:extLst>
      <p:ext uri="{BB962C8B-B14F-4D97-AF65-F5344CB8AC3E}">
        <p14:creationId xmlns:p14="http://schemas.microsoft.com/office/powerpoint/2010/main" val="70715729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37234" y="280086"/>
            <a:ext cx="6180042" cy="769441"/>
          </a:xfrm>
          <a:prstGeom prst="rect">
            <a:avLst/>
          </a:prstGeom>
          <a:noFill/>
        </p:spPr>
        <p:txBody>
          <a:bodyPr wrap="square" rtlCol="0">
            <a:spAutoFit/>
          </a:bodyPr>
          <a:lstStyle/>
          <a:p>
            <a:pPr algn="ctr"/>
            <a:r>
              <a:rPr lang="en-IN" sz="2400" b="1" dirty="0" smtClean="0">
                <a:latin typeface="Cambria" panose="02040503050406030204" pitchFamily="18" charset="0"/>
                <a:ea typeface="Cambria" panose="02040503050406030204" pitchFamily="18" charset="0"/>
              </a:rPr>
              <a:t>Analysis of I group (Lead, Silver, Mercury)</a:t>
            </a:r>
          </a:p>
          <a:p>
            <a:pPr algn="ctr"/>
            <a:r>
              <a:rPr lang="en-IN" sz="2000" dirty="0" smtClean="0">
                <a:latin typeface="Cambria" panose="02040503050406030204" pitchFamily="18" charset="0"/>
                <a:ea typeface="Cambria" panose="02040503050406030204" pitchFamily="18" charset="0"/>
              </a:rPr>
              <a:t>The precipitate is boiled with water </a:t>
            </a:r>
            <a:endParaRPr lang="en-IN" sz="2000" dirty="0">
              <a:latin typeface="Cambria" panose="02040503050406030204" pitchFamily="18" charset="0"/>
              <a:ea typeface="Cambria" panose="02040503050406030204" pitchFamily="18" charset="0"/>
            </a:endParaRPr>
          </a:p>
        </p:txBody>
      </p:sp>
      <p:graphicFrame>
        <p:nvGraphicFramePr>
          <p:cNvPr id="6" name="Table 5"/>
          <p:cNvGraphicFramePr>
            <a:graphicFrameLocks noGrp="1"/>
          </p:cNvGraphicFramePr>
          <p:nvPr>
            <p:extLst>
              <p:ext uri="{D42A27DB-BD31-4B8C-83A1-F6EECF244321}">
                <p14:modId xmlns:p14="http://schemas.microsoft.com/office/powerpoint/2010/main" val="1430002082"/>
              </p:ext>
            </p:extLst>
          </p:nvPr>
        </p:nvGraphicFramePr>
        <p:xfrm>
          <a:off x="401990" y="1395168"/>
          <a:ext cx="5817577" cy="3139440"/>
        </p:xfrm>
        <a:graphic>
          <a:graphicData uri="http://schemas.openxmlformats.org/drawingml/2006/table">
            <a:tbl>
              <a:tblPr firstRow="1" bandRow="1">
                <a:tableStyleId>{5940675A-B579-460E-94D1-54222C63F5DA}</a:tableStyleId>
              </a:tblPr>
              <a:tblGrid>
                <a:gridCol w="2091309"/>
                <a:gridCol w="3726268"/>
              </a:tblGrid>
              <a:tr h="2542519">
                <a:tc>
                  <a:txBody>
                    <a:bodyPr/>
                    <a:lstStyle/>
                    <a:p>
                      <a:r>
                        <a:rPr lang="en-IN" sz="2000" dirty="0" smtClean="0">
                          <a:latin typeface="Cambria" panose="02040503050406030204" pitchFamily="18" charset="0"/>
                          <a:ea typeface="Cambria" panose="02040503050406030204" pitchFamily="18" charset="0"/>
                        </a:rPr>
                        <a:t>No residue</a:t>
                      </a:r>
                    </a:p>
                    <a:p>
                      <a:r>
                        <a:rPr lang="en-IN" sz="2000" dirty="0" smtClean="0">
                          <a:latin typeface="Cambria" panose="02040503050406030204" pitchFamily="18" charset="0"/>
                          <a:ea typeface="Cambria" panose="02040503050406030204" pitchFamily="18" charset="0"/>
                        </a:rPr>
                        <a:t>Absence of Silver, Mercury</a:t>
                      </a:r>
                      <a:endParaRPr lang="en-IN" sz="2000" dirty="0">
                        <a:latin typeface="Cambria" panose="02040503050406030204" pitchFamily="18" charset="0"/>
                        <a:ea typeface="Cambria" panose="02040503050406030204" pitchFamily="18" charset="0"/>
                      </a:endParaRPr>
                    </a:p>
                  </a:txBody>
                  <a:tcPr/>
                </a:tc>
                <a:tc>
                  <a:txBody>
                    <a:bodyPr/>
                    <a:lstStyle/>
                    <a:p>
                      <a:r>
                        <a:rPr lang="en-IN" sz="2000" dirty="0" smtClean="0">
                          <a:latin typeface="Cambria" panose="02040503050406030204" pitchFamily="18" charset="0"/>
                          <a:ea typeface="Cambria" panose="02040503050406030204" pitchFamily="18" charset="0"/>
                        </a:rPr>
                        <a:t>Filtrate</a:t>
                      </a:r>
                    </a:p>
                    <a:p>
                      <a:pPr marL="342900" indent="-342900">
                        <a:buAutoNum type="arabicPeriod"/>
                      </a:pPr>
                      <a:r>
                        <a:rPr lang="en-IN" sz="2000" dirty="0" smtClean="0">
                          <a:latin typeface="Cambria" panose="02040503050406030204" pitchFamily="18" charset="0"/>
                          <a:ea typeface="Cambria" panose="02040503050406030204" pitchFamily="18" charset="0"/>
                        </a:rPr>
                        <a:t>Filtrate + acetic acid + K</a:t>
                      </a:r>
                      <a:r>
                        <a:rPr lang="en-IN" sz="2000" baseline="-25000" dirty="0" smtClean="0">
                          <a:latin typeface="Cambria" panose="02040503050406030204" pitchFamily="18" charset="0"/>
                          <a:ea typeface="Cambria" panose="02040503050406030204" pitchFamily="18" charset="0"/>
                        </a:rPr>
                        <a:t>2</a:t>
                      </a:r>
                      <a:r>
                        <a:rPr lang="en-IN" sz="2000" dirty="0" smtClean="0">
                          <a:latin typeface="Cambria" panose="02040503050406030204" pitchFamily="18" charset="0"/>
                          <a:ea typeface="Cambria" panose="02040503050406030204" pitchFamily="18" charset="0"/>
                        </a:rPr>
                        <a:t>CrO</a:t>
                      </a:r>
                      <a:r>
                        <a:rPr lang="en-IN" sz="2000" baseline="-25000" dirty="0" smtClean="0">
                          <a:latin typeface="Cambria" panose="02040503050406030204" pitchFamily="18" charset="0"/>
                          <a:ea typeface="Cambria" panose="02040503050406030204" pitchFamily="18" charset="0"/>
                        </a:rPr>
                        <a:t>4</a:t>
                      </a:r>
                      <a:r>
                        <a:rPr lang="en-IN" sz="2000" dirty="0" smtClean="0">
                          <a:latin typeface="Cambria" panose="02040503050406030204" pitchFamily="18" charset="0"/>
                          <a:ea typeface="Cambria" panose="02040503050406030204" pitchFamily="18" charset="0"/>
                        </a:rPr>
                        <a:t> – Yellow Precipitate- Presence of Lead</a:t>
                      </a:r>
                    </a:p>
                    <a:p>
                      <a:pPr marL="342900" indent="-342900">
                        <a:buAutoNum type="arabicPeriod"/>
                      </a:pPr>
                      <a:r>
                        <a:rPr lang="en-IN" sz="2000" dirty="0" smtClean="0">
                          <a:latin typeface="Cambria" panose="02040503050406030204" pitchFamily="18" charset="0"/>
                          <a:ea typeface="Cambria" panose="02040503050406030204" pitchFamily="18" charset="0"/>
                        </a:rPr>
                        <a:t>Filtrate</a:t>
                      </a:r>
                      <a:r>
                        <a:rPr lang="en-IN" sz="2000" baseline="0" dirty="0" smtClean="0">
                          <a:latin typeface="Cambria" panose="02040503050406030204" pitchFamily="18" charset="0"/>
                          <a:ea typeface="Cambria" panose="02040503050406030204" pitchFamily="18" charset="0"/>
                        </a:rPr>
                        <a:t> + KI – Yellow precipitate, boiled with water and cooled. Precipitate dissolves and appears as golden yellow spangles.</a:t>
                      </a:r>
                    </a:p>
                    <a:p>
                      <a:pPr marL="0" indent="0">
                        <a:buNone/>
                      </a:pPr>
                      <a:r>
                        <a:rPr lang="en-IN" sz="2000" baseline="0" dirty="0" smtClean="0">
                          <a:latin typeface="Cambria" panose="02040503050406030204" pitchFamily="18" charset="0"/>
                          <a:ea typeface="Cambria" panose="02040503050406030204" pitchFamily="18" charset="0"/>
                        </a:rPr>
                        <a:t>Presence of Lead</a:t>
                      </a:r>
                      <a:endParaRPr lang="en-IN" sz="2000" dirty="0">
                        <a:latin typeface="Cambria" panose="02040503050406030204" pitchFamily="18" charset="0"/>
                        <a:ea typeface="Cambria" panose="02040503050406030204" pitchFamily="18" charset="0"/>
                      </a:endParaRPr>
                    </a:p>
                  </a:txBody>
                  <a:tcPr/>
                </a:tc>
              </a:tr>
            </a:tbl>
          </a:graphicData>
        </a:graphic>
      </p:graphicFrame>
      <p:sp>
        <p:nvSpPr>
          <p:cNvPr id="7" name="Rectangle 6"/>
          <p:cNvSpPr/>
          <p:nvPr/>
        </p:nvSpPr>
        <p:spPr>
          <a:xfrm>
            <a:off x="90616" y="4915531"/>
            <a:ext cx="6903308" cy="369332"/>
          </a:xfrm>
          <a:prstGeom prst="rect">
            <a:avLst/>
          </a:prstGeom>
        </p:spPr>
        <p:txBody>
          <a:bodyPr wrap="square">
            <a:spAutoFit/>
          </a:bodyPr>
          <a:lstStyle/>
          <a:p>
            <a:r>
              <a:rPr lang="en-IN" b="1" dirty="0" smtClean="0">
                <a:latin typeface="-apple-system"/>
              </a:rPr>
              <a:t>PbCl</a:t>
            </a:r>
            <a:r>
              <a:rPr lang="en-IN" b="1" baseline="-25000" dirty="0" smtClean="0">
                <a:latin typeface="-apple-system"/>
              </a:rPr>
              <a:t>2</a:t>
            </a:r>
            <a:r>
              <a:rPr lang="en-IN" b="1" dirty="0">
                <a:latin typeface="-apple-system"/>
              </a:rPr>
              <a:t> + K</a:t>
            </a:r>
            <a:r>
              <a:rPr lang="en-IN" b="1" baseline="-25000" dirty="0">
                <a:latin typeface="-apple-system"/>
              </a:rPr>
              <a:t>2</a:t>
            </a:r>
            <a:r>
              <a:rPr lang="en-IN" b="1" dirty="0">
                <a:latin typeface="-apple-system"/>
              </a:rPr>
              <a:t>CrO</a:t>
            </a:r>
            <a:r>
              <a:rPr lang="en-IN" b="1" baseline="-25000" dirty="0">
                <a:latin typeface="-apple-system"/>
              </a:rPr>
              <a:t>4</a:t>
            </a:r>
            <a:r>
              <a:rPr lang="en-IN" b="1" dirty="0">
                <a:latin typeface="-apple-system"/>
              </a:rPr>
              <a:t> + 2CH</a:t>
            </a:r>
            <a:r>
              <a:rPr lang="en-IN" b="1" baseline="-25000" dirty="0">
                <a:latin typeface="-apple-system"/>
              </a:rPr>
              <a:t>3</a:t>
            </a:r>
            <a:r>
              <a:rPr lang="en-IN" b="1" dirty="0">
                <a:latin typeface="-apple-system"/>
              </a:rPr>
              <a:t>COOH → PbCrO</a:t>
            </a:r>
            <a:r>
              <a:rPr lang="en-IN" b="1" baseline="-25000" dirty="0">
                <a:latin typeface="-apple-system"/>
              </a:rPr>
              <a:t>4</a:t>
            </a:r>
            <a:r>
              <a:rPr lang="en-IN" b="1" dirty="0">
                <a:latin typeface="-apple-system"/>
              </a:rPr>
              <a:t> + 2KCOOH + 2CH</a:t>
            </a:r>
            <a:r>
              <a:rPr lang="en-IN" b="1" baseline="-25000" dirty="0">
                <a:latin typeface="-apple-system"/>
              </a:rPr>
              <a:t>3</a:t>
            </a:r>
            <a:r>
              <a:rPr lang="en-IN" b="1" dirty="0">
                <a:latin typeface="-apple-system"/>
              </a:rPr>
              <a:t>Cl</a:t>
            </a:r>
            <a:endParaRPr lang="en-IN" b="1" dirty="0"/>
          </a:p>
        </p:txBody>
      </p:sp>
      <p:pic>
        <p:nvPicPr>
          <p:cNvPr id="1026" name="Picture 2" descr="Potassium-chromate-sampl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94342" y="172994"/>
            <a:ext cx="3073657" cy="230524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Golden Rain - YouTub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24785" y="2967639"/>
            <a:ext cx="4572000" cy="3429001"/>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237234" y="5428735"/>
            <a:ext cx="5150312" cy="369332"/>
          </a:xfrm>
          <a:prstGeom prst="rect">
            <a:avLst/>
          </a:prstGeom>
          <a:noFill/>
        </p:spPr>
        <p:txBody>
          <a:bodyPr wrap="square" rtlCol="0">
            <a:spAutoFit/>
          </a:bodyPr>
          <a:lstStyle/>
          <a:p>
            <a:r>
              <a:rPr lang="en-IN" b="1" dirty="0">
                <a:latin typeface="-apple-system"/>
              </a:rPr>
              <a:t>PbCl</a:t>
            </a:r>
            <a:r>
              <a:rPr lang="en-IN" b="1" baseline="-25000" dirty="0">
                <a:latin typeface="-apple-system"/>
              </a:rPr>
              <a:t>2</a:t>
            </a:r>
            <a:r>
              <a:rPr lang="en-IN" b="1" dirty="0">
                <a:latin typeface="-apple-system"/>
              </a:rPr>
              <a:t>  </a:t>
            </a:r>
            <a:r>
              <a:rPr lang="en-IN" b="1" dirty="0" smtClean="0">
                <a:latin typeface="-apple-system"/>
              </a:rPr>
              <a:t>+ 2KI → PbI</a:t>
            </a:r>
            <a:r>
              <a:rPr lang="en-IN" b="1" baseline="-25000" dirty="0" smtClean="0">
                <a:latin typeface="-apple-system"/>
              </a:rPr>
              <a:t>2</a:t>
            </a:r>
            <a:r>
              <a:rPr lang="en-IN" b="1" dirty="0" smtClean="0">
                <a:latin typeface="-apple-system"/>
              </a:rPr>
              <a:t> + 2KCl </a:t>
            </a:r>
            <a:endParaRPr lang="en-IN" dirty="0"/>
          </a:p>
        </p:txBody>
      </p:sp>
    </p:spTree>
    <p:extLst>
      <p:ext uri="{BB962C8B-B14F-4D97-AF65-F5344CB8AC3E}">
        <p14:creationId xmlns:p14="http://schemas.microsoft.com/office/powerpoint/2010/main" val="391085762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413686" y="140043"/>
            <a:ext cx="5288692" cy="923330"/>
          </a:xfrm>
          <a:prstGeom prst="rect">
            <a:avLst/>
          </a:prstGeom>
          <a:noFill/>
        </p:spPr>
        <p:txBody>
          <a:bodyPr wrap="square" rtlCol="0">
            <a:spAutoFit/>
          </a:bodyPr>
          <a:lstStyle/>
          <a:p>
            <a:r>
              <a:rPr lang="en-IN" b="1" dirty="0" smtClean="0">
                <a:latin typeface="Cambria" panose="02040503050406030204" pitchFamily="18" charset="0"/>
                <a:ea typeface="Cambria" panose="02040503050406030204" pitchFamily="18" charset="0"/>
              </a:rPr>
              <a:t>Separation of II group as II A and II B sub groups</a:t>
            </a:r>
          </a:p>
          <a:p>
            <a:endParaRPr lang="en-IN" b="1" dirty="0" smtClean="0">
              <a:latin typeface="Cambria" panose="02040503050406030204" pitchFamily="18" charset="0"/>
              <a:ea typeface="Cambria" panose="02040503050406030204" pitchFamily="18" charset="0"/>
            </a:endParaRPr>
          </a:p>
          <a:p>
            <a:r>
              <a:rPr lang="en-IN" dirty="0" smtClean="0">
                <a:latin typeface="Cambria" panose="02040503050406030204" pitchFamily="18" charset="0"/>
                <a:ea typeface="Cambria" panose="02040503050406030204" pitchFamily="18" charset="0"/>
              </a:rPr>
              <a:t>The II group precipitate is boiled with </a:t>
            </a:r>
            <a:r>
              <a:rPr lang="en-IN" dirty="0" err="1" smtClean="0">
                <a:latin typeface="Cambria" panose="02040503050406030204" pitchFamily="18" charset="0"/>
                <a:ea typeface="Cambria" panose="02040503050406030204" pitchFamily="18" charset="0"/>
              </a:rPr>
              <a:t>NaOH</a:t>
            </a:r>
            <a:endParaRPr lang="en-IN" dirty="0">
              <a:latin typeface="Cambria" panose="02040503050406030204" pitchFamily="18" charset="0"/>
              <a:ea typeface="Cambria" panose="02040503050406030204" pitchFamily="18" charset="0"/>
            </a:endParaRPr>
          </a:p>
        </p:txBody>
      </p:sp>
      <p:graphicFrame>
        <p:nvGraphicFramePr>
          <p:cNvPr id="3" name="Table 2"/>
          <p:cNvGraphicFramePr>
            <a:graphicFrameLocks noGrp="1"/>
          </p:cNvGraphicFramePr>
          <p:nvPr>
            <p:extLst>
              <p:ext uri="{D42A27DB-BD31-4B8C-83A1-F6EECF244321}">
                <p14:modId xmlns:p14="http://schemas.microsoft.com/office/powerpoint/2010/main" val="3662758194"/>
              </p:ext>
            </p:extLst>
          </p:nvPr>
        </p:nvGraphicFramePr>
        <p:xfrm>
          <a:off x="708454" y="1131557"/>
          <a:ext cx="9868930" cy="914400"/>
        </p:xfrm>
        <a:graphic>
          <a:graphicData uri="http://schemas.openxmlformats.org/drawingml/2006/table">
            <a:tbl>
              <a:tblPr firstRow="1" bandRow="1">
                <a:tableStyleId>{5940675A-B579-460E-94D1-54222C63F5DA}</a:tableStyleId>
              </a:tblPr>
              <a:tblGrid>
                <a:gridCol w="4934465"/>
                <a:gridCol w="4934465"/>
              </a:tblGrid>
              <a:tr h="370840">
                <a:tc>
                  <a:txBody>
                    <a:bodyPr/>
                    <a:lstStyle/>
                    <a:p>
                      <a:r>
                        <a:rPr lang="en-IN" b="1" dirty="0" smtClean="0">
                          <a:latin typeface="Cambria" panose="02040503050406030204" pitchFamily="18" charset="0"/>
                          <a:ea typeface="Cambria" panose="02040503050406030204" pitchFamily="18" charset="0"/>
                        </a:rPr>
                        <a:t>Residue</a:t>
                      </a:r>
                    </a:p>
                    <a:p>
                      <a:r>
                        <a:rPr lang="en-IN" dirty="0" smtClean="0">
                          <a:latin typeface="Cambria" panose="02040503050406030204" pitchFamily="18" charset="0"/>
                          <a:ea typeface="Cambria" panose="02040503050406030204" pitchFamily="18" charset="0"/>
                        </a:rPr>
                        <a:t>Presence of</a:t>
                      </a:r>
                      <a:r>
                        <a:rPr lang="en-IN" baseline="0" dirty="0" smtClean="0">
                          <a:latin typeface="Cambria" panose="02040503050406030204" pitchFamily="18" charset="0"/>
                          <a:ea typeface="Cambria" panose="02040503050406030204" pitchFamily="18" charset="0"/>
                        </a:rPr>
                        <a:t> II A sub group</a:t>
                      </a:r>
                    </a:p>
                    <a:p>
                      <a:r>
                        <a:rPr lang="en-IN" b="1" baseline="0" dirty="0" smtClean="0">
                          <a:latin typeface="Cambria" panose="02040503050406030204" pitchFamily="18" charset="0"/>
                          <a:ea typeface="Cambria" panose="02040503050406030204" pitchFamily="18" charset="0"/>
                        </a:rPr>
                        <a:t>No Residue: </a:t>
                      </a:r>
                      <a:r>
                        <a:rPr lang="en-IN" baseline="0" dirty="0" smtClean="0">
                          <a:latin typeface="Cambria" panose="02040503050406030204" pitchFamily="18" charset="0"/>
                          <a:ea typeface="Cambria" panose="02040503050406030204" pitchFamily="18" charset="0"/>
                        </a:rPr>
                        <a:t>Absence of II A sub group</a:t>
                      </a:r>
                      <a:endParaRPr lang="en-IN" dirty="0">
                        <a:latin typeface="Cambria" panose="02040503050406030204" pitchFamily="18" charset="0"/>
                        <a:ea typeface="Cambria" panose="02040503050406030204" pitchFamily="18" charset="0"/>
                      </a:endParaRPr>
                    </a:p>
                  </a:txBody>
                  <a:tcPr/>
                </a:tc>
                <a:tc>
                  <a:txBody>
                    <a:bodyPr/>
                    <a:lstStyle/>
                    <a:p>
                      <a:r>
                        <a:rPr lang="en-IN" b="1" dirty="0" smtClean="0">
                          <a:latin typeface="Cambria" panose="02040503050406030204" pitchFamily="18" charset="0"/>
                          <a:ea typeface="Cambria" panose="02040503050406030204" pitchFamily="18" charset="0"/>
                        </a:rPr>
                        <a:t>Filtrate:</a:t>
                      </a:r>
                      <a:r>
                        <a:rPr lang="en-IN" b="1" baseline="0" dirty="0" smtClean="0">
                          <a:latin typeface="Cambria" panose="02040503050406030204" pitchFamily="18" charset="0"/>
                          <a:ea typeface="Cambria" panose="02040503050406030204" pitchFamily="18" charset="0"/>
                        </a:rPr>
                        <a:t> </a:t>
                      </a:r>
                      <a:r>
                        <a:rPr lang="en-IN" baseline="0" dirty="0" smtClean="0">
                          <a:latin typeface="Cambria" panose="02040503050406030204" pitchFamily="18" charset="0"/>
                          <a:ea typeface="Cambria" panose="02040503050406030204" pitchFamily="18" charset="0"/>
                        </a:rPr>
                        <a:t>It is analysed for II B group</a:t>
                      </a:r>
                      <a:endParaRPr lang="en-IN" dirty="0">
                        <a:latin typeface="Cambria" panose="02040503050406030204" pitchFamily="18" charset="0"/>
                        <a:ea typeface="Cambria" panose="02040503050406030204" pitchFamily="18" charset="0"/>
                      </a:endParaRPr>
                    </a:p>
                  </a:txBody>
                  <a:tcPr/>
                </a:tc>
              </a:tr>
            </a:tbl>
          </a:graphicData>
        </a:graphic>
      </p:graphicFrame>
      <p:sp>
        <p:nvSpPr>
          <p:cNvPr id="4" name="TextBox 3"/>
          <p:cNvSpPr txBox="1"/>
          <p:nvPr/>
        </p:nvSpPr>
        <p:spPr>
          <a:xfrm>
            <a:off x="2825579" y="2232454"/>
            <a:ext cx="5717059" cy="707886"/>
          </a:xfrm>
          <a:prstGeom prst="rect">
            <a:avLst/>
          </a:prstGeom>
          <a:noFill/>
        </p:spPr>
        <p:txBody>
          <a:bodyPr wrap="square" rtlCol="0">
            <a:spAutoFit/>
          </a:bodyPr>
          <a:lstStyle/>
          <a:p>
            <a:pPr algn="ctr"/>
            <a:r>
              <a:rPr lang="en-IN" sz="2000" b="1" dirty="0" smtClean="0">
                <a:latin typeface="Cambria" panose="02040503050406030204" pitchFamily="18" charset="0"/>
                <a:ea typeface="Cambria" panose="02040503050406030204" pitchFamily="18" charset="0"/>
              </a:rPr>
              <a:t>Analysis of II A sub group</a:t>
            </a:r>
          </a:p>
          <a:p>
            <a:pPr algn="ctr"/>
            <a:r>
              <a:rPr lang="en-IN" sz="2000" b="1" dirty="0" smtClean="0">
                <a:latin typeface="Cambria" panose="02040503050406030204" pitchFamily="18" charset="0"/>
                <a:ea typeface="Cambria" panose="02040503050406030204" pitchFamily="18" charset="0"/>
              </a:rPr>
              <a:t>(Mercury, Lead, Bismuth, Copper, Cadmium</a:t>
            </a:r>
            <a:endParaRPr lang="en-IN" sz="2000" b="1" dirty="0">
              <a:latin typeface="Cambria" panose="02040503050406030204" pitchFamily="18" charset="0"/>
              <a:ea typeface="Cambria" panose="02040503050406030204" pitchFamily="18" charset="0"/>
            </a:endParaRPr>
          </a:p>
        </p:txBody>
      </p:sp>
      <p:graphicFrame>
        <p:nvGraphicFramePr>
          <p:cNvPr id="5" name="Table 4"/>
          <p:cNvGraphicFramePr>
            <a:graphicFrameLocks noGrp="1"/>
          </p:cNvGraphicFramePr>
          <p:nvPr>
            <p:extLst>
              <p:ext uri="{D42A27DB-BD31-4B8C-83A1-F6EECF244321}">
                <p14:modId xmlns:p14="http://schemas.microsoft.com/office/powerpoint/2010/main" val="1339386018"/>
              </p:ext>
            </p:extLst>
          </p:nvPr>
        </p:nvGraphicFramePr>
        <p:xfrm>
          <a:off x="181232" y="3075688"/>
          <a:ext cx="9061621" cy="3576320"/>
        </p:xfrm>
        <a:graphic>
          <a:graphicData uri="http://schemas.openxmlformats.org/drawingml/2006/table">
            <a:tbl>
              <a:tblPr firstRow="1" bandRow="1">
                <a:tableStyleId>{5C22544A-7EE6-4342-B048-85BDC9FD1C3A}</a:tableStyleId>
              </a:tblPr>
              <a:tblGrid>
                <a:gridCol w="1869647"/>
                <a:gridCol w="3595987"/>
                <a:gridCol w="3595987"/>
              </a:tblGrid>
              <a:tr h="370840">
                <a:tc gridSpan="3">
                  <a:txBody>
                    <a:bodyPr/>
                    <a:lstStyle/>
                    <a:p>
                      <a:r>
                        <a:rPr lang="en-IN" dirty="0" smtClean="0">
                          <a:latin typeface="Cambria" panose="02040503050406030204" pitchFamily="18" charset="0"/>
                          <a:ea typeface="Cambria" panose="02040503050406030204" pitchFamily="18" charset="0"/>
                        </a:rPr>
                        <a:t>II A group precipitate + </a:t>
                      </a:r>
                      <a:r>
                        <a:rPr lang="en-IN" dirty="0" err="1" smtClean="0">
                          <a:latin typeface="Cambria" panose="02040503050406030204" pitchFamily="18" charset="0"/>
                          <a:ea typeface="Cambria" panose="02040503050406030204" pitchFamily="18" charset="0"/>
                        </a:rPr>
                        <a:t>dil</a:t>
                      </a:r>
                      <a:r>
                        <a:rPr lang="en-IN" dirty="0" smtClean="0">
                          <a:latin typeface="Cambria" panose="02040503050406030204" pitchFamily="18" charset="0"/>
                          <a:ea typeface="Cambria" panose="02040503050406030204" pitchFamily="18" charset="0"/>
                        </a:rPr>
                        <a:t> HNO</a:t>
                      </a:r>
                      <a:r>
                        <a:rPr lang="en-IN" baseline="-25000" dirty="0" smtClean="0">
                          <a:latin typeface="Cambria" panose="02040503050406030204" pitchFamily="18" charset="0"/>
                          <a:ea typeface="Cambria" panose="02040503050406030204" pitchFamily="18" charset="0"/>
                        </a:rPr>
                        <a:t>3</a:t>
                      </a:r>
                      <a:r>
                        <a:rPr lang="en-IN" dirty="0" smtClean="0">
                          <a:latin typeface="Cambria" panose="02040503050406030204" pitchFamily="18" charset="0"/>
                          <a:ea typeface="Cambria" panose="02040503050406030204" pitchFamily="18" charset="0"/>
                        </a:rPr>
                        <a:t> (boiled + </a:t>
                      </a:r>
                      <a:r>
                        <a:rPr lang="en-IN" dirty="0" err="1" smtClean="0">
                          <a:latin typeface="Cambria" panose="02040503050406030204" pitchFamily="18" charset="0"/>
                          <a:ea typeface="Cambria" panose="02040503050406030204" pitchFamily="18" charset="0"/>
                        </a:rPr>
                        <a:t>dil</a:t>
                      </a:r>
                      <a:r>
                        <a:rPr lang="en-IN" dirty="0" smtClean="0">
                          <a:latin typeface="Cambria" panose="02040503050406030204" pitchFamily="18" charset="0"/>
                          <a:ea typeface="Cambria" panose="02040503050406030204" pitchFamily="18" charset="0"/>
                        </a:rPr>
                        <a:t> H</a:t>
                      </a:r>
                      <a:r>
                        <a:rPr lang="en-IN" baseline="-25000" dirty="0" smtClean="0">
                          <a:latin typeface="Cambria" panose="02040503050406030204" pitchFamily="18" charset="0"/>
                          <a:ea typeface="Cambria" panose="02040503050406030204" pitchFamily="18" charset="0"/>
                        </a:rPr>
                        <a:t>2</a:t>
                      </a:r>
                      <a:r>
                        <a:rPr lang="en-IN" dirty="0" smtClean="0">
                          <a:latin typeface="Cambria" panose="02040503050406030204" pitchFamily="18" charset="0"/>
                          <a:ea typeface="Cambria" panose="02040503050406030204" pitchFamily="18" charset="0"/>
                        </a:rPr>
                        <a:t>SO</a:t>
                      </a:r>
                      <a:r>
                        <a:rPr lang="en-IN" baseline="-25000" dirty="0" smtClean="0">
                          <a:latin typeface="Cambria" panose="02040503050406030204" pitchFamily="18" charset="0"/>
                          <a:ea typeface="Cambria" panose="02040503050406030204" pitchFamily="18" charset="0"/>
                        </a:rPr>
                        <a:t>4</a:t>
                      </a:r>
                      <a:endParaRPr lang="en-IN" baseline="-25000" dirty="0">
                        <a:latin typeface="Cambria" panose="02040503050406030204" pitchFamily="18" charset="0"/>
                        <a:ea typeface="Cambria" panose="02040503050406030204" pitchFamily="18" charset="0"/>
                      </a:endParaRPr>
                    </a:p>
                  </a:txBody>
                  <a:tcPr/>
                </a:tc>
                <a:tc hMerge="1">
                  <a:txBody>
                    <a:bodyPr/>
                    <a:lstStyle/>
                    <a:p>
                      <a:endParaRPr lang="en-IN" dirty="0"/>
                    </a:p>
                  </a:txBody>
                  <a:tcPr/>
                </a:tc>
                <a:tc hMerge="1">
                  <a:txBody>
                    <a:bodyPr/>
                    <a:lstStyle/>
                    <a:p>
                      <a:endParaRPr lang="en-IN" baseline="-25000" dirty="0">
                        <a:latin typeface="Cambria" panose="02040503050406030204" pitchFamily="18" charset="0"/>
                        <a:ea typeface="Cambria" panose="02040503050406030204" pitchFamily="18" charset="0"/>
                      </a:endParaRPr>
                    </a:p>
                  </a:txBody>
                  <a:tcPr/>
                </a:tc>
              </a:tr>
              <a:tr h="370840">
                <a:tc rowSpan="2">
                  <a:txBody>
                    <a:bodyPr/>
                    <a:lstStyle/>
                    <a:p>
                      <a:r>
                        <a:rPr lang="en-IN" b="1" dirty="0" smtClean="0">
                          <a:latin typeface="Cambria" panose="02040503050406030204" pitchFamily="18" charset="0"/>
                          <a:ea typeface="Cambria" panose="02040503050406030204" pitchFamily="18" charset="0"/>
                        </a:rPr>
                        <a:t>Residue</a:t>
                      </a:r>
                    </a:p>
                    <a:p>
                      <a:pPr algn="just"/>
                      <a:r>
                        <a:rPr lang="en-IN" dirty="0" smtClean="0">
                          <a:latin typeface="Cambria" panose="02040503050406030204" pitchFamily="18" charset="0"/>
                          <a:ea typeface="Cambria" panose="02040503050406030204" pitchFamily="18" charset="0"/>
                        </a:rPr>
                        <a:t>Original solution + K</a:t>
                      </a:r>
                      <a:r>
                        <a:rPr lang="en-IN" baseline="-25000" dirty="0" smtClean="0">
                          <a:latin typeface="Cambria" panose="02040503050406030204" pitchFamily="18" charset="0"/>
                          <a:ea typeface="Cambria" panose="02040503050406030204" pitchFamily="18" charset="0"/>
                        </a:rPr>
                        <a:t>2</a:t>
                      </a:r>
                      <a:r>
                        <a:rPr lang="en-IN" dirty="0" smtClean="0">
                          <a:latin typeface="Cambria" panose="02040503050406030204" pitchFamily="18" charset="0"/>
                          <a:ea typeface="Cambria" panose="02040503050406030204" pitchFamily="18" charset="0"/>
                        </a:rPr>
                        <a:t>CrO</a:t>
                      </a:r>
                      <a:r>
                        <a:rPr lang="en-IN" baseline="-25000" dirty="0" smtClean="0">
                          <a:latin typeface="Cambria" panose="02040503050406030204" pitchFamily="18" charset="0"/>
                          <a:ea typeface="Cambria" panose="02040503050406030204" pitchFamily="18" charset="0"/>
                        </a:rPr>
                        <a:t>4</a:t>
                      </a:r>
                      <a:r>
                        <a:rPr lang="en-IN" dirty="0" smtClean="0">
                          <a:latin typeface="Cambria" panose="02040503050406030204" pitchFamily="18" charset="0"/>
                          <a:ea typeface="Cambria" panose="02040503050406030204" pitchFamily="18" charset="0"/>
                        </a:rPr>
                        <a:t> – Yellow precipitate </a:t>
                      </a:r>
                    </a:p>
                    <a:p>
                      <a:pPr algn="just"/>
                      <a:r>
                        <a:rPr lang="en-IN" dirty="0" smtClean="0">
                          <a:latin typeface="Cambria" panose="02040503050406030204" pitchFamily="18" charset="0"/>
                          <a:ea typeface="Cambria" panose="02040503050406030204" pitchFamily="18" charset="0"/>
                        </a:rPr>
                        <a:t>Presence of Lead</a:t>
                      </a:r>
                    </a:p>
                    <a:p>
                      <a:pPr algn="just"/>
                      <a:r>
                        <a:rPr lang="en-IN" b="1" dirty="0" smtClean="0">
                          <a:latin typeface="Cambria" panose="02040503050406030204" pitchFamily="18" charset="0"/>
                          <a:ea typeface="Cambria" panose="02040503050406030204" pitchFamily="18" charset="0"/>
                        </a:rPr>
                        <a:t>No residue </a:t>
                      </a:r>
                      <a:r>
                        <a:rPr lang="en-IN" dirty="0" smtClean="0">
                          <a:latin typeface="Cambria" panose="02040503050406030204" pitchFamily="18" charset="0"/>
                          <a:ea typeface="Cambria" panose="02040503050406030204" pitchFamily="18" charset="0"/>
                        </a:rPr>
                        <a:t>– Absence</a:t>
                      </a:r>
                      <a:r>
                        <a:rPr lang="en-IN" baseline="0" dirty="0" smtClean="0">
                          <a:latin typeface="Cambria" panose="02040503050406030204" pitchFamily="18" charset="0"/>
                          <a:ea typeface="Cambria" panose="02040503050406030204" pitchFamily="18" charset="0"/>
                        </a:rPr>
                        <a:t> of Lead</a:t>
                      </a:r>
                      <a:endParaRPr lang="en-IN" dirty="0">
                        <a:latin typeface="Cambria" panose="02040503050406030204" pitchFamily="18" charset="0"/>
                        <a:ea typeface="Cambria" panose="02040503050406030204" pitchFamily="18" charset="0"/>
                      </a:endParaRPr>
                    </a:p>
                  </a:txBody>
                  <a:tcPr/>
                </a:tc>
                <a:tc gridSpan="2">
                  <a:txBody>
                    <a:bodyPr/>
                    <a:lstStyle/>
                    <a:p>
                      <a:r>
                        <a:rPr lang="en-IN" dirty="0" smtClean="0"/>
                        <a:t>Filtrate + NH</a:t>
                      </a:r>
                      <a:r>
                        <a:rPr lang="en-IN" baseline="-25000" dirty="0" smtClean="0"/>
                        <a:t>4</a:t>
                      </a:r>
                      <a:r>
                        <a:rPr lang="en-IN" dirty="0" smtClean="0"/>
                        <a:t>OH</a:t>
                      </a:r>
                      <a:endParaRPr lang="en-IN" dirty="0"/>
                    </a:p>
                  </a:txBody>
                  <a:tcPr/>
                </a:tc>
                <a:tc hMerge="1">
                  <a:txBody>
                    <a:bodyPr/>
                    <a:lstStyle/>
                    <a:p>
                      <a:endParaRPr lang="en-IN" dirty="0"/>
                    </a:p>
                  </a:txBody>
                  <a:tcPr/>
                </a:tc>
              </a:tr>
              <a:tr h="370840">
                <a:tc vMerge="1">
                  <a:txBody>
                    <a:bodyPr/>
                    <a:lstStyle/>
                    <a:p>
                      <a:pPr algn="just"/>
                      <a:endParaRPr lang="en-IN" dirty="0">
                        <a:latin typeface="Cambria" panose="02040503050406030204" pitchFamily="18" charset="0"/>
                        <a:ea typeface="Cambria" panose="02040503050406030204" pitchFamily="18" charset="0"/>
                      </a:endParaRPr>
                    </a:p>
                  </a:txBody>
                  <a:tcPr/>
                </a:tc>
                <a:tc>
                  <a:txBody>
                    <a:bodyPr/>
                    <a:lstStyle/>
                    <a:p>
                      <a:r>
                        <a:rPr lang="en-IN" dirty="0" smtClean="0"/>
                        <a:t>Residue + Con. </a:t>
                      </a:r>
                      <a:r>
                        <a:rPr lang="en-IN" dirty="0" err="1" smtClean="0"/>
                        <a:t>HCl</a:t>
                      </a:r>
                      <a:r>
                        <a:rPr lang="en-IN" dirty="0" smtClean="0"/>
                        <a:t> poured in excess of water – White precipitate </a:t>
                      </a:r>
                    </a:p>
                    <a:p>
                      <a:r>
                        <a:rPr lang="en-IN" dirty="0" smtClean="0"/>
                        <a:t>Presence of Bismuth</a:t>
                      </a:r>
                    </a:p>
                    <a:p>
                      <a:r>
                        <a:rPr lang="en-IN" dirty="0" smtClean="0"/>
                        <a:t>No Residue </a:t>
                      </a:r>
                    </a:p>
                    <a:p>
                      <a:r>
                        <a:rPr lang="en-IN" dirty="0" smtClean="0"/>
                        <a:t>Absence of Bismuth</a:t>
                      </a:r>
                      <a:endParaRPr lang="en-IN" dirty="0"/>
                    </a:p>
                  </a:txBody>
                  <a:tcPr/>
                </a:tc>
                <a:tc>
                  <a:txBody>
                    <a:bodyPr/>
                    <a:lstStyle/>
                    <a:p>
                      <a:r>
                        <a:rPr lang="en-IN" dirty="0" smtClean="0"/>
                        <a:t>Filtrate</a:t>
                      </a:r>
                    </a:p>
                    <a:p>
                      <a:pPr marL="342900" indent="-342900">
                        <a:buAutoNum type="arabicPeriod"/>
                      </a:pPr>
                      <a:r>
                        <a:rPr lang="en-IN" dirty="0" smtClean="0"/>
                        <a:t>Blue in colour + acetic</a:t>
                      </a:r>
                      <a:r>
                        <a:rPr lang="en-IN" baseline="0" dirty="0" smtClean="0"/>
                        <a:t> acid + potassium Ferro cyanide, Brown Precipitate</a:t>
                      </a:r>
                    </a:p>
                    <a:p>
                      <a:pPr marL="0" indent="0">
                        <a:buNone/>
                      </a:pPr>
                      <a:r>
                        <a:rPr lang="en-IN" dirty="0" smtClean="0"/>
                        <a:t>Presence</a:t>
                      </a:r>
                      <a:r>
                        <a:rPr lang="en-IN" baseline="0" dirty="0" smtClean="0"/>
                        <a:t> of copper</a:t>
                      </a:r>
                    </a:p>
                    <a:p>
                      <a:pPr marL="0" indent="0">
                        <a:buNone/>
                      </a:pPr>
                      <a:r>
                        <a:rPr lang="en-IN" baseline="0" dirty="0" smtClean="0"/>
                        <a:t>2. Filtrate + acetic acid + H</a:t>
                      </a:r>
                      <a:r>
                        <a:rPr lang="en-IN" baseline="-25000" dirty="0" smtClean="0"/>
                        <a:t>2</a:t>
                      </a:r>
                      <a:r>
                        <a:rPr lang="en-IN" baseline="0" dirty="0" smtClean="0"/>
                        <a:t>S + Water Yellow precipitate – Presence of cadmium </a:t>
                      </a:r>
                    </a:p>
                    <a:p>
                      <a:pPr marL="0" indent="0">
                        <a:buNone/>
                      </a:pPr>
                      <a:r>
                        <a:rPr lang="en-IN" baseline="0" dirty="0" smtClean="0"/>
                        <a:t>No Characteristic precipitate.</a:t>
                      </a:r>
                    </a:p>
                    <a:p>
                      <a:pPr marL="0" indent="0">
                        <a:buNone/>
                      </a:pPr>
                      <a:r>
                        <a:rPr lang="en-IN" baseline="0" dirty="0" smtClean="0"/>
                        <a:t>Absence of Copper, Cadmium</a:t>
                      </a:r>
                      <a:endParaRPr lang="en-IN" dirty="0"/>
                    </a:p>
                  </a:txBody>
                  <a:tcPr/>
                </a:tc>
              </a:tr>
            </a:tbl>
          </a:graphicData>
        </a:graphic>
      </p:graphicFrame>
      <p:pic>
        <p:nvPicPr>
          <p:cNvPr id="2050" name="Picture 2" descr="Crystals of potassium ferricyanid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440854" y="2940340"/>
            <a:ext cx="2390831" cy="15899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3991706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27222" y="387178"/>
            <a:ext cx="10692713" cy="400110"/>
          </a:xfrm>
          <a:prstGeom prst="rect">
            <a:avLst/>
          </a:prstGeom>
          <a:noFill/>
        </p:spPr>
        <p:txBody>
          <a:bodyPr wrap="square" rtlCol="0">
            <a:spAutoFit/>
          </a:bodyPr>
          <a:lstStyle/>
          <a:p>
            <a:pPr algn="ctr"/>
            <a:r>
              <a:rPr lang="en-IN" sz="2000" b="1" dirty="0" smtClean="0">
                <a:latin typeface="Cambria" panose="02040503050406030204" pitchFamily="18" charset="0"/>
                <a:ea typeface="Cambria" panose="02040503050406030204" pitchFamily="18" charset="0"/>
              </a:rPr>
              <a:t>Analysis of II – B sub group</a:t>
            </a:r>
            <a:endParaRPr lang="en-IN" sz="2000" b="1" dirty="0">
              <a:latin typeface="Cambria" panose="02040503050406030204" pitchFamily="18" charset="0"/>
              <a:ea typeface="Cambria" panose="02040503050406030204" pitchFamily="18" charset="0"/>
            </a:endParaRPr>
          </a:p>
        </p:txBody>
      </p:sp>
      <p:graphicFrame>
        <p:nvGraphicFramePr>
          <p:cNvPr id="6" name="Table 5"/>
          <p:cNvGraphicFramePr>
            <a:graphicFrameLocks noGrp="1"/>
          </p:cNvGraphicFramePr>
          <p:nvPr>
            <p:extLst>
              <p:ext uri="{D42A27DB-BD31-4B8C-83A1-F6EECF244321}">
                <p14:modId xmlns:p14="http://schemas.microsoft.com/office/powerpoint/2010/main" val="1044728454"/>
              </p:ext>
            </p:extLst>
          </p:nvPr>
        </p:nvGraphicFramePr>
        <p:xfrm>
          <a:off x="889686" y="1428119"/>
          <a:ext cx="9679460" cy="3077978"/>
        </p:xfrm>
        <a:graphic>
          <a:graphicData uri="http://schemas.openxmlformats.org/drawingml/2006/table">
            <a:tbl>
              <a:tblPr firstRow="1" bandRow="1">
                <a:tableStyleId>{5C22544A-7EE6-4342-B048-85BDC9FD1C3A}</a:tableStyleId>
              </a:tblPr>
              <a:tblGrid>
                <a:gridCol w="4839730"/>
                <a:gridCol w="4839730"/>
              </a:tblGrid>
              <a:tr h="631835">
                <a:tc gridSpan="2">
                  <a:txBody>
                    <a:bodyPr/>
                    <a:lstStyle/>
                    <a:p>
                      <a:r>
                        <a:rPr lang="en-IN" sz="2000" dirty="0" smtClean="0">
                          <a:latin typeface="Cambria" panose="02040503050406030204" pitchFamily="18" charset="0"/>
                          <a:ea typeface="Cambria" panose="02040503050406030204" pitchFamily="18" charset="0"/>
                        </a:rPr>
                        <a:t>Filtrate from II A group + con. </a:t>
                      </a:r>
                      <a:r>
                        <a:rPr lang="en-IN" sz="2000" dirty="0" err="1" smtClean="0">
                          <a:latin typeface="Cambria" panose="02040503050406030204" pitchFamily="18" charset="0"/>
                          <a:ea typeface="Cambria" panose="02040503050406030204" pitchFamily="18" charset="0"/>
                        </a:rPr>
                        <a:t>HCl</a:t>
                      </a:r>
                      <a:r>
                        <a:rPr lang="en-IN" sz="2000" dirty="0" smtClean="0">
                          <a:latin typeface="Cambria" panose="02040503050406030204" pitchFamily="18" charset="0"/>
                          <a:ea typeface="Cambria" panose="02040503050406030204" pitchFamily="18" charset="0"/>
                        </a:rPr>
                        <a:t> (No residue absence</a:t>
                      </a:r>
                      <a:r>
                        <a:rPr lang="en-IN" sz="2000" baseline="0" dirty="0" smtClean="0">
                          <a:latin typeface="Cambria" panose="02040503050406030204" pitchFamily="18" charset="0"/>
                          <a:ea typeface="Cambria" panose="02040503050406030204" pitchFamily="18" charset="0"/>
                        </a:rPr>
                        <a:t> of II – B sub group)</a:t>
                      </a:r>
                      <a:endParaRPr lang="en-IN" sz="2000" dirty="0">
                        <a:latin typeface="Cambria" panose="02040503050406030204" pitchFamily="18" charset="0"/>
                        <a:ea typeface="Cambria" panose="02040503050406030204" pitchFamily="18" charset="0"/>
                      </a:endParaRPr>
                    </a:p>
                  </a:txBody>
                  <a:tcPr/>
                </a:tc>
                <a:tc hMerge="1">
                  <a:txBody>
                    <a:bodyPr/>
                    <a:lstStyle/>
                    <a:p>
                      <a:endParaRPr lang="en-IN" dirty="0"/>
                    </a:p>
                  </a:txBody>
                  <a:tcPr/>
                </a:tc>
              </a:tr>
              <a:tr h="2446143">
                <a:tc>
                  <a:txBody>
                    <a:bodyPr/>
                    <a:lstStyle/>
                    <a:p>
                      <a:r>
                        <a:rPr lang="en-IN" sz="2000" dirty="0" smtClean="0">
                          <a:latin typeface="Cambria" panose="02040503050406030204" pitchFamily="18" charset="0"/>
                          <a:ea typeface="Cambria" panose="02040503050406030204" pitchFamily="18" charset="0"/>
                        </a:rPr>
                        <a:t>Residue + (NH</a:t>
                      </a:r>
                      <a:r>
                        <a:rPr lang="en-IN" sz="2000" baseline="-25000" dirty="0" smtClean="0">
                          <a:latin typeface="Cambria" panose="02040503050406030204" pitchFamily="18" charset="0"/>
                          <a:ea typeface="Cambria" panose="02040503050406030204" pitchFamily="18" charset="0"/>
                        </a:rPr>
                        <a:t>4</a:t>
                      </a:r>
                      <a:r>
                        <a:rPr lang="en-IN" sz="2000" dirty="0" smtClean="0">
                          <a:latin typeface="Cambria" panose="02040503050406030204" pitchFamily="18" charset="0"/>
                          <a:ea typeface="Cambria" panose="02040503050406030204" pitchFamily="18" charset="0"/>
                        </a:rPr>
                        <a:t>)</a:t>
                      </a:r>
                      <a:r>
                        <a:rPr lang="en-IN" sz="2000" baseline="-25000" dirty="0" smtClean="0">
                          <a:latin typeface="Cambria" panose="02040503050406030204" pitchFamily="18" charset="0"/>
                          <a:ea typeface="Cambria" panose="02040503050406030204" pitchFamily="18" charset="0"/>
                        </a:rPr>
                        <a:t>2</a:t>
                      </a:r>
                      <a:r>
                        <a:rPr lang="en-IN" sz="2000" dirty="0" smtClean="0">
                          <a:latin typeface="Cambria" panose="02040503050406030204" pitchFamily="18" charset="0"/>
                          <a:ea typeface="Cambria" panose="02040503050406030204" pitchFamily="18" charset="0"/>
                        </a:rPr>
                        <a:t>CO</a:t>
                      </a:r>
                      <a:r>
                        <a:rPr lang="en-IN" sz="2000" baseline="-25000" dirty="0" smtClean="0">
                          <a:latin typeface="Cambria" panose="02040503050406030204" pitchFamily="18" charset="0"/>
                          <a:ea typeface="Cambria" panose="02040503050406030204" pitchFamily="18" charset="0"/>
                        </a:rPr>
                        <a:t>3</a:t>
                      </a:r>
                      <a:r>
                        <a:rPr lang="en-IN" sz="2000" baseline="0" dirty="0" smtClean="0">
                          <a:latin typeface="Cambria" panose="02040503050406030204" pitchFamily="18" charset="0"/>
                          <a:ea typeface="Cambria" panose="02040503050406030204" pitchFamily="18" charset="0"/>
                        </a:rPr>
                        <a:t> + dil. </a:t>
                      </a:r>
                      <a:r>
                        <a:rPr lang="en-IN" sz="2000" baseline="0" dirty="0" err="1" smtClean="0">
                          <a:latin typeface="Cambria" panose="02040503050406030204" pitchFamily="18" charset="0"/>
                          <a:ea typeface="Cambria" panose="02040503050406030204" pitchFamily="18" charset="0"/>
                        </a:rPr>
                        <a:t>HCl</a:t>
                      </a:r>
                      <a:r>
                        <a:rPr lang="en-IN" sz="2000" baseline="0" dirty="0" smtClean="0">
                          <a:latin typeface="Cambria" panose="02040503050406030204" pitchFamily="18" charset="0"/>
                          <a:ea typeface="Cambria" panose="02040503050406030204" pitchFamily="18" charset="0"/>
                        </a:rPr>
                        <a:t> – Yellow precipitate </a:t>
                      </a:r>
                    </a:p>
                    <a:p>
                      <a:r>
                        <a:rPr lang="en-IN" sz="2000" baseline="0" dirty="0" smtClean="0">
                          <a:latin typeface="Cambria" panose="02040503050406030204" pitchFamily="18" charset="0"/>
                          <a:ea typeface="Cambria" panose="02040503050406030204" pitchFamily="18" charset="0"/>
                        </a:rPr>
                        <a:t>Presence of Arsenic</a:t>
                      </a:r>
                    </a:p>
                    <a:p>
                      <a:r>
                        <a:rPr lang="en-IN" sz="2000" baseline="0" dirty="0" smtClean="0">
                          <a:latin typeface="Cambria" panose="02040503050406030204" pitchFamily="18" charset="0"/>
                          <a:ea typeface="Cambria" panose="02040503050406030204" pitchFamily="18" charset="0"/>
                        </a:rPr>
                        <a:t>No Residue – Absence of arsenic </a:t>
                      </a:r>
                      <a:endParaRPr lang="en-IN" sz="2000" dirty="0">
                        <a:latin typeface="Cambria" panose="02040503050406030204" pitchFamily="18" charset="0"/>
                        <a:ea typeface="Cambria" panose="02040503050406030204" pitchFamily="18" charset="0"/>
                      </a:endParaRPr>
                    </a:p>
                  </a:txBody>
                  <a:tcPr/>
                </a:tc>
                <a:tc>
                  <a:txBody>
                    <a:bodyPr/>
                    <a:lstStyle/>
                    <a:p>
                      <a:r>
                        <a:rPr lang="en-IN" dirty="0" smtClean="0"/>
                        <a:t>Filtrate (</a:t>
                      </a:r>
                      <a:r>
                        <a:rPr lang="en-IN" dirty="0" err="1" smtClean="0"/>
                        <a:t>i</a:t>
                      </a:r>
                      <a:r>
                        <a:rPr lang="en-IN" dirty="0" smtClean="0"/>
                        <a:t>) Filtrate + Iron dust (heated and filtered) + HgCl</a:t>
                      </a:r>
                      <a:r>
                        <a:rPr lang="en-IN" baseline="-25000" dirty="0" smtClean="0"/>
                        <a:t>2</a:t>
                      </a:r>
                      <a:r>
                        <a:rPr lang="en-IN" dirty="0" smtClean="0"/>
                        <a:t> – A silky white precipitate – presence of Tin</a:t>
                      </a:r>
                    </a:p>
                    <a:p>
                      <a:endParaRPr lang="en-IN" dirty="0" smtClean="0"/>
                    </a:p>
                    <a:p>
                      <a:r>
                        <a:rPr lang="en-IN" dirty="0" smtClean="0"/>
                        <a:t>(ii) Filtrate + Solid ammonium oxalate</a:t>
                      </a:r>
                      <a:r>
                        <a:rPr lang="en-IN" baseline="0" dirty="0" smtClean="0"/>
                        <a:t> + H</a:t>
                      </a:r>
                      <a:r>
                        <a:rPr lang="en-IN" strike="noStrike" baseline="-25000" dirty="0" smtClean="0"/>
                        <a:t>2</a:t>
                      </a:r>
                      <a:r>
                        <a:rPr lang="en-IN" baseline="0" dirty="0" smtClean="0"/>
                        <a:t>S</a:t>
                      </a:r>
                    </a:p>
                    <a:p>
                      <a:r>
                        <a:rPr lang="en-IN" baseline="0" dirty="0" smtClean="0"/>
                        <a:t>Orange precipitate. Presence of Antimony</a:t>
                      </a:r>
                    </a:p>
                    <a:p>
                      <a:r>
                        <a:rPr lang="en-IN" baseline="0" dirty="0" smtClean="0"/>
                        <a:t>No Characteristic precipitate</a:t>
                      </a:r>
                    </a:p>
                    <a:p>
                      <a:r>
                        <a:rPr lang="en-IN" baseline="0" dirty="0" smtClean="0"/>
                        <a:t>Absence of Tin, Antimony</a:t>
                      </a:r>
                      <a:endParaRPr lang="en-IN" dirty="0"/>
                    </a:p>
                  </a:txBody>
                  <a:tcPr/>
                </a:tc>
              </a:tr>
            </a:tbl>
          </a:graphicData>
        </a:graphic>
      </p:graphicFrame>
    </p:spTree>
    <p:extLst>
      <p:ext uri="{BB962C8B-B14F-4D97-AF65-F5344CB8AC3E}">
        <p14:creationId xmlns:p14="http://schemas.microsoft.com/office/powerpoint/2010/main" val="363750208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140148" y="239805"/>
            <a:ext cx="9786552" cy="954107"/>
          </a:xfrm>
          <a:prstGeom prst="rect">
            <a:avLst/>
          </a:prstGeom>
          <a:noFill/>
        </p:spPr>
        <p:txBody>
          <a:bodyPr wrap="square" rtlCol="0">
            <a:spAutoFit/>
          </a:bodyPr>
          <a:lstStyle/>
          <a:p>
            <a:pPr algn="ctr"/>
            <a:r>
              <a:rPr lang="en-IN" sz="3200" b="1" dirty="0" smtClean="0">
                <a:latin typeface="Cambria" panose="02040503050406030204" pitchFamily="18" charset="0"/>
                <a:ea typeface="Cambria" panose="02040503050406030204" pitchFamily="18" charset="0"/>
              </a:rPr>
              <a:t>Analysis of III Group</a:t>
            </a:r>
          </a:p>
          <a:p>
            <a:pPr algn="ctr"/>
            <a:r>
              <a:rPr lang="en-IN" sz="2400" b="1" dirty="0" smtClean="0">
                <a:latin typeface="Cambria" panose="02040503050406030204" pitchFamily="18" charset="0"/>
                <a:ea typeface="Cambria" panose="02040503050406030204" pitchFamily="18" charset="0"/>
              </a:rPr>
              <a:t>Iron, Chromium, Aluminium, Manganese </a:t>
            </a:r>
            <a:endParaRPr lang="en-IN" sz="2400" b="1" dirty="0">
              <a:latin typeface="Cambria" panose="02040503050406030204" pitchFamily="18" charset="0"/>
              <a:ea typeface="Cambria" panose="02040503050406030204" pitchFamily="18" charset="0"/>
            </a:endParaRPr>
          </a:p>
        </p:txBody>
      </p:sp>
      <p:graphicFrame>
        <p:nvGraphicFramePr>
          <p:cNvPr id="6" name="Table 5"/>
          <p:cNvGraphicFramePr>
            <a:graphicFrameLocks noGrp="1"/>
          </p:cNvGraphicFramePr>
          <p:nvPr>
            <p:extLst>
              <p:ext uri="{D42A27DB-BD31-4B8C-83A1-F6EECF244321}">
                <p14:modId xmlns:p14="http://schemas.microsoft.com/office/powerpoint/2010/main" val="982258415"/>
              </p:ext>
            </p:extLst>
          </p:nvPr>
        </p:nvGraphicFramePr>
        <p:xfrm>
          <a:off x="1216404" y="1502261"/>
          <a:ext cx="8778840" cy="4145280"/>
        </p:xfrm>
        <a:graphic>
          <a:graphicData uri="http://schemas.openxmlformats.org/drawingml/2006/table">
            <a:tbl>
              <a:tblPr firstRow="1" bandRow="1">
                <a:tableStyleId>{5C22544A-7EE6-4342-B048-85BDC9FD1C3A}</a:tableStyleId>
              </a:tblPr>
              <a:tblGrid>
                <a:gridCol w="4389420"/>
                <a:gridCol w="4389420"/>
              </a:tblGrid>
              <a:tr h="370840">
                <a:tc gridSpan="2">
                  <a:txBody>
                    <a:bodyPr/>
                    <a:lstStyle/>
                    <a:p>
                      <a:pPr algn="ctr"/>
                      <a:r>
                        <a:rPr lang="en-IN" sz="2000" dirty="0" smtClean="0">
                          <a:latin typeface="Cambria" panose="02040503050406030204" pitchFamily="18" charset="0"/>
                          <a:ea typeface="Cambria" panose="02040503050406030204" pitchFamily="18" charset="0"/>
                        </a:rPr>
                        <a:t>Precipitate of III group + Sodium peroxide</a:t>
                      </a:r>
                      <a:endParaRPr lang="en-IN" sz="2000" dirty="0">
                        <a:latin typeface="Cambria" panose="02040503050406030204" pitchFamily="18" charset="0"/>
                        <a:ea typeface="Cambria" panose="02040503050406030204" pitchFamily="18" charset="0"/>
                      </a:endParaRPr>
                    </a:p>
                  </a:txBody>
                  <a:tcPr/>
                </a:tc>
                <a:tc hMerge="1">
                  <a:txBody>
                    <a:bodyPr/>
                    <a:lstStyle/>
                    <a:p>
                      <a:endParaRPr lang="en-IN" dirty="0"/>
                    </a:p>
                  </a:txBody>
                  <a:tcPr/>
                </a:tc>
              </a:tr>
              <a:tr h="1112520">
                <a:tc>
                  <a:txBody>
                    <a:bodyPr/>
                    <a:lstStyle/>
                    <a:p>
                      <a:pPr algn="just"/>
                      <a:r>
                        <a:rPr lang="en-IN" sz="2000" dirty="0" smtClean="0">
                          <a:latin typeface="Cambria" panose="02040503050406030204" pitchFamily="18" charset="0"/>
                          <a:ea typeface="Cambria" panose="02040503050406030204" pitchFamily="18" charset="0"/>
                        </a:rPr>
                        <a:t>Residue + dil. </a:t>
                      </a:r>
                      <a:r>
                        <a:rPr lang="en-IN" sz="2000" dirty="0" err="1" smtClean="0">
                          <a:latin typeface="Cambria" panose="02040503050406030204" pitchFamily="18" charset="0"/>
                          <a:ea typeface="Cambria" panose="02040503050406030204" pitchFamily="18" charset="0"/>
                        </a:rPr>
                        <a:t>HCl</a:t>
                      </a:r>
                      <a:r>
                        <a:rPr lang="en-IN" sz="2000" dirty="0" smtClean="0">
                          <a:latin typeface="Cambria" panose="02040503050406030204" pitchFamily="18" charset="0"/>
                          <a:ea typeface="Cambria" panose="02040503050406030204" pitchFamily="18" charset="0"/>
                        </a:rPr>
                        <a:t> (dissolves)</a:t>
                      </a:r>
                    </a:p>
                    <a:p>
                      <a:pPr marL="342900" indent="-342900" algn="just">
                        <a:buAutoNum type="alphaLcParenR"/>
                      </a:pPr>
                      <a:r>
                        <a:rPr lang="en-IN" sz="2000" dirty="0" smtClean="0">
                          <a:latin typeface="Cambria" panose="02040503050406030204" pitchFamily="18" charset="0"/>
                          <a:ea typeface="Cambria" panose="02040503050406030204" pitchFamily="18" charset="0"/>
                        </a:rPr>
                        <a:t>Solution +</a:t>
                      </a:r>
                      <a:r>
                        <a:rPr lang="en-IN" sz="2000" baseline="0" dirty="0" smtClean="0">
                          <a:latin typeface="Cambria" panose="02040503050406030204" pitchFamily="18" charset="0"/>
                          <a:ea typeface="Cambria" panose="02040503050406030204" pitchFamily="18" charset="0"/>
                        </a:rPr>
                        <a:t> Ammonium </a:t>
                      </a:r>
                      <a:r>
                        <a:rPr lang="en-IN" sz="2000" baseline="0" dirty="0" err="1" smtClean="0">
                          <a:latin typeface="Cambria" panose="02040503050406030204" pitchFamily="18" charset="0"/>
                          <a:ea typeface="Cambria" panose="02040503050406030204" pitchFamily="18" charset="0"/>
                        </a:rPr>
                        <a:t>thiocyanate</a:t>
                      </a:r>
                      <a:r>
                        <a:rPr lang="en-IN" sz="2000" baseline="0" dirty="0" smtClean="0">
                          <a:latin typeface="Cambria" panose="02040503050406030204" pitchFamily="18" charset="0"/>
                          <a:ea typeface="Cambria" panose="02040503050406030204" pitchFamily="18" charset="0"/>
                        </a:rPr>
                        <a:t> – Blood Red Colour – Presence of Ferric (iron)</a:t>
                      </a:r>
                    </a:p>
                    <a:p>
                      <a:pPr marL="342900" indent="-342900" algn="just">
                        <a:buAutoNum type="alphaLcParenR"/>
                      </a:pPr>
                      <a:r>
                        <a:rPr lang="en-IN" sz="2000" baseline="0" dirty="0" smtClean="0">
                          <a:latin typeface="Cambria" panose="02040503050406030204" pitchFamily="18" charset="0"/>
                          <a:ea typeface="Cambria" panose="02040503050406030204" pitchFamily="18" charset="0"/>
                        </a:rPr>
                        <a:t>Solution + Potassium </a:t>
                      </a:r>
                      <a:r>
                        <a:rPr lang="en-IN" sz="2000" baseline="0" dirty="0" err="1" smtClean="0">
                          <a:latin typeface="Cambria" panose="02040503050406030204" pitchFamily="18" charset="0"/>
                          <a:ea typeface="Cambria" panose="02040503050406030204" pitchFamily="18" charset="0"/>
                        </a:rPr>
                        <a:t>ferricyanide</a:t>
                      </a:r>
                      <a:r>
                        <a:rPr lang="en-IN" sz="2000" baseline="0" dirty="0" smtClean="0">
                          <a:latin typeface="Cambria" panose="02040503050406030204" pitchFamily="18" charset="0"/>
                          <a:ea typeface="Cambria" panose="02040503050406030204" pitchFamily="18" charset="0"/>
                        </a:rPr>
                        <a:t> – Prussian (deep) blue precipitate- Presence of Ferrous (iron)</a:t>
                      </a:r>
                    </a:p>
                    <a:p>
                      <a:pPr marL="342900" indent="-342900" algn="just">
                        <a:buAutoNum type="alphaLcParenR"/>
                      </a:pPr>
                      <a:r>
                        <a:rPr lang="en-IN" sz="2000" baseline="0" dirty="0" smtClean="0">
                          <a:latin typeface="Cambria" panose="02040503050406030204" pitchFamily="18" charset="0"/>
                          <a:ea typeface="Cambria" panose="02040503050406030204" pitchFamily="18" charset="0"/>
                        </a:rPr>
                        <a:t>Solution + Lead dioxide + Con. HNO</a:t>
                      </a:r>
                      <a:r>
                        <a:rPr lang="en-IN" sz="2000" baseline="-25000" dirty="0" smtClean="0">
                          <a:latin typeface="Cambria" panose="02040503050406030204" pitchFamily="18" charset="0"/>
                          <a:ea typeface="Cambria" panose="02040503050406030204" pitchFamily="18" charset="0"/>
                        </a:rPr>
                        <a:t>3 </a:t>
                      </a:r>
                      <a:r>
                        <a:rPr lang="en-IN" sz="2000" baseline="0" dirty="0" smtClean="0">
                          <a:latin typeface="Cambria" panose="02040503050406030204" pitchFamily="18" charset="0"/>
                          <a:ea typeface="Cambria" panose="02040503050406030204" pitchFamily="18" charset="0"/>
                        </a:rPr>
                        <a:t>– (heated) + water – pink colour – presence of Manganese</a:t>
                      </a:r>
                    </a:p>
                    <a:p>
                      <a:pPr marL="0" indent="0" algn="just">
                        <a:buNone/>
                      </a:pPr>
                      <a:r>
                        <a:rPr lang="en-IN" sz="2000" baseline="0" dirty="0" smtClean="0">
                          <a:latin typeface="Cambria" panose="02040503050406030204" pitchFamily="18" charset="0"/>
                          <a:ea typeface="Cambria" panose="02040503050406030204" pitchFamily="18" charset="0"/>
                        </a:rPr>
                        <a:t>No residue – Absence of iron, Manganese</a:t>
                      </a:r>
                      <a:endParaRPr lang="en-IN" sz="2000" baseline="0" dirty="0">
                        <a:latin typeface="Cambria" panose="02040503050406030204" pitchFamily="18" charset="0"/>
                        <a:ea typeface="Cambria" panose="02040503050406030204" pitchFamily="18" charset="0"/>
                      </a:endParaRPr>
                    </a:p>
                  </a:txBody>
                  <a:tcPr/>
                </a:tc>
                <a:tc>
                  <a:txBody>
                    <a:bodyPr/>
                    <a:lstStyle/>
                    <a:p>
                      <a:pPr marL="342900" indent="-342900" algn="just">
                        <a:buAutoNum type="arabicPeriod"/>
                      </a:pPr>
                      <a:r>
                        <a:rPr lang="en-IN" sz="2000" dirty="0" smtClean="0">
                          <a:latin typeface="Cambria" panose="02040503050406030204" pitchFamily="18" charset="0"/>
                          <a:ea typeface="Cambria" panose="02040503050406030204" pitchFamily="18" charset="0"/>
                        </a:rPr>
                        <a:t>Filtrate</a:t>
                      </a:r>
                      <a:r>
                        <a:rPr lang="en-IN" sz="2000" baseline="0" dirty="0" smtClean="0">
                          <a:latin typeface="Cambria" panose="02040503050406030204" pitchFamily="18" charset="0"/>
                          <a:ea typeface="Cambria" panose="02040503050406030204" pitchFamily="18" charset="0"/>
                        </a:rPr>
                        <a:t> + dil. </a:t>
                      </a:r>
                      <a:r>
                        <a:rPr lang="en-IN" sz="2000" baseline="0" dirty="0" err="1" smtClean="0">
                          <a:latin typeface="Cambria" panose="02040503050406030204" pitchFamily="18" charset="0"/>
                          <a:ea typeface="Cambria" panose="02040503050406030204" pitchFamily="18" charset="0"/>
                        </a:rPr>
                        <a:t>HCl</a:t>
                      </a:r>
                      <a:r>
                        <a:rPr lang="en-IN" sz="2000" baseline="0" dirty="0" smtClean="0">
                          <a:latin typeface="Cambria" panose="02040503050406030204" pitchFamily="18" charset="0"/>
                          <a:ea typeface="Cambria" panose="02040503050406030204" pitchFamily="18" charset="0"/>
                        </a:rPr>
                        <a:t> + NH</a:t>
                      </a:r>
                      <a:r>
                        <a:rPr lang="en-IN" sz="2000" baseline="-25000" dirty="0" smtClean="0">
                          <a:latin typeface="Cambria" panose="02040503050406030204" pitchFamily="18" charset="0"/>
                          <a:ea typeface="Cambria" panose="02040503050406030204" pitchFamily="18" charset="0"/>
                        </a:rPr>
                        <a:t>4</a:t>
                      </a:r>
                      <a:r>
                        <a:rPr lang="en-IN" sz="2000" baseline="0" dirty="0" smtClean="0">
                          <a:latin typeface="Cambria" panose="02040503050406030204" pitchFamily="18" charset="0"/>
                          <a:ea typeface="Cambria" panose="02040503050406030204" pitchFamily="18" charset="0"/>
                        </a:rPr>
                        <a:t>OH (drops) – Gelatinous white precipitate. Presence of Aluminium</a:t>
                      </a:r>
                    </a:p>
                    <a:p>
                      <a:pPr marL="342900" indent="-342900" algn="just">
                        <a:buAutoNum type="arabicPeriod"/>
                      </a:pPr>
                      <a:r>
                        <a:rPr lang="en-IN" sz="2000" baseline="0" dirty="0" smtClean="0">
                          <a:latin typeface="Cambria" panose="02040503050406030204" pitchFamily="18" charset="0"/>
                          <a:ea typeface="Cambria" panose="02040503050406030204" pitchFamily="18" charset="0"/>
                        </a:rPr>
                        <a:t>Filtrate + lead acetate + acetic acid – yellow precipitate – presence of Chromium</a:t>
                      </a:r>
                    </a:p>
                    <a:p>
                      <a:pPr marL="342900" indent="-342900" algn="just">
                        <a:buAutoNum type="arabicPeriod"/>
                      </a:pPr>
                      <a:r>
                        <a:rPr lang="en-IN" sz="2000" baseline="0" dirty="0" smtClean="0">
                          <a:latin typeface="Cambria" panose="02040503050406030204" pitchFamily="18" charset="0"/>
                          <a:ea typeface="Cambria" panose="02040503050406030204" pitchFamily="18" charset="0"/>
                        </a:rPr>
                        <a:t>No Characteristic reaction – Absence of Chromium and Aluminium</a:t>
                      </a:r>
                    </a:p>
                  </a:txBody>
                  <a:tcPr/>
                </a:tc>
              </a:tr>
            </a:tbl>
          </a:graphicData>
        </a:graphic>
      </p:graphicFrame>
    </p:spTree>
    <p:extLst>
      <p:ext uri="{BB962C8B-B14F-4D97-AF65-F5344CB8AC3E}">
        <p14:creationId xmlns:p14="http://schemas.microsoft.com/office/powerpoint/2010/main" val="378670733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443992" y="148688"/>
            <a:ext cx="6096000" cy="738664"/>
          </a:xfrm>
          <a:prstGeom prst="rect">
            <a:avLst/>
          </a:prstGeom>
        </p:spPr>
        <p:txBody>
          <a:bodyPr>
            <a:spAutoFit/>
          </a:bodyPr>
          <a:lstStyle/>
          <a:p>
            <a:pPr algn="ctr"/>
            <a:r>
              <a:rPr lang="en-IN" sz="2400" b="1" dirty="0">
                <a:latin typeface="Cambria" panose="02040503050406030204" pitchFamily="18" charset="0"/>
                <a:ea typeface="Cambria" panose="02040503050406030204" pitchFamily="18" charset="0"/>
              </a:rPr>
              <a:t>Analysis of </a:t>
            </a:r>
            <a:r>
              <a:rPr lang="en-IN" sz="2400" b="1" dirty="0" smtClean="0">
                <a:latin typeface="Cambria" panose="02040503050406030204" pitchFamily="18" charset="0"/>
                <a:ea typeface="Cambria" panose="02040503050406030204" pitchFamily="18" charset="0"/>
              </a:rPr>
              <a:t>IV </a:t>
            </a:r>
            <a:r>
              <a:rPr lang="en-IN" sz="2400" b="1" dirty="0">
                <a:latin typeface="Cambria" panose="02040503050406030204" pitchFamily="18" charset="0"/>
                <a:ea typeface="Cambria" panose="02040503050406030204" pitchFamily="18" charset="0"/>
              </a:rPr>
              <a:t>Group</a:t>
            </a:r>
          </a:p>
          <a:p>
            <a:pPr algn="ctr"/>
            <a:r>
              <a:rPr lang="en-IN" b="1" dirty="0" smtClean="0">
                <a:latin typeface="Cambria" panose="02040503050406030204" pitchFamily="18" charset="0"/>
                <a:ea typeface="Cambria" panose="02040503050406030204" pitchFamily="18" charset="0"/>
              </a:rPr>
              <a:t>Nickel, Cobalt, Manganese, Zinc</a:t>
            </a:r>
            <a:endParaRPr lang="en-IN" b="1" dirty="0">
              <a:latin typeface="Cambria" panose="02040503050406030204" pitchFamily="18" charset="0"/>
              <a:ea typeface="Cambria" panose="02040503050406030204" pitchFamily="18" charset="0"/>
            </a:endParaRPr>
          </a:p>
        </p:txBody>
      </p:sp>
      <p:graphicFrame>
        <p:nvGraphicFramePr>
          <p:cNvPr id="5" name="Table 4"/>
          <p:cNvGraphicFramePr>
            <a:graphicFrameLocks noGrp="1"/>
          </p:cNvGraphicFramePr>
          <p:nvPr>
            <p:extLst>
              <p:ext uri="{D42A27DB-BD31-4B8C-83A1-F6EECF244321}">
                <p14:modId xmlns:p14="http://schemas.microsoft.com/office/powerpoint/2010/main" val="3384762950"/>
              </p:ext>
            </p:extLst>
          </p:nvPr>
        </p:nvGraphicFramePr>
        <p:xfrm>
          <a:off x="1090568" y="973666"/>
          <a:ext cx="9069432" cy="5669280"/>
        </p:xfrm>
        <a:graphic>
          <a:graphicData uri="http://schemas.openxmlformats.org/drawingml/2006/table">
            <a:tbl>
              <a:tblPr firstRow="1" bandRow="1">
                <a:tableStyleId>{5C22544A-7EE6-4342-B048-85BDC9FD1C3A}</a:tableStyleId>
              </a:tblPr>
              <a:tblGrid>
                <a:gridCol w="4127384"/>
                <a:gridCol w="2659310"/>
                <a:gridCol w="2282738"/>
              </a:tblGrid>
              <a:tr h="0">
                <a:tc gridSpan="3">
                  <a:txBody>
                    <a:bodyPr/>
                    <a:lstStyle/>
                    <a:p>
                      <a:pPr algn="ctr"/>
                      <a:r>
                        <a:rPr lang="en-IN" sz="2000" dirty="0" smtClean="0">
                          <a:latin typeface="Cambria" panose="02040503050406030204" pitchFamily="18" charset="0"/>
                          <a:ea typeface="Cambria" panose="02040503050406030204" pitchFamily="18" charset="0"/>
                        </a:rPr>
                        <a:t>Precipitate + dil.</a:t>
                      </a:r>
                      <a:r>
                        <a:rPr lang="en-IN" sz="2000" baseline="0" dirty="0" smtClean="0">
                          <a:latin typeface="Cambria" panose="02040503050406030204" pitchFamily="18" charset="0"/>
                          <a:ea typeface="Cambria" panose="02040503050406030204" pitchFamily="18" charset="0"/>
                        </a:rPr>
                        <a:t> </a:t>
                      </a:r>
                      <a:r>
                        <a:rPr lang="en-IN" sz="2000" baseline="0" dirty="0" err="1" smtClean="0">
                          <a:latin typeface="Cambria" panose="02040503050406030204" pitchFamily="18" charset="0"/>
                          <a:ea typeface="Cambria" panose="02040503050406030204" pitchFamily="18" charset="0"/>
                        </a:rPr>
                        <a:t>HCl</a:t>
                      </a:r>
                      <a:endParaRPr lang="en-IN" sz="2000" dirty="0">
                        <a:latin typeface="Cambria" panose="02040503050406030204" pitchFamily="18" charset="0"/>
                        <a:ea typeface="Cambria" panose="02040503050406030204" pitchFamily="18" charset="0"/>
                      </a:endParaRPr>
                    </a:p>
                  </a:txBody>
                  <a:tcPr/>
                </a:tc>
                <a:tc hMerge="1">
                  <a:txBody>
                    <a:bodyPr/>
                    <a:lstStyle/>
                    <a:p>
                      <a:endParaRPr lang="en-IN" dirty="0"/>
                    </a:p>
                  </a:txBody>
                  <a:tcPr/>
                </a:tc>
                <a:tc hMerge="1">
                  <a:txBody>
                    <a:bodyPr/>
                    <a:lstStyle/>
                    <a:p>
                      <a:endParaRPr lang="en-IN"/>
                    </a:p>
                  </a:txBody>
                  <a:tcPr/>
                </a:tc>
              </a:tr>
              <a:tr h="370840">
                <a:tc rowSpan="2">
                  <a:txBody>
                    <a:bodyPr/>
                    <a:lstStyle/>
                    <a:p>
                      <a:pPr algn="just"/>
                      <a:r>
                        <a:rPr lang="en-IN" sz="2000" dirty="0" smtClean="0">
                          <a:latin typeface="Cambria" panose="02040503050406030204" pitchFamily="18" charset="0"/>
                          <a:ea typeface="Cambria" panose="02040503050406030204" pitchFamily="18" charset="0"/>
                        </a:rPr>
                        <a:t>Residue</a:t>
                      </a:r>
                    </a:p>
                    <a:p>
                      <a:pPr algn="just"/>
                      <a:r>
                        <a:rPr lang="en-IN" sz="2000" dirty="0" smtClean="0">
                          <a:latin typeface="Cambria" panose="02040503050406030204" pitchFamily="18" charset="0"/>
                          <a:ea typeface="Cambria" panose="02040503050406030204" pitchFamily="18" charset="0"/>
                        </a:rPr>
                        <a:t>Residue</a:t>
                      </a:r>
                      <a:r>
                        <a:rPr lang="en-IN" sz="2000" baseline="0" dirty="0" smtClean="0">
                          <a:latin typeface="Cambria" panose="02040503050406030204" pitchFamily="18" charset="0"/>
                          <a:ea typeface="Cambria" panose="02040503050406030204" pitchFamily="18" charset="0"/>
                        </a:rPr>
                        <a:t> + </a:t>
                      </a:r>
                      <a:r>
                        <a:rPr lang="en-IN" sz="2000" baseline="0" dirty="0" err="1" smtClean="0">
                          <a:latin typeface="Cambria" panose="02040503050406030204" pitchFamily="18" charset="0"/>
                          <a:ea typeface="Cambria" panose="02040503050406030204" pitchFamily="18" charset="0"/>
                        </a:rPr>
                        <a:t>Con.HCl</a:t>
                      </a:r>
                      <a:r>
                        <a:rPr lang="en-IN" sz="2000" baseline="0" dirty="0" smtClean="0">
                          <a:latin typeface="Cambria" panose="02040503050406030204" pitchFamily="18" charset="0"/>
                          <a:ea typeface="Cambria" panose="02040503050406030204" pitchFamily="18" charset="0"/>
                        </a:rPr>
                        <a:t> + Con.HNO</a:t>
                      </a:r>
                      <a:r>
                        <a:rPr lang="en-IN" sz="2000" baseline="-25000" dirty="0" smtClean="0">
                          <a:latin typeface="Cambria" panose="02040503050406030204" pitchFamily="18" charset="0"/>
                          <a:ea typeface="Cambria" panose="02040503050406030204" pitchFamily="18" charset="0"/>
                        </a:rPr>
                        <a:t>3</a:t>
                      </a:r>
                      <a:r>
                        <a:rPr lang="en-IN" sz="2000" baseline="0" dirty="0" smtClean="0">
                          <a:latin typeface="Cambria" panose="02040503050406030204" pitchFamily="18" charset="0"/>
                          <a:ea typeface="Cambria" panose="02040503050406030204" pitchFamily="18" charset="0"/>
                        </a:rPr>
                        <a:t> – evaporated to dryness dissolved in water and taken for analysis</a:t>
                      </a:r>
                    </a:p>
                    <a:p>
                      <a:pPr marL="342900" indent="-342900" algn="just">
                        <a:buAutoNum type="arabicPeriod"/>
                      </a:pPr>
                      <a:r>
                        <a:rPr lang="en-IN" sz="2000" baseline="0" dirty="0" smtClean="0">
                          <a:latin typeface="Cambria" panose="02040503050406030204" pitchFamily="18" charset="0"/>
                          <a:ea typeface="Cambria" panose="02040503050406030204" pitchFamily="18" charset="0"/>
                        </a:rPr>
                        <a:t>Solution + dimethyl </a:t>
                      </a:r>
                      <a:r>
                        <a:rPr lang="en-IN" sz="2000" baseline="0" dirty="0" err="1" smtClean="0">
                          <a:latin typeface="Cambria" panose="02040503050406030204" pitchFamily="18" charset="0"/>
                          <a:ea typeface="Cambria" panose="02040503050406030204" pitchFamily="18" charset="0"/>
                        </a:rPr>
                        <a:t>glyoxime</a:t>
                      </a:r>
                      <a:r>
                        <a:rPr lang="en-IN" sz="2000" baseline="0" dirty="0" smtClean="0">
                          <a:latin typeface="Cambria" panose="02040503050406030204" pitchFamily="18" charset="0"/>
                          <a:ea typeface="Cambria" panose="02040503050406030204" pitchFamily="18" charset="0"/>
                        </a:rPr>
                        <a:t> + NH</a:t>
                      </a:r>
                      <a:r>
                        <a:rPr lang="en-IN" sz="2000" baseline="-25000" dirty="0" smtClean="0">
                          <a:latin typeface="Cambria" panose="02040503050406030204" pitchFamily="18" charset="0"/>
                          <a:ea typeface="Cambria" panose="02040503050406030204" pitchFamily="18" charset="0"/>
                        </a:rPr>
                        <a:t>4</a:t>
                      </a:r>
                      <a:r>
                        <a:rPr lang="en-IN" sz="2000" baseline="0" dirty="0" smtClean="0">
                          <a:latin typeface="Cambria" panose="02040503050406030204" pitchFamily="18" charset="0"/>
                          <a:ea typeface="Cambria" panose="02040503050406030204" pitchFamily="18" charset="0"/>
                        </a:rPr>
                        <a:t>OH – Scarlet red precipitate – Presence of Nickel</a:t>
                      </a:r>
                    </a:p>
                    <a:p>
                      <a:pPr marL="342900" indent="-342900" algn="just">
                        <a:buAutoNum type="arabicPeriod"/>
                      </a:pPr>
                      <a:r>
                        <a:rPr lang="en-IN" sz="2000" baseline="0" dirty="0" smtClean="0">
                          <a:latin typeface="Cambria" panose="02040503050406030204" pitchFamily="18" charset="0"/>
                          <a:ea typeface="Cambria" panose="02040503050406030204" pitchFamily="18" charset="0"/>
                        </a:rPr>
                        <a:t>Solution + amyl alcohol + ammonium </a:t>
                      </a:r>
                      <a:r>
                        <a:rPr lang="en-IN" sz="2000" baseline="0" dirty="0" err="1" smtClean="0">
                          <a:latin typeface="Cambria" panose="02040503050406030204" pitchFamily="18" charset="0"/>
                          <a:ea typeface="Cambria" panose="02040503050406030204" pitchFamily="18" charset="0"/>
                        </a:rPr>
                        <a:t>thiocyanate</a:t>
                      </a:r>
                      <a:r>
                        <a:rPr lang="en-IN" sz="2000" baseline="0" dirty="0" smtClean="0">
                          <a:latin typeface="Cambria" panose="02040503050406030204" pitchFamily="18" charset="0"/>
                          <a:ea typeface="Cambria" panose="02040503050406030204" pitchFamily="18" charset="0"/>
                        </a:rPr>
                        <a:t> – </a:t>
                      </a:r>
                      <a:r>
                        <a:rPr lang="en-IN" sz="2000" baseline="0" dirty="0" err="1" smtClean="0">
                          <a:latin typeface="Cambria" panose="02040503050406030204" pitchFamily="18" charset="0"/>
                          <a:ea typeface="Cambria" panose="02040503050406030204" pitchFamily="18" charset="0"/>
                        </a:rPr>
                        <a:t>shaked</a:t>
                      </a:r>
                      <a:r>
                        <a:rPr lang="en-IN" sz="2000" baseline="0" dirty="0" smtClean="0">
                          <a:latin typeface="Cambria" panose="02040503050406030204" pitchFamily="18" charset="0"/>
                          <a:ea typeface="Cambria" panose="02040503050406030204" pitchFamily="18" charset="0"/>
                        </a:rPr>
                        <a:t> – alcohol layer is blue coloured. Presence of cobalt</a:t>
                      </a:r>
                    </a:p>
                    <a:p>
                      <a:pPr marL="342900" indent="-342900" algn="just">
                        <a:buAutoNum type="arabicPeriod"/>
                      </a:pPr>
                      <a:r>
                        <a:rPr lang="en-IN" sz="2000" baseline="0" dirty="0" smtClean="0">
                          <a:latin typeface="Cambria" panose="02040503050406030204" pitchFamily="18" charset="0"/>
                          <a:ea typeface="Cambria" panose="02040503050406030204" pitchFamily="18" charset="0"/>
                        </a:rPr>
                        <a:t>Solution + K</a:t>
                      </a:r>
                      <a:r>
                        <a:rPr lang="en-IN" sz="2000" baseline="-25000" dirty="0" smtClean="0">
                          <a:latin typeface="Cambria" panose="02040503050406030204" pitchFamily="18" charset="0"/>
                          <a:ea typeface="Cambria" panose="02040503050406030204" pitchFamily="18" charset="0"/>
                        </a:rPr>
                        <a:t>4</a:t>
                      </a:r>
                      <a:r>
                        <a:rPr lang="en-IN" sz="2000" baseline="0" dirty="0" smtClean="0">
                          <a:latin typeface="Cambria" panose="02040503050406030204" pitchFamily="18" charset="0"/>
                          <a:ea typeface="Cambria" panose="02040503050406030204" pitchFamily="18" charset="0"/>
                        </a:rPr>
                        <a:t>Fe(CN)</a:t>
                      </a:r>
                      <a:r>
                        <a:rPr lang="en-IN" sz="2000" baseline="-25000" dirty="0" smtClean="0">
                          <a:latin typeface="Cambria" panose="02040503050406030204" pitchFamily="18" charset="0"/>
                          <a:ea typeface="Cambria" panose="02040503050406030204" pitchFamily="18" charset="0"/>
                        </a:rPr>
                        <a:t>6</a:t>
                      </a:r>
                      <a:r>
                        <a:rPr lang="en-IN" sz="2000" baseline="0" dirty="0" smtClean="0">
                          <a:latin typeface="Cambria" panose="02040503050406030204" pitchFamily="18" charset="0"/>
                          <a:ea typeface="Cambria" panose="02040503050406030204" pitchFamily="18" charset="0"/>
                        </a:rPr>
                        <a:t> – Reddish Brown precipitate – presence of  Cobalt</a:t>
                      </a:r>
                    </a:p>
                    <a:p>
                      <a:pPr marL="0" indent="0" algn="just">
                        <a:buNone/>
                      </a:pPr>
                      <a:r>
                        <a:rPr lang="en-IN" sz="2000" baseline="0" dirty="0" smtClean="0">
                          <a:latin typeface="Cambria" panose="02040503050406030204" pitchFamily="18" charset="0"/>
                          <a:ea typeface="Cambria" panose="02040503050406030204" pitchFamily="18" charset="0"/>
                        </a:rPr>
                        <a:t>No Characteristic reaction- Absence of Nickel, Cobalt</a:t>
                      </a:r>
                    </a:p>
                    <a:p>
                      <a:pPr marL="342900" indent="-342900" algn="just">
                        <a:buAutoNum type="arabicPeriod"/>
                      </a:pPr>
                      <a:endParaRPr lang="en-IN" sz="2000" dirty="0">
                        <a:latin typeface="Cambria" panose="02040503050406030204" pitchFamily="18" charset="0"/>
                        <a:ea typeface="Cambria" panose="02040503050406030204" pitchFamily="18" charset="0"/>
                      </a:endParaRPr>
                    </a:p>
                  </a:txBody>
                  <a:tcPr/>
                </a:tc>
                <a:tc gridSpan="2">
                  <a:txBody>
                    <a:bodyPr/>
                    <a:lstStyle/>
                    <a:p>
                      <a:r>
                        <a:rPr lang="en-IN" dirty="0" smtClean="0"/>
                        <a:t>Filtrate + </a:t>
                      </a:r>
                      <a:r>
                        <a:rPr lang="en-IN" dirty="0" err="1" smtClean="0"/>
                        <a:t>NaOH</a:t>
                      </a:r>
                      <a:r>
                        <a:rPr lang="en-IN" dirty="0" smtClean="0"/>
                        <a:t> (Boiled)</a:t>
                      </a:r>
                      <a:endParaRPr lang="en-IN" dirty="0"/>
                    </a:p>
                  </a:txBody>
                  <a:tcPr/>
                </a:tc>
                <a:tc hMerge="1">
                  <a:txBody>
                    <a:bodyPr/>
                    <a:lstStyle/>
                    <a:p>
                      <a:endParaRPr lang="en-IN"/>
                    </a:p>
                  </a:txBody>
                  <a:tcPr/>
                </a:tc>
              </a:tr>
              <a:tr h="1112520">
                <a:tc vMerge="1">
                  <a:txBody>
                    <a:bodyPr/>
                    <a:lstStyle/>
                    <a:p>
                      <a:endParaRPr lang="en-IN" dirty="0"/>
                    </a:p>
                  </a:txBody>
                  <a:tcPr/>
                </a:tc>
                <a:tc>
                  <a:txBody>
                    <a:bodyPr/>
                    <a:lstStyle/>
                    <a:p>
                      <a:r>
                        <a:rPr lang="en-IN" dirty="0" smtClean="0"/>
                        <a:t>Residue + Con. HNO</a:t>
                      </a:r>
                      <a:r>
                        <a:rPr lang="en-IN" baseline="-25000" dirty="0" smtClean="0"/>
                        <a:t>3</a:t>
                      </a:r>
                      <a:r>
                        <a:rPr lang="en-IN" baseline="0" dirty="0" smtClean="0"/>
                        <a:t> + sodium </a:t>
                      </a:r>
                      <a:r>
                        <a:rPr lang="en-IN" baseline="0" dirty="0" err="1" smtClean="0"/>
                        <a:t>bismuthate</a:t>
                      </a:r>
                      <a:r>
                        <a:rPr lang="en-IN" baseline="0" dirty="0" smtClean="0"/>
                        <a:t> + water – Pink colour. Presence of Manganese</a:t>
                      </a:r>
                    </a:p>
                    <a:p>
                      <a:r>
                        <a:rPr lang="en-IN" baseline="0" dirty="0" smtClean="0"/>
                        <a:t>No residue</a:t>
                      </a:r>
                    </a:p>
                    <a:p>
                      <a:r>
                        <a:rPr lang="en-IN" baseline="0" dirty="0" smtClean="0"/>
                        <a:t>Absence of Manganese</a:t>
                      </a:r>
                      <a:endParaRPr lang="en-IN" dirty="0"/>
                    </a:p>
                  </a:txBody>
                  <a:tcPr/>
                </a:tc>
                <a:tc>
                  <a:txBody>
                    <a:bodyPr/>
                    <a:lstStyle/>
                    <a:p>
                      <a:r>
                        <a:rPr lang="en-IN" dirty="0" smtClean="0"/>
                        <a:t>Filtrate + </a:t>
                      </a:r>
                      <a:r>
                        <a:rPr lang="en-IN" sz="1800" baseline="0" dirty="0" smtClean="0">
                          <a:latin typeface="Cambria" panose="02040503050406030204" pitchFamily="18" charset="0"/>
                          <a:ea typeface="Cambria" panose="02040503050406030204" pitchFamily="18" charset="0"/>
                        </a:rPr>
                        <a:t>K</a:t>
                      </a:r>
                      <a:r>
                        <a:rPr lang="en-IN" sz="1800" baseline="-25000" dirty="0" smtClean="0">
                          <a:latin typeface="Cambria" panose="02040503050406030204" pitchFamily="18" charset="0"/>
                          <a:ea typeface="Cambria" panose="02040503050406030204" pitchFamily="18" charset="0"/>
                        </a:rPr>
                        <a:t>4</a:t>
                      </a:r>
                      <a:r>
                        <a:rPr lang="en-IN" sz="1800" baseline="0" dirty="0" smtClean="0">
                          <a:latin typeface="Cambria" panose="02040503050406030204" pitchFamily="18" charset="0"/>
                          <a:ea typeface="Cambria" panose="02040503050406030204" pitchFamily="18" charset="0"/>
                        </a:rPr>
                        <a:t>Fe(CN)</a:t>
                      </a:r>
                      <a:r>
                        <a:rPr lang="en-IN" sz="1800" baseline="-25000" dirty="0" smtClean="0">
                          <a:latin typeface="Cambria" panose="02040503050406030204" pitchFamily="18" charset="0"/>
                          <a:ea typeface="Cambria" panose="02040503050406030204" pitchFamily="18" charset="0"/>
                        </a:rPr>
                        <a:t>6</a:t>
                      </a:r>
                      <a:r>
                        <a:rPr lang="en-IN" sz="1800" baseline="0" dirty="0" smtClean="0">
                          <a:latin typeface="Cambria" panose="02040503050406030204" pitchFamily="18" charset="0"/>
                          <a:ea typeface="Cambria" panose="02040503050406030204" pitchFamily="18" charset="0"/>
                        </a:rPr>
                        <a:t> </a:t>
                      </a:r>
                      <a:r>
                        <a:rPr lang="en-IN" sz="1800" baseline="0" smtClean="0">
                          <a:latin typeface="Cambria" panose="02040503050406030204" pitchFamily="18" charset="0"/>
                          <a:ea typeface="Cambria" panose="02040503050406030204" pitchFamily="18" charset="0"/>
                        </a:rPr>
                        <a:t>Blue/white Precipitate</a:t>
                      </a:r>
                      <a:endParaRPr lang="en-IN" sz="1800" baseline="0" dirty="0" smtClean="0">
                        <a:latin typeface="Cambria" panose="02040503050406030204" pitchFamily="18" charset="0"/>
                        <a:ea typeface="Cambria" panose="02040503050406030204" pitchFamily="18" charset="0"/>
                      </a:endParaRPr>
                    </a:p>
                    <a:p>
                      <a:r>
                        <a:rPr lang="en-IN" sz="1800" baseline="0" dirty="0" smtClean="0">
                          <a:latin typeface="Cambria" panose="02040503050406030204" pitchFamily="18" charset="0"/>
                          <a:ea typeface="Cambria" panose="02040503050406030204" pitchFamily="18" charset="0"/>
                        </a:rPr>
                        <a:t>Presence of Zinc </a:t>
                      </a:r>
                    </a:p>
                    <a:p>
                      <a:r>
                        <a:rPr lang="en-IN" sz="1800" baseline="0" dirty="0" smtClean="0">
                          <a:latin typeface="Cambria" panose="02040503050406030204" pitchFamily="18" charset="0"/>
                          <a:ea typeface="Cambria" panose="02040503050406030204" pitchFamily="18" charset="0"/>
                        </a:rPr>
                        <a:t>No characteristic reaction</a:t>
                      </a:r>
                    </a:p>
                    <a:p>
                      <a:r>
                        <a:rPr lang="en-IN" sz="1800" baseline="0" dirty="0" smtClean="0">
                          <a:latin typeface="Cambria" panose="02040503050406030204" pitchFamily="18" charset="0"/>
                          <a:ea typeface="Cambria" panose="02040503050406030204" pitchFamily="18" charset="0"/>
                        </a:rPr>
                        <a:t>Absence of Zinc</a:t>
                      </a:r>
                      <a:endParaRPr lang="en-IN" dirty="0"/>
                    </a:p>
                  </a:txBody>
                  <a:tcPr/>
                </a:tc>
              </a:tr>
            </a:tbl>
          </a:graphicData>
        </a:graphic>
      </p:graphicFrame>
    </p:spTree>
    <p:extLst>
      <p:ext uri="{BB962C8B-B14F-4D97-AF65-F5344CB8AC3E}">
        <p14:creationId xmlns:p14="http://schemas.microsoft.com/office/powerpoint/2010/main" val="266505710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460468" y="115736"/>
            <a:ext cx="6096000" cy="738664"/>
          </a:xfrm>
          <a:prstGeom prst="rect">
            <a:avLst/>
          </a:prstGeom>
        </p:spPr>
        <p:txBody>
          <a:bodyPr>
            <a:spAutoFit/>
          </a:bodyPr>
          <a:lstStyle/>
          <a:p>
            <a:pPr algn="ctr"/>
            <a:r>
              <a:rPr lang="en-IN" sz="2400" b="1" dirty="0">
                <a:latin typeface="Cambria" panose="02040503050406030204" pitchFamily="18" charset="0"/>
                <a:ea typeface="Cambria" panose="02040503050406030204" pitchFamily="18" charset="0"/>
              </a:rPr>
              <a:t>Analysis of </a:t>
            </a:r>
            <a:r>
              <a:rPr lang="en-IN" sz="2400" b="1" dirty="0" smtClean="0">
                <a:latin typeface="Cambria" panose="02040503050406030204" pitchFamily="18" charset="0"/>
                <a:ea typeface="Cambria" panose="02040503050406030204" pitchFamily="18" charset="0"/>
              </a:rPr>
              <a:t>V </a:t>
            </a:r>
            <a:r>
              <a:rPr lang="en-IN" sz="2400" b="1" dirty="0">
                <a:latin typeface="Cambria" panose="02040503050406030204" pitchFamily="18" charset="0"/>
                <a:ea typeface="Cambria" panose="02040503050406030204" pitchFamily="18" charset="0"/>
              </a:rPr>
              <a:t>Group</a:t>
            </a:r>
          </a:p>
          <a:p>
            <a:pPr algn="ctr"/>
            <a:r>
              <a:rPr lang="en-IN" b="1" dirty="0" smtClean="0">
                <a:latin typeface="Cambria" panose="02040503050406030204" pitchFamily="18" charset="0"/>
                <a:ea typeface="Cambria" panose="02040503050406030204" pitchFamily="18" charset="0"/>
              </a:rPr>
              <a:t>Barium, Strontium, Calcium</a:t>
            </a:r>
            <a:endParaRPr lang="en-IN" b="1" dirty="0">
              <a:latin typeface="Cambria" panose="02040503050406030204" pitchFamily="18" charset="0"/>
              <a:ea typeface="Cambria" panose="02040503050406030204" pitchFamily="18" charset="0"/>
            </a:endParaRPr>
          </a:p>
        </p:txBody>
      </p:sp>
      <p:graphicFrame>
        <p:nvGraphicFramePr>
          <p:cNvPr id="5" name="Table 4"/>
          <p:cNvGraphicFramePr>
            <a:graphicFrameLocks noGrp="1"/>
          </p:cNvGraphicFramePr>
          <p:nvPr>
            <p:extLst>
              <p:ext uri="{D42A27DB-BD31-4B8C-83A1-F6EECF244321}">
                <p14:modId xmlns:p14="http://schemas.microsoft.com/office/powerpoint/2010/main" val="1498502648"/>
              </p:ext>
            </p:extLst>
          </p:nvPr>
        </p:nvGraphicFramePr>
        <p:xfrm>
          <a:off x="708456" y="854400"/>
          <a:ext cx="11046939" cy="2011680"/>
        </p:xfrm>
        <a:graphic>
          <a:graphicData uri="http://schemas.openxmlformats.org/drawingml/2006/table">
            <a:tbl>
              <a:tblPr firstRow="1" bandRow="1">
                <a:tableStyleId>{5C22544A-7EE6-4342-B048-85BDC9FD1C3A}</a:tableStyleId>
              </a:tblPr>
              <a:tblGrid>
                <a:gridCol w="3682313"/>
                <a:gridCol w="3435177"/>
                <a:gridCol w="3929449"/>
              </a:tblGrid>
              <a:tr h="370840">
                <a:tc gridSpan="3">
                  <a:txBody>
                    <a:bodyPr/>
                    <a:lstStyle/>
                    <a:p>
                      <a:pPr algn="ctr"/>
                      <a:r>
                        <a:rPr lang="en-IN" sz="2000" dirty="0" smtClean="0">
                          <a:latin typeface="Cambria" panose="02040503050406030204" pitchFamily="18" charset="0"/>
                          <a:ea typeface="Cambria" panose="02040503050406030204" pitchFamily="18" charset="0"/>
                        </a:rPr>
                        <a:t>Precipitate</a:t>
                      </a:r>
                      <a:r>
                        <a:rPr lang="en-IN" sz="2000" baseline="0" dirty="0" smtClean="0">
                          <a:latin typeface="Cambria" panose="02040503050406030204" pitchFamily="18" charset="0"/>
                          <a:ea typeface="Cambria" panose="02040503050406030204" pitchFamily="18" charset="0"/>
                        </a:rPr>
                        <a:t> + dil. Acetic acid (warmed) - Dissolves</a:t>
                      </a:r>
                      <a:endParaRPr lang="en-IN" sz="2000" dirty="0">
                        <a:latin typeface="Cambria" panose="02040503050406030204" pitchFamily="18" charset="0"/>
                        <a:ea typeface="Cambria" panose="02040503050406030204" pitchFamily="18" charset="0"/>
                      </a:endParaRPr>
                    </a:p>
                  </a:txBody>
                  <a:tcPr/>
                </a:tc>
                <a:tc hMerge="1">
                  <a:txBody>
                    <a:bodyPr/>
                    <a:lstStyle/>
                    <a:p>
                      <a:endParaRPr lang="en-IN" dirty="0"/>
                    </a:p>
                  </a:txBody>
                  <a:tcPr/>
                </a:tc>
                <a:tc hMerge="1">
                  <a:txBody>
                    <a:bodyPr/>
                    <a:lstStyle/>
                    <a:p>
                      <a:endParaRPr lang="en-IN" dirty="0"/>
                    </a:p>
                  </a:txBody>
                  <a:tcPr/>
                </a:tc>
              </a:tr>
              <a:tr h="741680">
                <a:tc>
                  <a:txBody>
                    <a:bodyPr/>
                    <a:lstStyle/>
                    <a:p>
                      <a:pPr marL="342900" indent="-342900">
                        <a:buAutoNum type="arabicPeriod"/>
                      </a:pPr>
                      <a:r>
                        <a:rPr lang="en-IN" sz="2000" dirty="0" smtClean="0">
                          <a:latin typeface="Cambria" panose="02040503050406030204" pitchFamily="18" charset="0"/>
                          <a:ea typeface="Cambria" panose="02040503050406030204" pitchFamily="18" charset="0"/>
                        </a:rPr>
                        <a:t>Solution + K</a:t>
                      </a:r>
                      <a:r>
                        <a:rPr lang="en-IN" sz="2000" baseline="-25000" dirty="0" smtClean="0">
                          <a:latin typeface="Cambria" panose="02040503050406030204" pitchFamily="18" charset="0"/>
                          <a:ea typeface="Cambria" panose="02040503050406030204" pitchFamily="18" charset="0"/>
                        </a:rPr>
                        <a:t>2</a:t>
                      </a:r>
                      <a:r>
                        <a:rPr lang="en-IN" sz="2000" dirty="0" smtClean="0">
                          <a:latin typeface="Cambria" panose="02040503050406030204" pitchFamily="18" charset="0"/>
                          <a:ea typeface="Cambria" panose="02040503050406030204" pitchFamily="18" charset="0"/>
                        </a:rPr>
                        <a:t>CrO</a:t>
                      </a:r>
                      <a:r>
                        <a:rPr lang="en-IN" sz="2000" baseline="-25000" dirty="0" smtClean="0">
                          <a:latin typeface="Cambria" panose="02040503050406030204" pitchFamily="18" charset="0"/>
                          <a:ea typeface="Cambria" panose="02040503050406030204" pitchFamily="18" charset="0"/>
                        </a:rPr>
                        <a:t>4</a:t>
                      </a:r>
                      <a:r>
                        <a:rPr lang="en-IN" sz="2000" baseline="0" dirty="0" smtClean="0">
                          <a:latin typeface="Cambria" panose="02040503050406030204" pitchFamily="18" charset="0"/>
                          <a:ea typeface="Cambria" panose="02040503050406030204" pitchFamily="18" charset="0"/>
                        </a:rPr>
                        <a:t> yellow precipitate – presence of Barium</a:t>
                      </a:r>
                    </a:p>
                    <a:p>
                      <a:pPr marL="0" indent="0">
                        <a:buNone/>
                      </a:pPr>
                      <a:r>
                        <a:rPr lang="en-IN" sz="2000" baseline="0" dirty="0" smtClean="0">
                          <a:latin typeface="Cambria" panose="02040503050406030204" pitchFamily="18" charset="0"/>
                          <a:ea typeface="Cambria" panose="02040503050406030204" pitchFamily="18" charset="0"/>
                        </a:rPr>
                        <a:t>No precipitate – Absence of Barium</a:t>
                      </a:r>
                    </a:p>
                  </a:txBody>
                  <a:tcPr/>
                </a:tc>
                <a:tc>
                  <a:txBody>
                    <a:bodyPr/>
                    <a:lstStyle/>
                    <a:p>
                      <a:r>
                        <a:rPr lang="en-IN" sz="2000" dirty="0" smtClean="0">
                          <a:latin typeface="Cambria" panose="02040503050406030204" pitchFamily="18" charset="0"/>
                          <a:ea typeface="Cambria" panose="02040503050406030204" pitchFamily="18" charset="0"/>
                        </a:rPr>
                        <a:t>2. Solution</a:t>
                      </a:r>
                      <a:r>
                        <a:rPr lang="en-IN" sz="2000" baseline="0" dirty="0" smtClean="0">
                          <a:latin typeface="Cambria" panose="02040503050406030204" pitchFamily="18" charset="0"/>
                          <a:ea typeface="Cambria" panose="02040503050406030204" pitchFamily="18" charset="0"/>
                        </a:rPr>
                        <a:t> + CaSO</a:t>
                      </a:r>
                      <a:r>
                        <a:rPr lang="en-IN" sz="2000" baseline="-25000" dirty="0" smtClean="0">
                          <a:latin typeface="Cambria" panose="02040503050406030204" pitchFamily="18" charset="0"/>
                          <a:ea typeface="Cambria" panose="02040503050406030204" pitchFamily="18" charset="0"/>
                        </a:rPr>
                        <a:t>4</a:t>
                      </a:r>
                      <a:r>
                        <a:rPr lang="en-IN" sz="2000" baseline="0" dirty="0" smtClean="0">
                          <a:latin typeface="Cambria" panose="02040503050406030204" pitchFamily="18" charset="0"/>
                          <a:ea typeface="Cambria" panose="02040503050406030204" pitchFamily="18" charset="0"/>
                        </a:rPr>
                        <a:t> – white precipitate – presence of Strontium </a:t>
                      </a:r>
                    </a:p>
                    <a:p>
                      <a:r>
                        <a:rPr lang="en-IN" sz="2000" baseline="0" dirty="0" smtClean="0">
                          <a:latin typeface="Cambria" panose="02040503050406030204" pitchFamily="18" charset="0"/>
                          <a:ea typeface="Cambria" panose="02040503050406030204" pitchFamily="18" charset="0"/>
                        </a:rPr>
                        <a:t>No Precipitate</a:t>
                      </a:r>
                    </a:p>
                    <a:p>
                      <a:r>
                        <a:rPr lang="en-IN" sz="2000" baseline="0" dirty="0" smtClean="0">
                          <a:latin typeface="Cambria" panose="02040503050406030204" pitchFamily="18" charset="0"/>
                          <a:ea typeface="Cambria" panose="02040503050406030204" pitchFamily="18" charset="0"/>
                        </a:rPr>
                        <a:t>Absence of Strontium</a:t>
                      </a:r>
                      <a:endParaRPr lang="en-IN" sz="2000" dirty="0">
                        <a:latin typeface="Cambria" panose="02040503050406030204" pitchFamily="18" charset="0"/>
                        <a:ea typeface="Cambria" panose="02040503050406030204" pitchFamily="18" charset="0"/>
                      </a:endParaRPr>
                    </a:p>
                  </a:txBody>
                  <a:tcPr/>
                </a:tc>
                <a:tc>
                  <a:txBody>
                    <a:bodyPr/>
                    <a:lstStyle/>
                    <a:p>
                      <a:r>
                        <a:rPr lang="en-IN" sz="2000" dirty="0" smtClean="0">
                          <a:latin typeface="Cambria" panose="02040503050406030204" pitchFamily="18" charset="0"/>
                          <a:ea typeface="Cambria" panose="02040503050406030204" pitchFamily="18" charset="0"/>
                        </a:rPr>
                        <a:t>3. Solution + NH</a:t>
                      </a:r>
                      <a:r>
                        <a:rPr lang="en-IN" sz="2000" baseline="-25000" dirty="0" smtClean="0">
                          <a:latin typeface="Cambria" panose="02040503050406030204" pitchFamily="18" charset="0"/>
                          <a:ea typeface="Cambria" panose="02040503050406030204" pitchFamily="18" charset="0"/>
                        </a:rPr>
                        <a:t>4</a:t>
                      </a:r>
                      <a:r>
                        <a:rPr lang="en-IN" sz="2000" dirty="0" smtClean="0">
                          <a:latin typeface="Cambria" panose="02040503050406030204" pitchFamily="18" charset="0"/>
                          <a:ea typeface="Cambria" panose="02040503050406030204" pitchFamily="18" charset="0"/>
                        </a:rPr>
                        <a:t>OH</a:t>
                      </a:r>
                      <a:r>
                        <a:rPr lang="en-IN" sz="2000" baseline="0" dirty="0" smtClean="0">
                          <a:latin typeface="Cambria" panose="02040503050406030204" pitchFamily="18" charset="0"/>
                          <a:ea typeface="Cambria" panose="02040503050406030204" pitchFamily="18" charset="0"/>
                        </a:rPr>
                        <a:t> + Ammonium oxalate – White precipitate</a:t>
                      </a:r>
                    </a:p>
                    <a:p>
                      <a:r>
                        <a:rPr lang="en-IN" sz="2000" baseline="0" dirty="0" smtClean="0">
                          <a:latin typeface="Cambria" panose="02040503050406030204" pitchFamily="18" charset="0"/>
                          <a:ea typeface="Cambria" panose="02040503050406030204" pitchFamily="18" charset="0"/>
                        </a:rPr>
                        <a:t>Presence of Calcium </a:t>
                      </a:r>
                    </a:p>
                    <a:p>
                      <a:r>
                        <a:rPr lang="en-IN" sz="2000" baseline="0" dirty="0" smtClean="0">
                          <a:latin typeface="Cambria" panose="02040503050406030204" pitchFamily="18" charset="0"/>
                          <a:ea typeface="Cambria" panose="02040503050406030204" pitchFamily="18" charset="0"/>
                        </a:rPr>
                        <a:t>No precipitate-Absence of Calcium</a:t>
                      </a:r>
                      <a:endParaRPr lang="en-IN" sz="2000" dirty="0">
                        <a:latin typeface="Cambria" panose="02040503050406030204" pitchFamily="18" charset="0"/>
                        <a:ea typeface="Cambria" panose="02040503050406030204" pitchFamily="18" charset="0"/>
                      </a:endParaRPr>
                    </a:p>
                  </a:txBody>
                  <a:tcPr/>
                </a:tc>
              </a:tr>
            </a:tbl>
          </a:graphicData>
        </a:graphic>
      </p:graphicFrame>
      <p:sp>
        <p:nvSpPr>
          <p:cNvPr id="6" name="Rectangle 5"/>
          <p:cNvSpPr/>
          <p:nvPr/>
        </p:nvSpPr>
        <p:spPr>
          <a:xfrm>
            <a:off x="3048000" y="2886673"/>
            <a:ext cx="6096000" cy="738664"/>
          </a:xfrm>
          <a:prstGeom prst="rect">
            <a:avLst/>
          </a:prstGeom>
        </p:spPr>
        <p:txBody>
          <a:bodyPr>
            <a:spAutoFit/>
          </a:bodyPr>
          <a:lstStyle/>
          <a:p>
            <a:pPr algn="ctr"/>
            <a:r>
              <a:rPr lang="en-IN" sz="2400" b="1" dirty="0">
                <a:latin typeface="Cambria" panose="02040503050406030204" pitchFamily="18" charset="0"/>
                <a:ea typeface="Cambria" panose="02040503050406030204" pitchFamily="18" charset="0"/>
              </a:rPr>
              <a:t>Analysis of </a:t>
            </a:r>
            <a:r>
              <a:rPr lang="en-IN" sz="2400" b="1" dirty="0" smtClean="0">
                <a:latin typeface="Cambria" panose="02040503050406030204" pitchFamily="18" charset="0"/>
                <a:ea typeface="Cambria" panose="02040503050406030204" pitchFamily="18" charset="0"/>
              </a:rPr>
              <a:t>VI </a:t>
            </a:r>
            <a:r>
              <a:rPr lang="en-IN" sz="2400" b="1" dirty="0">
                <a:latin typeface="Cambria" panose="02040503050406030204" pitchFamily="18" charset="0"/>
                <a:ea typeface="Cambria" panose="02040503050406030204" pitchFamily="18" charset="0"/>
              </a:rPr>
              <a:t>Group</a:t>
            </a:r>
          </a:p>
          <a:p>
            <a:pPr algn="ctr"/>
            <a:r>
              <a:rPr lang="en-IN" b="1" dirty="0" smtClean="0">
                <a:latin typeface="Cambria" panose="02040503050406030204" pitchFamily="18" charset="0"/>
                <a:ea typeface="Cambria" panose="02040503050406030204" pitchFamily="18" charset="0"/>
              </a:rPr>
              <a:t>Magnesium, Ammonium</a:t>
            </a:r>
            <a:endParaRPr lang="en-IN" b="1" dirty="0">
              <a:latin typeface="Cambria" panose="02040503050406030204" pitchFamily="18" charset="0"/>
              <a:ea typeface="Cambria" panose="02040503050406030204" pitchFamily="18" charset="0"/>
            </a:endParaRPr>
          </a:p>
        </p:txBody>
      </p:sp>
      <p:graphicFrame>
        <p:nvGraphicFramePr>
          <p:cNvPr id="7" name="Table 6"/>
          <p:cNvGraphicFramePr>
            <a:graphicFrameLocks noGrp="1"/>
          </p:cNvGraphicFramePr>
          <p:nvPr>
            <p:extLst>
              <p:ext uri="{D42A27DB-BD31-4B8C-83A1-F6EECF244321}">
                <p14:modId xmlns:p14="http://schemas.microsoft.com/office/powerpoint/2010/main" val="1670242564"/>
              </p:ext>
            </p:extLst>
          </p:nvPr>
        </p:nvGraphicFramePr>
        <p:xfrm>
          <a:off x="790831" y="3685288"/>
          <a:ext cx="11030466" cy="3017520"/>
        </p:xfrm>
        <a:graphic>
          <a:graphicData uri="http://schemas.openxmlformats.org/drawingml/2006/table">
            <a:tbl>
              <a:tblPr firstRow="1" bandRow="1">
                <a:tableStyleId>{5C22544A-7EE6-4342-B048-85BDC9FD1C3A}</a:tableStyleId>
              </a:tblPr>
              <a:tblGrid>
                <a:gridCol w="5420498"/>
                <a:gridCol w="3476368"/>
                <a:gridCol w="2133600"/>
              </a:tblGrid>
              <a:tr h="370840">
                <a:tc>
                  <a:txBody>
                    <a:bodyPr/>
                    <a:lstStyle/>
                    <a:p>
                      <a:r>
                        <a:rPr lang="en-IN" sz="2000" dirty="0" smtClean="0">
                          <a:latin typeface="Cambria" panose="02040503050406030204" pitchFamily="18" charset="0"/>
                          <a:ea typeface="Cambria" panose="02040503050406030204" pitchFamily="18" charset="0"/>
                        </a:rPr>
                        <a:t>Original</a:t>
                      </a:r>
                      <a:r>
                        <a:rPr lang="en-IN" sz="2000" baseline="0" dirty="0" smtClean="0">
                          <a:latin typeface="Cambria" panose="02040503050406030204" pitchFamily="18" charset="0"/>
                          <a:ea typeface="Cambria" panose="02040503050406030204" pitchFamily="18" charset="0"/>
                        </a:rPr>
                        <a:t> solution (</a:t>
                      </a:r>
                      <a:r>
                        <a:rPr lang="en-IN" sz="2000" baseline="0" dirty="0" err="1" smtClean="0">
                          <a:latin typeface="Cambria" panose="02040503050406030204" pitchFamily="18" charset="0"/>
                          <a:ea typeface="Cambria" panose="02040503050406030204" pitchFamily="18" charset="0"/>
                        </a:rPr>
                        <a:t>centrifugate</a:t>
                      </a:r>
                      <a:r>
                        <a:rPr lang="en-IN" sz="2000" baseline="0" dirty="0" smtClean="0">
                          <a:latin typeface="Cambria" panose="02040503050406030204" pitchFamily="18" charset="0"/>
                          <a:ea typeface="Cambria" panose="02040503050406030204" pitchFamily="18" charset="0"/>
                        </a:rPr>
                        <a:t> from V group) + NH</a:t>
                      </a:r>
                      <a:r>
                        <a:rPr lang="en-IN" sz="2000" baseline="-25000" dirty="0" smtClean="0">
                          <a:latin typeface="Cambria" panose="02040503050406030204" pitchFamily="18" charset="0"/>
                          <a:ea typeface="Cambria" panose="02040503050406030204" pitchFamily="18" charset="0"/>
                        </a:rPr>
                        <a:t>4</a:t>
                      </a:r>
                      <a:r>
                        <a:rPr lang="en-IN" sz="2000" baseline="0" dirty="0" smtClean="0">
                          <a:latin typeface="Cambria" panose="02040503050406030204" pitchFamily="18" charset="0"/>
                          <a:ea typeface="Cambria" panose="02040503050406030204" pitchFamily="18" charset="0"/>
                        </a:rPr>
                        <a:t>OH + Sodium hydrogen phosphate </a:t>
                      </a:r>
                      <a:endParaRPr lang="en-IN" sz="2000" dirty="0">
                        <a:latin typeface="Cambria" panose="02040503050406030204" pitchFamily="18" charset="0"/>
                        <a:ea typeface="Cambria" panose="02040503050406030204" pitchFamily="18" charset="0"/>
                      </a:endParaRPr>
                    </a:p>
                  </a:txBody>
                  <a:tcPr/>
                </a:tc>
                <a:tc>
                  <a:txBody>
                    <a:bodyPr/>
                    <a:lstStyle/>
                    <a:p>
                      <a:r>
                        <a:rPr lang="en-IN" sz="2000" dirty="0" smtClean="0">
                          <a:latin typeface="Cambria" panose="02040503050406030204" pitchFamily="18" charset="0"/>
                          <a:ea typeface="Cambria" panose="02040503050406030204" pitchFamily="18" charset="0"/>
                        </a:rPr>
                        <a:t>White precipitate on scratching the sides of the test tube</a:t>
                      </a:r>
                      <a:endParaRPr lang="en-IN" sz="2000" dirty="0">
                        <a:latin typeface="Cambria" panose="02040503050406030204" pitchFamily="18" charset="0"/>
                        <a:ea typeface="Cambria" panose="02040503050406030204" pitchFamily="18" charset="0"/>
                      </a:endParaRPr>
                    </a:p>
                  </a:txBody>
                  <a:tcPr/>
                </a:tc>
                <a:tc>
                  <a:txBody>
                    <a:bodyPr/>
                    <a:lstStyle/>
                    <a:p>
                      <a:r>
                        <a:rPr lang="en-IN" sz="2000" dirty="0" smtClean="0">
                          <a:latin typeface="Cambria" panose="02040503050406030204" pitchFamily="18" charset="0"/>
                          <a:ea typeface="Cambria" panose="02040503050406030204" pitchFamily="18" charset="0"/>
                        </a:rPr>
                        <a:t>Presence of Magnesium</a:t>
                      </a:r>
                      <a:endParaRPr lang="en-IN" sz="2000" dirty="0">
                        <a:latin typeface="Cambria" panose="02040503050406030204" pitchFamily="18" charset="0"/>
                        <a:ea typeface="Cambria" panose="02040503050406030204" pitchFamily="18" charset="0"/>
                      </a:endParaRPr>
                    </a:p>
                  </a:txBody>
                  <a:tcPr/>
                </a:tc>
              </a:tr>
              <a:tr h="370840">
                <a:tc>
                  <a:txBody>
                    <a:bodyPr/>
                    <a:lstStyle/>
                    <a:p>
                      <a:r>
                        <a:rPr lang="en-IN" sz="2000" dirty="0" smtClean="0">
                          <a:latin typeface="Cambria" panose="02040503050406030204" pitchFamily="18" charset="0"/>
                          <a:ea typeface="Cambria" panose="02040503050406030204" pitchFamily="18" charset="0"/>
                        </a:rPr>
                        <a:t>Original solution + </a:t>
                      </a:r>
                      <a:r>
                        <a:rPr lang="en-IN" sz="2000" dirty="0" err="1" smtClean="0">
                          <a:latin typeface="Cambria" panose="02040503050406030204" pitchFamily="18" charset="0"/>
                          <a:ea typeface="Cambria" panose="02040503050406030204" pitchFamily="18" charset="0"/>
                        </a:rPr>
                        <a:t>NaOH</a:t>
                      </a:r>
                      <a:endParaRPr lang="en-IN" sz="2000" dirty="0">
                        <a:latin typeface="Cambria" panose="02040503050406030204" pitchFamily="18" charset="0"/>
                        <a:ea typeface="Cambria" panose="02040503050406030204" pitchFamily="18" charset="0"/>
                      </a:endParaRPr>
                    </a:p>
                  </a:txBody>
                  <a:tcPr/>
                </a:tc>
                <a:tc>
                  <a:txBody>
                    <a:bodyPr/>
                    <a:lstStyle/>
                    <a:p>
                      <a:r>
                        <a:rPr lang="en-IN" sz="2000" dirty="0" smtClean="0">
                          <a:latin typeface="Cambria" panose="02040503050406030204" pitchFamily="18" charset="0"/>
                          <a:ea typeface="Cambria" panose="02040503050406030204" pitchFamily="18" charset="0"/>
                        </a:rPr>
                        <a:t>White Precipitate</a:t>
                      </a:r>
                      <a:r>
                        <a:rPr lang="en-IN" sz="2000" baseline="0" dirty="0" smtClean="0">
                          <a:latin typeface="Cambria" panose="02040503050406030204" pitchFamily="18" charset="0"/>
                          <a:ea typeface="Cambria" panose="02040503050406030204" pitchFamily="18" charset="0"/>
                        </a:rPr>
                        <a:t> insoluble in excess of </a:t>
                      </a:r>
                      <a:r>
                        <a:rPr lang="en-IN" sz="2000" baseline="0" dirty="0" err="1" smtClean="0">
                          <a:latin typeface="Cambria" panose="02040503050406030204" pitchFamily="18" charset="0"/>
                          <a:ea typeface="Cambria" panose="02040503050406030204" pitchFamily="18" charset="0"/>
                        </a:rPr>
                        <a:t>NaOH</a:t>
                      </a:r>
                      <a:endParaRPr lang="en-IN" sz="2000" dirty="0">
                        <a:latin typeface="Cambria" panose="02040503050406030204" pitchFamily="18" charset="0"/>
                        <a:ea typeface="Cambria" panose="02040503050406030204" pitchFamily="18" charset="0"/>
                      </a:endParaRPr>
                    </a:p>
                  </a:txBody>
                  <a:tcPr/>
                </a:tc>
                <a:tc>
                  <a:txBody>
                    <a:bodyPr/>
                    <a:lstStyle/>
                    <a:p>
                      <a:r>
                        <a:rPr lang="en-IN" sz="2000" dirty="0" smtClean="0">
                          <a:latin typeface="Cambria" panose="02040503050406030204" pitchFamily="18" charset="0"/>
                          <a:ea typeface="Cambria" panose="02040503050406030204" pitchFamily="18" charset="0"/>
                        </a:rPr>
                        <a:t>Presence of Magnesium</a:t>
                      </a:r>
                      <a:endParaRPr lang="en-IN" sz="2000" dirty="0">
                        <a:latin typeface="Cambria" panose="02040503050406030204" pitchFamily="18" charset="0"/>
                        <a:ea typeface="Cambria" panose="02040503050406030204" pitchFamily="18" charset="0"/>
                      </a:endParaRPr>
                    </a:p>
                  </a:txBody>
                  <a:tcPr/>
                </a:tc>
              </a:tr>
              <a:tr h="741680">
                <a:tc>
                  <a:txBody>
                    <a:bodyPr/>
                    <a:lstStyle/>
                    <a:p>
                      <a:r>
                        <a:rPr lang="en-IN" sz="2000" dirty="0" smtClean="0">
                          <a:latin typeface="Cambria" panose="02040503050406030204" pitchFamily="18" charset="0"/>
                          <a:ea typeface="Cambria" panose="02040503050406030204" pitchFamily="18" charset="0"/>
                        </a:rPr>
                        <a:t>Original</a:t>
                      </a:r>
                      <a:r>
                        <a:rPr lang="en-IN" sz="2000" baseline="0" dirty="0" smtClean="0">
                          <a:latin typeface="Cambria" panose="02040503050406030204" pitchFamily="18" charset="0"/>
                          <a:ea typeface="Cambria" panose="02040503050406030204" pitchFamily="18" charset="0"/>
                        </a:rPr>
                        <a:t> solution (only) + </a:t>
                      </a:r>
                      <a:r>
                        <a:rPr lang="en-IN" sz="2000" baseline="0" dirty="0" err="1" smtClean="0">
                          <a:latin typeface="Cambria" panose="02040503050406030204" pitchFamily="18" charset="0"/>
                          <a:ea typeface="Cambria" panose="02040503050406030204" pitchFamily="18" charset="0"/>
                        </a:rPr>
                        <a:t>NaOH</a:t>
                      </a:r>
                      <a:r>
                        <a:rPr lang="en-IN" sz="2000" baseline="0" dirty="0" smtClean="0">
                          <a:latin typeface="Cambria" panose="02040503050406030204" pitchFamily="18" charset="0"/>
                          <a:ea typeface="Cambria" panose="02040503050406030204" pitchFamily="18" charset="0"/>
                        </a:rPr>
                        <a:t> + </a:t>
                      </a:r>
                      <a:r>
                        <a:rPr lang="en-IN" sz="2000" baseline="0" dirty="0" err="1" smtClean="0">
                          <a:latin typeface="Cambria" panose="02040503050406030204" pitchFamily="18" charset="0"/>
                          <a:ea typeface="Cambria" panose="02040503050406030204" pitchFamily="18" charset="0"/>
                        </a:rPr>
                        <a:t>Nesseler’s</a:t>
                      </a:r>
                      <a:r>
                        <a:rPr lang="en-IN" sz="2000" baseline="0" dirty="0" smtClean="0">
                          <a:latin typeface="Cambria" panose="02040503050406030204" pitchFamily="18" charset="0"/>
                          <a:ea typeface="Cambria" panose="02040503050406030204" pitchFamily="18" charset="0"/>
                        </a:rPr>
                        <a:t> reagent substance + </a:t>
                      </a:r>
                      <a:r>
                        <a:rPr lang="en-IN" sz="2000" baseline="0" dirty="0" err="1" smtClean="0">
                          <a:latin typeface="Cambria" panose="02040503050406030204" pitchFamily="18" charset="0"/>
                          <a:ea typeface="Cambria" panose="02040503050406030204" pitchFamily="18" charset="0"/>
                        </a:rPr>
                        <a:t>NaOH</a:t>
                      </a:r>
                      <a:r>
                        <a:rPr lang="en-IN" sz="2000" baseline="0" dirty="0" smtClean="0">
                          <a:latin typeface="Cambria" panose="02040503050406030204" pitchFamily="18" charset="0"/>
                          <a:ea typeface="Cambria" panose="02040503050406030204" pitchFamily="18" charset="0"/>
                        </a:rPr>
                        <a:t> (boiled)  </a:t>
                      </a:r>
                      <a:endParaRPr lang="en-IN" sz="2000" dirty="0">
                        <a:latin typeface="Cambria" panose="02040503050406030204" pitchFamily="18" charset="0"/>
                        <a:ea typeface="Cambria" panose="02040503050406030204" pitchFamily="18" charset="0"/>
                      </a:endParaRPr>
                    </a:p>
                  </a:txBody>
                  <a:tcPr/>
                </a:tc>
                <a:tc>
                  <a:txBody>
                    <a:bodyPr/>
                    <a:lstStyle/>
                    <a:p>
                      <a:r>
                        <a:rPr lang="en-IN" sz="2000" dirty="0" smtClean="0">
                          <a:latin typeface="Cambria" panose="02040503050406030204" pitchFamily="18" charset="0"/>
                          <a:ea typeface="Cambria" panose="02040503050406030204" pitchFamily="18" charset="0"/>
                        </a:rPr>
                        <a:t>Brown</a:t>
                      </a:r>
                      <a:r>
                        <a:rPr lang="en-IN" sz="2000" baseline="0" dirty="0" smtClean="0">
                          <a:latin typeface="Cambria" panose="02040503050406030204" pitchFamily="18" charset="0"/>
                          <a:ea typeface="Cambria" panose="02040503050406030204" pitchFamily="18" charset="0"/>
                        </a:rPr>
                        <a:t> Precipitate</a:t>
                      </a:r>
                    </a:p>
                    <a:p>
                      <a:r>
                        <a:rPr lang="en-IN" sz="2000" baseline="0" dirty="0" smtClean="0">
                          <a:latin typeface="Cambria" panose="02040503050406030204" pitchFamily="18" charset="0"/>
                          <a:ea typeface="Cambria" panose="02040503050406030204" pitchFamily="18" charset="0"/>
                        </a:rPr>
                        <a:t>Colourless gas giving white fumes with </a:t>
                      </a:r>
                      <a:r>
                        <a:rPr lang="en-IN" sz="2000" baseline="0" dirty="0" err="1" smtClean="0">
                          <a:latin typeface="Cambria" panose="02040503050406030204" pitchFamily="18" charset="0"/>
                          <a:ea typeface="Cambria" panose="02040503050406030204" pitchFamily="18" charset="0"/>
                        </a:rPr>
                        <a:t>con.HCl</a:t>
                      </a:r>
                      <a:r>
                        <a:rPr lang="en-IN" sz="2000" baseline="0" dirty="0" smtClean="0">
                          <a:latin typeface="Cambria" panose="02040503050406030204" pitchFamily="18" charset="0"/>
                          <a:ea typeface="Cambria" panose="02040503050406030204" pitchFamily="18" charset="0"/>
                        </a:rPr>
                        <a:t> taken at the end of the glass rod</a:t>
                      </a:r>
                      <a:endParaRPr lang="en-IN" sz="2000" dirty="0">
                        <a:latin typeface="Cambria" panose="02040503050406030204" pitchFamily="18" charset="0"/>
                        <a:ea typeface="Cambria" panose="02040503050406030204" pitchFamily="18" charset="0"/>
                      </a:endParaRPr>
                    </a:p>
                  </a:txBody>
                  <a:tcPr/>
                </a:tc>
                <a:tc>
                  <a:txBody>
                    <a:bodyPr/>
                    <a:lstStyle/>
                    <a:p>
                      <a:r>
                        <a:rPr lang="en-IN" sz="2000" dirty="0" smtClean="0">
                          <a:latin typeface="Cambria" panose="02040503050406030204" pitchFamily="18" charset="0"/>
                          <a:ea typeface="Cambria" panose="02040503050406030204" pitchFamily="18" charset="0"/>
                        </a:rPr>
                        <a:t>Presence</a:t>
                      </a:r>
                      <a:r>
                        <a:rPr lang="en-IN" sz="2000" baseline="0" dirty="0" smtClean="0">
                          <a:latin typeface="Cambria" panose="02040503050406030204" pitchFamily="18" charset="0"/>
                          <a:ea typeface="Cambria" panose="02040503050406030204" pitchFamily="18" charset="0"/>
                        </a:rPr>
                        <a:t> of Ammonium </a:t>
                      </a:r>
                      <a:endParaRPr lang="en-IN" sz="2000" dirty="0">
                        <a:latin typeface="Cambria" panose="02040503050406030204" pitchFamily="18" charset="0"/>
                        <a:ea typeface="Cambria" panose="02040503050406030204" pitchFamily="18" charset="0"/>
                      </a:endParaRPr>
                    </a:p>
                  </a:txBody>
                  <a:tcPr/>
                </a:tc>
              </a:tr>
            </a:tbl>
          </a:graphicData>
        </a:graphic>
      </p:graphicFrame>
    </p:spTree>
    <p:extLst>
      <p:ext uri="{BB962C8B-B14F-4D97-AF65-F5344CB8AC3E}">
        <p14:creationId xmlns:p14="http://schemas.microsoft.com/office/powerpoint/2010/main" val="18775840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792627" y="733168"/>
            <a:ext cx="7328554" cy="4908238"/>
          </a:xfrm>
          <a:prstGeom prst="rect">
            <a:avLst/>
          </a:prstGeom>
        </p:spPr>
      </p:pic>
    </p:spTree>
    <p:extLst>
      <p:ext uri="{BB962C8B-B14F-4D97-AF65-F5344CB8AC3E}">
        <p14:creationId xmlns:p14="http://schemas.microsoft.com/office/powerpoint/2010/main" val="207035140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561190" y="2967335"/>
            <a:ext cx="3069623" cy="923330"/>
          </a:xfrm>
          <a:prstGeom prst="rect">
            <a:avLst/>
          </a:prstGeom>
          <a:noFill/>
        </p:spPr>
        <p:txBody>
          <a:bodyPr wrap="none" lIns="91440" tIns="45720" rIns="91440" bIns="45720">
            <a:spAutoFit/>
          </a:bodyPr>
          <a:lstStyle/>
          <a:p>
            <a:pPr algn="ctr"/>
            <a:r>
              <a:rPr lang="en-US" sz="5400" b="0" cap="none" spc="0" smtClean="0">
                <a:ln w="0"/>
                <a:solidFill>
                  <a:schemeClr val="tx1"/>
                </a:solidFill>
                <a:effectLst>
                  <a:outerShdw blurRad="38100" dist="19050" dir="2700000" algn="tl" rotWithShape="0">
                    <a:schemeClr val="dk1">
                      <a:alpha val="40000"/>
                    </a:schemeClr>
                  </a:outerShdw>
                </a:effectLst>
              </a:rPr>
              <a:t>Thank You</a:t>
            </a:r>
            <a:endParaRPr lang="en-US" sz="5400" b="0" cap="none" spc="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42702080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462</TotalTime>
  <Words>1387</Words>
  <Application>Microsoft Office PowerPoint</Application>
  <PresentationFormat>Widescreen</PresentationFormat>
  <Paragraphs>229</Paragraphs>
  <Slides>16</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16</vt:i4>
      </vt:variant>
    </vt:vector>
  </HeadingPairs>
  <TitlesOfParts>
    <vt:vector size="23" baseType="lpstr">
      <vt:lpstr>-apple-system</vt:lpstr>
      <vt:lpstr>Arial</vt:lpstr>
      <vt:lpstr>Calibri</vt:lpstr>
      <vt:lpstr>Calibri Light</vt:lpstr>
      <vt:lpstr>Cambria</vt:lpstr>
      <vt:lpstr>Wingdings</vt:lpstr>
      <vt:lpstr>Office Theme</vt:lpstr>
      <vt:lpstr>Inorganic Semi micro Qualitative analysis</vt:lpstr>
      <vt:lpstr>PowerPoint Presentation</vt:lpstr>
      <vt:lpstr>Qualitative analysis Systematic Analysis for Inorganic substance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Practical II Inorganic Semi micro Qualitative analysis</dc:title>
  <dc:creator>dell</dc:creator>
  <cp:lastModifiedBy>Windows User</cp:lastModifiedBy>
  <cp:revision>68</cp:revision>
  <dcterms:created xsi:type="dcterms:W3CDTF">2020-08-12T16:54:10Z</dcterms:created>
  <dcterms:modified xsi:type="dcterms:W3CDTF">2024-11-08T10:28:46Z</dcterms:modified>
</cp:coreProperties>
</file>