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="" xmlns:a16="http://schemas.microsoft.com/office/drawing/2014/main" id="{65BE59EE-6E16-A4D6-FF6D-AFDD73C8FCE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2531" name="Rectangle 3">
            <a:extLst>
              <a:ext uri="{FF2B5EF4-FFF2-40B4-BE49-F238E27FC236}">
                <a16:creationId xmlns="" xmlns:a16="http://schemas.microsoft.com/office/drawing/2014/main" id="{92D122F2-5CCE-EE61-7AAD-7ACCFA018E6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22532" name="Rectangle 4">
            <a:extLst>
              <a:ext uri="{FF2B5EF4-FFF2-40B4-BE49-F238E27FC236}">
                <a16:creationId xmlns="" xmlns:a16="http://schemas.microsoft.com/office/drawing/2014/main" id="{448215A0-1DFB-EB77-0DA6-44555EFFC26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2533" name="Rectangle 5">
            <a:extLst>
              <a:ext uri="{FF2B5EF4-FFF2-40B4-BE49-F238E27FC236}">
                <a16:creationId xmlns="" xmlns:a16="http://schemas.microsoft.com/office/drawing/2014/main" id="{D715CD84-175F-634D-40DF-54C3B195283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2534" name="Rectangle 6">
            <a:extLst>
              <a:ext uri="{FF2B5EF4-FFF2-40B4-BE49-F238E27FC236}">
                <a16:creationId xmlns="" xmlns:a16="http://schemas.microsoft.com/office/drawing/2014/main" id="{E45B0054-89F8-9201-5E72-5352CD9A38D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2535" name="Rectangle 7">
            <a:extLst>
              <a:ext uri="{FF2B5EF4-FFF2-40B4-BE49-F238E27FC236}">
                <a16:creationId xmlns="" xmlns:a16="http://schemas.microsoft.com/office/drawing/2014/main" id="{5191CFDE-2DB0-8F72-4C05-18AFBE2C2A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A59BAED-F10B-468E-8E0A-564E2D71857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FC991AC9-6C22-A102-B6EB-8E32E79659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761A2A-A237-46E0-8449-4951E49F86C4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="" xmlns:a16="http://schemas.microsoft.com/office/drawing/2014/main" id="{A3DBF63F-DFE2-D165-16BF-AF7135D364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="" xmlns:a16="http://schemas.microsoft.com/office/drawing/2014/main" id="{BF9E98E6-A784-26B2-09FF-6553A08C7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CE2780C1-A863-47C6-D3F1-E48A082407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D53A00-B105-4671-A0B5-D6EB3FE90AFA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33794" name="Rectangle 2">
            <a:extLst>
              <a:ext uri="{FF2B5EF4-FFF2-40B4-BE49-F238E27FC236}">
                <a16:creationId xmlns="" xmlns:a16="http://schemas.microsoft.com/office/drawing/2014/main" id="{E1C27323-E964-DDDA-0779-D98A09BB2F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="" xmlns:a16="http://schemas.microsoft.com/office/drawing/2014/main" id="{8AD06D85-922D-29CD-4E75-5A4D2C8D57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C2D15322-002C-195C-8B0F-6AF3797B3C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F826F0-9C51-4E91-8B89-175CE14A1C21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34818" name="Rectangle 2">
            <a:extLst>
              <a:ext uri="{FF2B5EF4-FFF2-40B4-BE49-F238E27FC236}">
                <a16:creationId xmlns="" xmlns:a16="http://schemas.microsoft.com/office/drawing/2014/main" id="{7484EF39-53B5-7487-A21F-34B0513683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="" xmlns:a16="http://schemas.microsoft.com/office/drawing/2014/main" id="{17BDB520-FACC-5045-62AE-DCA95AF1C3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BF2431D5-F97F-17C8-D6C6-3CDA568A34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53FB91-D39A-40F2-8634-DA6EDF271E5E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35842" name="Rectangle 2">
            <a:extLst>
              <a:ext uri="{FF2B5EF4-FFF2-40B4-BE49-F238E27FC236}">
                <a16:creationId xmlns="" xmlns:a16="http://schemas.microsoft.com/office/drawing/2014/main" id="{E7D34699-21FE-0792-08C7-C276C0A681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="" xmlns:a16="http://schemas.microsoft.com/office/drawing/2014/main" id="{114CABFC-C89B-9B4D-6E3A-2C7BA6E585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822D1B04-1F21-31FB-B841-325DB458DD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E93EF3-CD21-4AE0-A0C3-10767986EC9E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36866" name="Rectangle 2">
            <a:extLst>
              <a:ext uri="{FF2B5EF4-FFF2-40B4-BE49-F238E27FC236}">
                <a16:creationId xmlns="" xmlns:a16="http://schemas.microsoft.com/office/drawing/2014/main" id="{BCBAD35A-8A17-A8C2-8981-8596431303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="" xmlns:a16="http://schemas.microsoft.com/office/drawing/2014/main" id="{B6A5D213-76B8-14F2-CC28-32EB816247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499151F4-DDA1-90F7-366B-E925BF12AD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F987FD-3496-44A1-995C-6F1E688C2B22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37890" name="Rectangle 2">
            <a:extLst>
              <a:ext uri="{FF2B5EF4-FFF2-40B4-BE49-F238E27FC236}">
                <a16:creationId xmlns="" xmlns:a16="http://schemas.microsoft.com/office/drawing/2014/main" id="{CB8A9161-8ED1-2807-A6E6-C270041DA3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="" xmlns:a16="http://schemas.microsoft.com/office/drawing/2014/main" id="{7220F4F7-9576-FB04-4DCB-4836E54A64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ECC76E06-E90E-D62B-3B0C-06C13678A4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AAE9D8-A055-47D4-9C44-73E745F67241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38914" name="Rectangle 2">
            <a:extLst>
              <a:ext uri="{FF2B5EF4-FFF2-40B4-BE49-F238E27FC236}">
                <a16:creationId xmlns="" xmlns:a16="http://schemas.microsoft.com/office/drawing/2014/main" id="{8F61998E-0952-BD8E-9022-6E9A048DFA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="" xmlns:a16="http://schemas.microsoft.com/office/drawing/2014/main" id="{D07BCD4F-027F-AC6E-A462-6B5E74FDEB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24737560-CD4A-A431-10E0-9857C93578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300904-5579-4FBE-AFB6-0277CCA37AB5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39938" name="Rectangle 2">
            <a:extLst>
              <a:ext uri="{FF2B5EF4-FFF2-40B4-BE49-F238E27FC236}">
                <a16:creationId xmlns="" xmlns:a16="http://schemas.microsoft.com/office/drawing/2014/main" id="{B953F4A1-5E6D-F292-F771-B59B5A7B4A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="" xmlns:a16="http://schemas.microsoft.com/office/drawing/2014/main" id="{8110CD93-A81D-F2AD-5D23-05BF3FEE1F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E9E6AB-C0AE-F926-BD30-A9F6EFFD26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FFC371F-939A-3D85-8ABD-9F03DAB67B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1B610D4-D3CB-AB5C-C133-163A83159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26EA0CE-502F-6771-82DC-551CB4A7B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7C40964-D07A-C239-BD7B-DB75E3F85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77C7D8-687C-403B-AE16-1C9A5C8DF8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804378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A07256C-FBFF-AA37-418E-B02D09519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A2CB4F7-F6D5-58FF-2399-4CE2E3420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50B178A-F57C-E54D-A20D-7AFDE636A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266242F-8EF6-9270-E740-2D0F40B9B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D04EBED-709B-9509-0A8B-4E361A8A0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B60F1C-4791-42E2-BC10-429D2861DF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320379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33755F2-621B-4A14-DCCC-A8EB8B0D9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69CC713-9CDE-11B4-D4C7-2E4D5A4C9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34E62FC-9AB1-0BFF-E5C8-10436E796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9420F91-DB09-FDD5-BFBF-892CC149D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F713639-3983-E90B-0BE7-526475F3D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7709CD-08E6-48B6-840E-39C4185616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96352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4499858-D90A-6086-CCA1-A3EDBEA37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BD89791-974B-C63E-1D8C-B58A6FCE88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E64A0C2-AA44-996D-482F-B951D20A0E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862B115-0404-1EEA-AB80-16AC5630C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4937316-38CD-3C8E-4AD0-118D2C9F1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99E546F-1432-B9DF-FB11-330EAC6DF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3EAB2C-A252-47EF-B861-AAFC41EBC5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03105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8903887-0941-8C81-B0C1-9ACFB12B5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B69BB25-B0F4-B1C8-69A5-0CB9B96974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91CB22B-8E07-6EDB-65D6-EB01460DF0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BABA1EFB-FD3F-2BCE-7FD6-CD7686E0E7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57DA6F66-2184-A747-4B48-39B24D4F2D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81180787-C10B-0164-2E94-F420835E7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D849C597-CA9D-3EC1-D8AB-54B88FEF6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4A50FB68-819B-0E83-5064-834F3EEE8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689F3B-8291-47D9-BC13-4DF3267F05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604477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41F6D5D-80B6-ACDB-0F52-D5E982EAE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7CCCD521-4A72-77B3-E4D1-D3ABE4084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75336586-77AC-8E30-7FE7-956D41E25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A59F5536-4BDD-DED1-408B-117C9CCD2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F336C4-658F-4B7F-BCDF-50C411A249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6053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9CA8842F-DDAE-D7DA-B964-359111A72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4059576A-FB53-E826-5E19-C4CDBC322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F729A54-7B56-02B5-24ED-704BC4511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FB7100-E92C-4107-BC2B-8BC246D079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976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A3BD726-2ED8-4851-75BB-59B002719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752998A-6FB3-8460-A838-8F9D72516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CE6CF45-0AE4-8245-D05A-68B0CF873D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9A7E47B-1D3F-39CE-6E89-D8238FEC5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3D8AF4D-B33A-E430-9736-643A2EB21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8D81907-0312-AAA8-3B63-3CFA2DB4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B21003-65E6-40E3-9EC6-9882D0F8BA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123193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14A657A-7A15-6FC0-A70D-525908243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194A05C4-6A67-5525-881C-F49F79E91B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E85E3BC-3A7F-D554-7C67-B44D56127C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8081219-0189-CF21-7C71-389CA4FA8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267C4C3-3532-740C-7FD3-C310676A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031039D-E5DD-61D1-F840-E53408486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2B353E-DA54-44F1-A329-CD8277F0BE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224243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1A15585-C8D7-8460-AC59-8C7ADA413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3505BCDA-3487-4015-7039-3CB9678521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5374D6B-3883-D4B7-FA3C-D888415FB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7384A44-E110-CAB9-A118-BC3948FFA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2E9C100-1778-8219-30D7-D10D52DBE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95698B-930B-471A-8492-9FC60D8F53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938065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58AB323B-DF40-2335-4367-89138EBC00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2CC265AA-FBDD-C379-DBBA-5CC72331F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1D2E0FA-6DAC-6C85-A44C-B9183946A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A523A40-7419-8357-2846-5D8285EE7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26B698F-3425-72C7-09B4-C6A0FBCAE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DBB9C8-A609-4E3B-945C-7E95DCC29F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40161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25CD530A-10B9-855F-1211-C218037FB4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9104FB04-541D-CDE3-D10E-C409913E57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8A22F651-BA35-E2C0-7DC0-CF3EE872E6E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4FB3D70-8F24-3CE7-A7E9-B7E46C0F016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25BF5364-10B1-7B62-781E-8A6B2577892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22EBB9B-B1F4-4C2F-B40F-4565084E120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="" xmlns:a16="http://schemas.microsoft.com/office/drawing/2014/main" id="{152A3B90-E3E6-CFE6-F2F1-6176B7EB1E8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2133599"/>
          </a:xfrm>
        </p:spPr>
        <p:txBody>
          <a:bodyPr anchor="ctr"/>
          <a:lstStyle/>
          <a:p>
            <a:r>
              <a:rPr lang="en-US" altLang="en-US" sz="4400" dirty="0" smtClean="0">
                <a:solidFill>
                  <a:schemeClr val="bg1"/>
                </a:solidFill>
              </a:rPr>
              <a:t>The inner </a:t>
            </a:r>
            <a:r>
              <a:rPr lang="en-US" altLang="en-US" sz="4400" dirty="0">
                <a:solidFill>
                  <a:schemeClr val="bg1"/>
                </a:solidFill>
              </a:rPr>
              <a:t>Transition </a:t>
            </a:r>
            <a:r>
              <a:rPr lang="en-US" altLang="en-US" sz="4400" dirty="0" smtClean="0">
                <a:solidFill>
                  <a:schemeClr val="bg1"/>
                </a:solidFill>
              </a:rPr>
              <a:t>Elements (Lanthanides </a:t>
            </a:r>
            <a:r>
              <a:rPr lang="en-US" altLang="en-US" sz="4400" dirty="0">
                <a:solidFill>
                  <a:schemeClr val="bg1"/>
                </a:solidFill>
              </a:rPr>
              <a:t>and </a:t>
            </a:r>
            <a:r>
              <a:rPr lang="en-US" altLang="en-US" sz="4400" dirty="0" smtClean="0">
                <a:solidFill>
                  <a:schemeClr val="bg1"/>
                </a:solidFill>
              </a:rPr>
              <a:t> </a:t>
            </a:r>
            <a:r>
              <a:rPr lang="en-US" altLang="en-US" sz="4400" dirty="0" smtClean="0">
                <a:solidFill>
                  <a:schemeClr val="bg1"/>
                </a:solidFill>
              </a:rPr>
              <a:t>Actinides</a:t>
            </a:r>
            <a:r>
              <a:rPr lang="en-US" altLang="en-US" sz="4400" dirty="0" smtClean="0">
                <a:solidFill>
                  <a:schemeClr val="bg1"/>
                </a:solidFill>
              </a:rPr>
              <a:t>)</a:t>
            </a:r>
            <a:endParaRPr lang="en-US" altLang="en-US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>
            <a:extLst>
              <a:ext uri="{FF2B5EF4-FFF2-40B4-BE49-F238E27FC236}">
                <a16:creationId xmlns="" xmlns:a16="http://schemas.microsoft.com/office/drawing/2014/main" id="{5026A53D-7B84-2A4A-1B3E-A8809EFF39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53657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Inner Transition Elements</a:t>
            </a:r>
          </a:p>
        </p:txBody>
      </p:sp>
      <p:sp>
        <p:nvSpPr>
          <p:cNvPr id="12291" name="Text Box 3">
            <a:extLst>
              <a:ext uri="{FF2B5EF4-FFF2-40B4-BE49-F238E27FC236}">
                <a16:creationId xmlns="" xmlns:a16="http://schemas.microsoft.com/office/drawing/2014/main" id="{807204CB-D17F-B887-1BFA-999750626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1309688"/>
            <a:ext cx="86106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There are two series of inner transition elements. </a:t>
            </a:r>
          </a:p>
        </p:txBody>
      </p:sp>
      <p:sp>
        <p:nvSpPr>
          <p:cNvPr id="12294" name="Text Box 6">
            <a:extLst>
              <a:ext uri="{FF2B5EF4-FFF2-40B4-BE49-F238E27FC236}">
                <a16:creationId xmlns="" xmlns:a16="http://schemas.microsoft.com/office/drawing/2014/main" id="{54EBCD9D-B388-49E5-2CEE-CB6709EE5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1924050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 first series, from cerium to lutetium, is called the </a:t>
            </a:r>
            <a:r>
              <a:rPr lang="en-US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lanthanides</a:t>
            </a: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. </a:t>
            </a:r>
          </a:p>
        </p:txBody>
      </p:sp>
      <p:sp>
        <p:nvSpPr>
          <p:cNvPr id="12296" name="Text Box 8">
            <a:extLst>
              <a:ext uri="{FF2B5EF4-FFF2-40B4-BE49-F238E27FC236}">
                <a16:creationId xmlns="" xmlns:a16="http://schemas.microsoft.com/office/drawing/2014/main" id="{15A9832F-469C-FC08-6149-A97258080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2984500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 second series of elements, from thorium to lawrencium, is called the </a:t>
            </a:r>
            <a:r>
              <a:rPr lang="en-US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actinides</a:t>
            </a: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. </a:t>
            </a:r>
          </a:p>
        </p:txBody>
      </p:sp>
      <p:pic>
        <p:nvPicPr>
          <p:cNvPr id="12298" name="Picture 10">
            <a:extLst>
              <a:ext uri="{FF2B5EF4-FFF2-40B4-BE49-F238E27FC236}">
                <a16:creationId xmlns="" xmlns:a16="http://schemas.microsoft.com/office/drawing/2014/main" id="{B599772B-7065-FCB3-71D8-FF275B226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986213"/>
            <a:ext cx="5791200" cy="19891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  <p:bldP spid="12294" grpId="0"/>
      <p:bldP spid="1229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>
            <a:extLst>
              <a:ext uri="{FF2B5EF4-FFF2-40B4-BE49-F238E27FC236}">
                <a16:creationId xmlns="" xmlns:a16="http://schemas.microsoft.com/office/drawing/2014/main" id="{9807D7E5-1325-A840-C855-22913282F1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4446730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       The </a:t>
            </a:r>
            <a:r>
              <a:rPr lang="en-US" altLang="en-US" sz="3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Lanthanides</a:t>
            </a:r>
          </a:p>
        </p:txBody>
      </p:sp>
      <p:sp>
        <p:nvSpPr>
          <p:cNvPr id="13315" name="Text Box 3">
            <a:extLst>
              <a:ext uri="{FF2B5EF4-FFF2-40B4-BE49-F238E27FC236}">
                <a16:creationId xmlns="" xmlns:a16="http://schemas.microsoft.com/office/drawing/2014/main" id="{571E0243-5948-072E-472E-065F160CC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19200"/>
            <a:ext cx="74676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 lanthanides are soft metals that can be cut with a knife.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="" xmlns:a16="http://schemas.microsoft.com/office/drawing/2014/main" id="{6BF2E0D5-B9B7-D314-2678-66252E5A5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133600"/>
            <a:ext cx="80010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 elements are so similar that they are hard to separate when they occur in the same ore, which they often do. </a:t>
            </a:r>
          </a:p>
        </p:txBody>
      </p:sp>
      <p:sp>
        <p:nvSpPr>
          <p:cNvPr id="13319" name="Text Box 7">
            <a:extLst>
              <a:ext uri="{FF2B5EF4-FFF2-40B4-BE49-F238E27FC236}">
                <a16:creationId xmlns="" xmlns:a16="http://schemas.microsoft.com/office/drawing/2014/main" id="{0AF6631F-E6CC-AA38-EA68-6BE3FD08C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489325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Despite the name rare earth, the lanthanides are not as rare as originally thought. </a:t>
            </a:r>
          </a:p>
        </p:txBody>
      </p:sp>
      <p:sp>
        <p:nvSpPr>
          <p:cNvPr id="13320" name="Text Box 8">
            <a:extLst>
              <a:ext uri="{FF2B5EF4-FFF2-40B4-BE49-F238E27FC236}">
                <a16:creationId xmlns="" xmlns:a16="http://schemas.microsoft.com/office/drawing/2014/main" id="{12499BFE-89E4-B6BA-9C21-EB883B960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403725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Cerium makes up 50 percent of an alloy called misch (MIHSH) metal.</a:t>
            </a:r>
          </a:p>
        </p:txBody>
      </p:sp>
      <p:sp>
        <p:nvSpPr>
          <p:cNvPr id="13321" name="Text Box 9">
            <a:extLst>
              <a:ext uri="{FF2B5EF4-FFF2-40B4-BE49-F238E27FC236}">
                <a16:creationId xmlns="" xmlns:a16="http://schemas.microsoft.com/office/drawing/2014/main" id="{D3E71E26-F411-1648-F20F-E8557025DE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318125"/>
            <a:ext cx="80010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Flints in lighters are made from misch metal.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13318" grpId="0"/>
      <p:bldP spid="13319" grpId="0"/>
      <p:bldP spid="13320" grpId="0"/>
      <p:bldP spid="133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="" xmlns:a16="http://schemas.microsoft.com/office/drawing/2014/main" id="{796D4DB3-70CC-1E97-BBCA-B356877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4036554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         The </a:t>
            </a:r>
            <a:r>
              <a:rPr lang="en-US" altLang="en-US" sz="3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Actinides</a:t>
            </a:r>
          </a:p>
        </p:txBody>
      </p:sp>
      <p:sp>
        <p:nvSpPr>
          <p:cNvPr id="14339" name="Text Box 3">
            <a:extLst>
              <a:ext uri="{FF2B5EF4-FFF2-40B4-BE49-F238E27FC236}">
                <a16:creationId xmlns="" xmlns:a16="http://schemas.microsoft.com/office/drawing/2014/main" id="{44457F5E-4AAB-EF43-AE3A-C5188B83B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33500"/>
            <a:ext cx="74676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All the actinides are radioactive. </a:t>
            </a:r>
          </a:p>
        </p:txBody>
      </p:sp>
      <p:sp>
        <p:nvSpPr>
          <p:cNvPr id="14342" name="Text Box 6">
            <a:extLst>
              <a:ext uri="{FF2B5EF4-FFF2-40B4-BE49-F238E27FC236}">
                <a16:creationId xmlns="" xmlns:a16="http://schemas.microsoft.com/office/drawing/2014/main" id="{0ECBF28F-C7A6-C867-B847-E66F20A85C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933575"/>
            <a:ext cx="81534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 nuclei of atoms of radioactive elements are unstable and decay to form other elements. </a:t>
            </a:r>
          </a:p>
        </p:txBody>
      </p:sp>
      <p:sp>
        <p:nvSpPr>
          <p:cNvPr id="14343" name="Text Box 7">
            <a:extLst>
              <a:ext uri="{FF2B5EF4-FFF2-40B4-BE49-F238E27FC236}">
                <a16:creationId xmlns="" xmlns:a16="http://schemas.microsoft.com/office/drawing/2014/main" id="{D3DCED8A-C1C2-A5F9-548C-ACB069FB4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959100"/>
            <a:ext cx="80010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Thorium, protactinium, and uranium are the only actinides that now are found naturally on Earth. </a:t>
            </a:r>
          </a:p>
        </p:txBody>
      </p:sp>
      <p:sp>
        <p:nvSpPr>
          <p:cNvPr id="14344" name="Text Box 8">
            <a:extLst>
              <a:ext uri="{FF2B5EF4-FFF2-40B4-BE49-F238E27FC236}">
                <a16:creationId xmlns="" xmlns:a16="http://schemas.microsoft.com/office/drawing/2014/main" id="{610D2576-9CE3-BD75-86BA-2A44D06AD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432300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Uranium is found in Earth’s crust because its half-life is long—4.5 billion years.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  <p:bldP spid="14342" grpId="0"/>
      <p:bldP spid="14343" grpId="0"/>
      <p:bldP spid="143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>
            <a:extLst>
              <a:ext uri="{FF2B5EF4-FFF2-40B4-BE49-F238E27FC236}">
                <a16:creationId xmlns="" xmlns:a16="http://schemas.microsoft.com/office/drawing/2014/main" id="{5DBC76E0-FE67-90CA-14CC-11681DAFD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4151970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          The </a:t>
            </a:r>
            <a:r>
              <a:rPr lang="en-US" altLang="en-US" sz="3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Actinides</a:t>
            </a:r>
          </a:p>
        </p:txBody>
      </p:sp>
      <p:sp>
        <p:nvSpPr>
          <p:cNvPr id="15363" name="Text Box 3">
            <a:extLst>
              <a:ext uri="{FF2B5EF4-FFF2-40B4-BE49-F238E27FC236}">
                <a16:creationId xmlns="" xmlns:a16="http://schemas.microsoft.com/office/drawing/2014/main" id="{84BF40FB-7AA6-3247-8D3D-671044607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08100"/>
            <a:ext cx="74676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All other actinides are synthetic elements. </a:t>
            </a:r>
          </a:p>
        </p:txBody>
      </p:sp>
      <p:sp>
        <p:nvSpPr>
          <p:cNvPr id="15366" name="Text Box 6">
            <a:extLst>
              <a:ext uri="{FF2B5EF4-FFF2-40B4-BE49-F238E27FC236}">
                <a16:creationId xmlns="" xmlns:a16="http://schemas.microsoft.com/office/drawing/2014/main" id="{A86EFAE0-8D3E-F62F-0B41-4198FC67C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882775"/>
            <a:ext cx="81534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Synthetic elements </a:t>
            </a: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are made in laboratories and nuclear reactors. </a:t>
            </a:r>
          </a:p>
        </p:txBody>
      </p:sp>
      <p:sp>
        <p:nvSpPr>
          <p:cNvPr id="15367" name="Text Box 7">
            <a:extLst>
              <a:ext uri="{FF2B5EF4-FFF2-40B4-BE49-F238E27FC236}">
                <a16:creationId xmlns="" xmlns:a16="http://schemas.microsoft.com/office/drawing/2014/main" id="{B1D92E43-99FD-A4E8-61CC-2BA9C3F5B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882900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Plutonium is used as a fuel in nuclear power plants. </a:t>
            </a:r>
          </a:p>
        </p:txBody>
      </p:sp>
      <p:sp>
        <p:nvSpPr>
          <p:cNvPr id="15368" name="Text Box 8">
            <a:extLst>
              <a:ext uri="{FF2B5EF4-FFF2-40B4-BE49-F238E27FC236}">
                <a16:creationId xmlns="" xmlns:a16="http://schemas.microsoft.com/office/drawing/2014/main" id="{925B889C-3654-91E8-E127-98A36E900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886200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Americium is used in some home smoke detectors. </a:t>
            </a:r>
          </a:p>
        </p:txBody>
      </p:sp>
      <p:sp>
        <p:nvSpPr>
          <p:cNvPr id="15369" name="Text Box 9">
            <a:extLst>
              <a:ext uri="{FF2B5EF4-FFF2-40B4-BE49-F238E27FC236}">
                <a16:creationId xmlns="" xmlns:a16="http://schemas.microsoft.com/office/drawing/2014/main" id="{7C9F9543-6094-1896-D0DA-2A63912F5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899025"/>
            <a:ext cx="80010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Californium-252 is used to kill cancer cells.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15366" grpId="0"/>
      <p:bldP spid="15367" grpId="0"/>
      <p:bldP spid="15368" grpId="0"/>
      <p:bldP spid="1536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>
            <a:extLst>
              <a:ext uri="{FF2B5EF4-FFF2-40B4-BE49-F238E27FC236}">
                <a16:creationId xmlns="" xmlns:a16="http://schemas.microsoft.com/office/drawing/2014/main" id="{8AACBADE-78C2-882B-052E-4F1335232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62674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Dentistry and Dental Materials</a:t>
            </a:r>
          </a:p>
        </p:txBody>
      </p:sp>
      <p:sp>
        <p:nvSpPr>
          <p:cNvPr id="16387" name="Text Box 3">
            <a:extLst>
              <a:ext uri="{FF2B5EF4-FFF2-40B4-BE49-F238E27FC236}">
                <a16:creationId xmlns="" xmlns:a16="http://schemas.microsoft.com/office/drawing/2014/main" id="{C850641E-193B-1C46-92E8-91D8C3C221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812925"/>
            <a:ext cx="81534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Dentists have been using amalgam for over 150 years to fill cavities in decayed teeth. </a:t>
            </a:r>
          </a:p>
        </p:txBody>
      </p:sp>
      <p:sp>
        <p:nvSpPr>
          <p:cNvPr id="16390" name="Text Box 6">
            <a:extLst>
              <a:ext uri="{FF2B5EF4-FFF2-40B4-BE49-F238E27FC236}">
                <a16:creationId xmlns="" xmlns:a16="http://schemas.microsoft.com/office/drawing/2014/main" id="{AB8604FE-0198-5AA2-943A-E88B3631C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324225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Amalgam, a mixture of silver, copper, tin, and mercury, is the familiar “silver filling.”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  <p:bldP spid="1639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>
            <a:extLst>
              <a:ext uri="{FF2B5EF4-FFF2-40B4-BE49-F238E27FC236}">
                <a16:creationId xmlns="" xmlns:a16="http://schemas.microsoft.com/office/drawing/2014/main" id="{51D0BFD4-9340-9289-A19E-52DDE1DFA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62674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Dentistry and Dental Materials</a:t>
            </a:r>
          </a:p>
        </p:txBody>
      </p:sp>
      <p:sp>
        <p:nvSpPr>
          <p:cNvPr id="17411" name="Text Box 3">
            <a:extLst>
              <a:ext uri="{FF2B5EF4-FFF2-40B4-BE49-F238E27FC236}">
                <a16:creationId xmlns="" xmlns:a16="http://schemas.microsoft.com/office/drawing/2014/main" id="{524435F4-10A9-46EC-1A19-ABD6364887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362200"/>
            <a:ext cx="8153400" cy="18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 dirty="0">
                <a:solidFill>
                  <a:schemeClr val="bg1"/>
                </a:solidFill>
                <a:latin typeface="Times New Roman" panose="02020603050405020304" pitchFamily="18" charset="0"/>
              </a:rPr>
              <a:t>Because amalgam contains mercury, some people are concerned that the use of this particular type of filling may unnecessarily expose a person to mercury vapor.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>
            <a:extLst>
              <a:ext uri="{FF2B5EF4-FFF2-40B4-BE49-F238E27FC236}">
                <a16:creationId xmlns="" xmlns:a16="http://schemas.microsoft.com/office/drawing/2014/main" id="{3F506E1D-5988-A681-623E-B4750446BE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62674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Dentistry and Dental Materials</a:t>
            </a:r>
          </a:p>
        </p:txBody>
      </p:sp>
      <p:grpSp>
        <p:nvGrpSpPr>
          <p:cNvPr id="18438" name="Group 6">
            <a:extLst>
              <a:ext uri="{FF2B5EF4-FFF2-40B4-BE49-F238E27FC236}">
                <a16:creationId xmlns="" xmlns:a16="http://schemas.microsoft.com/office/drawing/2014/main" id="{39EF2B74-2191-35B4-ABC9-4B876A3FD2AE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752601"/>
            <a:ext cx="8153400" cy="1968178"/>
            <a:chOff x="336" y="830"/>
            <a:chExt cx="5136" cy="710"/>
          </a:xfrm>
        </p:grpSpPr>
        <p:sp>
          <p:nvSpPr>
            <p:cNvPr id="18439" name="Text Box 7">
              <a:extLst>
                <a:ext uri="{FF2B5EF4-FFF2-40B4-BE49-F238E27FC236}">
                  <a16:creationId xmlns="" xmlns:a16="http://schemas.microsoft.com/office/drawing/2014/main" id="{356B7362-249F-C6C1-6590-8B2E105018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830"/>
              <a:ext cx="5136" cy="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429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8001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2573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7145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1717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6289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0861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5433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0005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FontTx/>
                <a:buChar char="•"/>
              </a:pPr>
              <a:r>
                <a:rPr lang="en-US" altLang="en-US" sz="32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Today dentists have alternatives to amalgam.  New composites, resins, and porcelains are</a:t>
              </a:r>
            </a:p>
          </p:txBody>
        </p:sp>
        <p:sp>
          <p:nvSpPr>
            <p:cNvPr id="18440" name="Text Box 8">
              <a:extLst>
                <a:ext uri="{FF2B5EF4-FFF2-40B4-BE49-F238E27FC236}">
                  <a16:creationId xmlns="" xmlns:a16="http://schemas.microsoft.com/office/drawing/2014/main" id="{7255BD53-C01D-95BB-61C0-BA410E6544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6" y="1187"/>
              <a:ext cx="4906" cy="3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altLang="en-US" sz="32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being used </a:t>
              </a:r>
              <a:r>
                <a:rPr lang="en-US" altLang="en-US" sz="3200" dirty="0" smtClean="0">
                  <a:solidFill>
                    <a:schemeClr val="bg1"/>
                  </a:solidFill>
                  <a:latin typeface="Times New Roman" panose="02020603050405020304" pitchFamily="18" charset="0"/>
                </a:rPr>
                <a:t>to repair </a:t>
              </a:r>
              <a:r>
                <a:rPr lang="en-US" altLang="en-US" sz="32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decayed, broken, or missing teeth.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347</Words>
  <Application>Microsoft Office PowerPoint</Application>
  <PresentationFormat>On-screen Show (4:3)</PresentationFormat>
  <Paragraphs>38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Default Design</vt:lpstr>
      <vt:lpstr>The inner Transition Elements (Lanthanides and  Actinides)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SCNU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Transition Metals, the Lanthanides and the Antinides</dc:title>
  <dc:creator>CIC1</dc:creator>
  <cp:lastModifiedBy>MAHAAN</cp:lastModifiedBy>
  <cp:revision>11</cp:revision>
  <dcterms:created xsi:type="dcterms:W3CDTF">2005-08-21T21:36:23Z</dcterms:created>
  <dcterms:modified xsi:type="dcterms:W3CDTF">2024-11-10T03:06:33Z</dcterms:modified>
</cp:coreProperties>
</file>