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>
            <a:alpha val="2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629400" cy="2971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Dr. KRISHNAKUMAR J</a:t>
            </a:r>
          </a:p>
          <a:p>
            <a:r>
              <a:rPr lang="en-US" dirty="0" smtClean="0"/>
              <a:t>HEAD &amp; Assistant Professor </a:t>
            </a:r>
          </a:p>
          <a:p>
            <a:r>
              <a:rPr lang="en-US" dirty="0" smtClean="0"/>
              <a:t>Department of botany</a:t>
            </a:r>
          </a:p>
          <a:p>
            <a:r>
              <a:rPr lang="en-US" dirty="0" smtClean="0"/>
              <a:t>Cardamom Planters’ Association college </a:t>
            </a:r>
          </a:p>
          <a:p>
            <a:r>
              <a:rPr lang="en-US" dirty="0" err="1" smtClean="0"/>
              <a:t>Pankajam</a:t>
            </a:r>
            <a:r>
              <a:rPr lang="en-US" dirty="0" smtClean="0"/>
              <a:t> </a:t>
            </a:r>
            <a:r>
              <a:rPr lang="en-US" dirty="0" err="1" smtClean="0"/>
              <a:t>nagar</a:t>
            </a:r>
            <a:endParaRPr lang="en-US" dirty="0" smtClean="0"/>
          </a:p>
          <a:p>
            <a:r>
              <a:rPr lang="en-US" dirty="0" err="1" smtClean="0"/>
              <a:t>Bodinayakannur</a:t>
            </a:r>
            <a:r>
              <a:rPr lang="en-US" dirty="0" smtClean="0"/>
              <a:t> -625 538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1447800"/>
            <a:ext cx="7772400" cy="14700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HISTORY AND SCOPE </a:t>
            </a:r>
          </a:p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OF BIOTECHNOLOGY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2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Biotechnology, broadly defined, includes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any technique</a:t>
            </a:r>
            <a:r>
              <a:rPr lang="en-US" sz="2400" dirty="0" smtClean="0">
                <a:latin typeface="Arial Black" pitchFamily="34" charset="0"/>
              </a:rPr>
              <a:t> that uses living organisms, or parts of such organisms, to make or modify products, to improve plants or animals, or to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develop microorganisms for specific use.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 It ranges from traditional biotechnology to the most advanced modern biotechnology</a:t>
            </a: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5800"/>
            <a:ext cx="9144000" cy="442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Biotechnology is not a separate science but rather a mix of disciplines (genetics, molecular biology, biochemistry, embryology, and cell biology) converted into productive processes by linking them with such practical disciplines as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chemical engineering, information technology, and robotics</a:t>
            </a:r>
            <a:endParaRPr lang="en-US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 smtClean="0">
                <a:latin typeface="Arial Black" pitchFamily="34" charset="0"/>
              </a:rPr>
              <a:t>The Evolution of the Science of Genetics, Leading to Modern Biotechnology</a:t>
            </a:r>
            <a:endParaRPr lang="en-US" sz="2400" dirty="0" smtClean="0">
              <a:latin typeface="Arial Black" pitchFamily="34" charset="0"/>
            </a:endParaRPr>
          </a:p>
          <a:p>
            <a:pPr marL="457200" lvl="0" indent="-457200" algn="just" fontAlgn="base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1866 Mendel’s  set of rules to explain the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inheritance of biological characteristics </a:t>
            </a:r>
            <a:r>
              <a:rPr lang="en-US" sz="2400" dirty="0" smtClean="0">
                <a:latin typeface="Arial Black" pitchFamily="34" charset="0"/>
              </a:rPr>
              <a:t>in living organisms.</a:t>
            </a:r>
          </a:p>
          <a:p>
            <a:pPr marL="457200" lvl="0" indent="-457200" algn="just" fontAlgn="base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1900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Mendelian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law </a:t>
            </a:r>
            <a:r>
              <a:rPr lang="en-US" sz="2400" dirty="0" smtClean="0">
                <a:latin typeface="Arial Black" pitchFamily="34" charset="0"/>
              </a:rPr>
              <a:t>rediscovered after independent experimental evidence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confirms Mendel’s basic principles.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1903 Sutton </a:t>
            </a:r>
            <a:r>
              <a:rPr lang="en-US" sz="2400" dirty="0" smtClean="0">
                <a:latin typeface="Arial Black" pitchFamily="34" charset="0"/>
              </a:rPr>
              <a:t>assumed that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genes are located </a:t>
            </a:r>
            <a:r>
              <a:rPr lang="en-US" sz="2400" dirty="0" smtClean="0">
                <a:latin typeface="Arial Black" pitchFamily="34" charset="0"/>
              </a:rPr>
              <a:t>on chromosomes</a:t>
            </a: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1910 Morgan’s </a:t>
            </a:r>
            <a:r>
              <a:rPr lang="en-US" sz="2400" dirty="0" smtClean="0">
                <a:latin typeface="Arial Black" pitchFamily="34" charset="0"/>
              </a:rPr>
              <a:t>experiments prove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genes are located on chromosomes.</a:t>
            </a:r>
          </a:p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1911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Johannsen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2400" dirty="0" smtClean="0">
                <a:latin typeface="Arial Black" pitchFamily="34" charset="0"/>
              </a:rPr>
              <a:t>devises the term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“gene”, </a:t>
            </a:r>
            <a:r>
              <a:rPr lang="en-US" sz="2400" dirty="0" smtClean="0">
                <a:latin typeface="Arial Black" pitchFamily="34" charset="0"/>
              </a:rPr>
              <a:t>and distinguishes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genotypes </a:t>
            </a:r>
            <a:r>
              <a:rPr lang="en-US" sz="2400" dirty="0" smtClean="0">
                <a:latin typeface="Arial Black" pitchFamily="34" charset="0"/>
              </a:rPr>
              <a:t>(determined by genetic composition) and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phenotypes</a:t>
            </a:r>
            <a:r>
              <a:rPr lang="en-US" sz="2400" dirty="0" smtClean="0">
                <a:latin typeface="Arial Black" pitchFamily="34" charset="0"/>
              </a:rPr>
              <a:t> (influenced by environment).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1922 Morgan </a:t>
            </a:r>
            <a:r>
              <a:rPr lang="en-US" sz="2400" dirty="0" smtClean="0">
                <a:latin typeface="Arial Black" pitchFamily="34" charset="0"/>
              </a:rPr>
              <a:t>and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colleagues</a:t>
            </a:r>
            <a:r>
              <a:rPr lang="en-US" sz="2400" dirty="0" smtClean="0">
                <a:latin typeface="Arial Black" pitchFamily="34" charset="0"/>
              </a:rPr>
              <a:t> develop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gene mapping techniques </a:t>
            </a:r>
            <a:r>
              <a:rPr lang="en-US" sz="2400" dirty="0" smtClean="0">
                <a:latin typeface="Arial Black" pitchFamily="34" charset="0"/>
              </a:rPr>
              <a:t>and prepare gene map of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fruit fly chromosomes</a:t>
            </a:r>
            <a:r>
              <a:rPr lang="en-US" sz="2400" dirty="0" smtClean="0">
                <a:latin typeface="Arial Black" pitchFamily="34" charset="0"/>
              </a:rPr>
              <a:t>, ultimately containing over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2000 genes.</a:t>
            </a:r>
          </a:p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1944 Avery, MacLeod and McCarty </a:t>
            </a:r>
            <a:r>
              <a:rPr lang="en-US" sz="2400" dirty="0" smtClean="0">
                <a:latin typeface="Arial Black" pitchFamily="34" charset="0"/>
              </a:rPr>
              <a:t>demonstrated that genes are composed of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DNA rather than protein.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1952 Hershey and Chase </a:t>
            </a:r>
            <a:r>
              <a:rPr lang="en-US" sz="2400" dirty="0" smtClean="0">
                <a:latin typeface="Arial Black" pitchFamily="34" charset="0"/>
              </a:rPr>
              <a:t>confirm role of DNA as the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basic genetic material</a:t>
            </a:r>
            <a:r>
              <a:rPr lang="en-US" sz="2400" dirty="0" smtClean="0">
                <a:latin typeface="Arial Black" pitchFamily="34" charset="0"/>
              </a:rPr>
              <a:t>.</a:t>
            </a:r>
          </a:p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1953 Watson and Crick </a:t>
            </a:r>
            <a:r>
              <a:rPr lang="en-US" sz="2400" dirty="0" smtClean="0">
                <a:latin typeface="Arial Black" pitchFamily="34" charset="0"/>
              </a:rPr>
              <a:t>discover the double-helix structure of DNA.</a:t>
            </a:r>
          </a:p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1971 Cohen and Boyer</a:t>
            </a:r>
            <a:r>
              <a:rPr lang="en-US" sz="2400" dirty="0" smtClean="0">
                <a:latin typeface="Arial Black" pitchFamily="34" charset="0"/>
              </a:rPr>
              <a:t> develop initial techniques for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rDNA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technology</a:t>
            </a:r>
            <a:r>
              <a:rPr lang="en-US" sz="2400" dirty="0" smtClean="0">
                <a:latin typeface="Arial Black" pitchFamily="34" charset="0"/>
              </a:rPr>
              <a:t>, to allow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transfer of genetic </a:t>
            </a:r>
            <a:r>
              <a:rPr lang="en-US" sz="2400" dirty="0" smtClean="0">
                <a:latin typeface="Arial Black" pitchFamily="34" charset="0"/>
              </a:rPr>
              <a:t>material from one organism to another.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1973 First gene </a:t>
            </a:r>
            <a:r>
              <a:rPr lang="en-US" sz="2400" dirty="0" smtClean="0">
                <a:latin typeface="Arial Black" pitchFamily="34" charset="0"/>
              </a:rPr>
              <a:t>(for insulin production) cloned, using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rDNA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technology</a:t>
            </a:r>
            <a:endParaRPr lang="en-US" sz="2400" dirty="0" smtClean="0">
              <a:latin typeface="Arial Black" pitchFamily="34" charset="0"/>
            </a:endParaRPr>
          </a:p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1974 First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expression in bacteria </a:t>
            </a:r>
            <a:r>
              <a:rPr lang="en-US" sz="2400" dirty="0" smtClean="0">
                <a:latin typeface="Arial Black" pitchFamily="34" charset="0"/>
              </a:rPr>
              <a:t>of a gene cloned from a different species.</a:t>
            </a:r>
          </a:p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1976 First </a:t>
            </a:r>
            <a:r>
              <a:rPr lang="en-US" sz="2400" dirty="0" smtClean="0">
                <a:latin typeface="Arial Black" pitchFamily="34" charset="0"/>
              </a:rPr>
              <a:t>new biotechnology firm established to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exploit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rDNA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technology (Genentech in USA</a:t>
            </a:r>
            <a:r>
              <a:rPr lang="en-US" sz="2400" dirty="0" smtClean="0">
                <a:latin typeface="Arial Black" pitchFamily="34" charset="0"/>
              </a:rPr>
              <a:t>).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1980 USA</a:t>
            </a:r>
            <a:r>
              <a:rPr lang="en-US" sz="2400" dirty="0" smtClean="0">
                <a:latin typeface="Arial Black" pitchFamily="34" charset="0"/>
              </a:rPr>
              <a:t> Supreme Court rules that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microorganisms</a:t>
            </a:r>
            <a:r>
              <a:rPr lang="en-US" sz="2400" dirty="0" smtClean="0">
                <a:latin typeface="Arial Black" pitchFamily="34" charset="0"/>
              </a:rPr>
              <a:t> can be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patented under </a:t>
            </a:r>
            <a:r>
              <a:rPr lang="en-US" sz="2400" dirty="0" smtClean="0">
                <a:latin typeface="Arial Black" pitchFamily="34" charset="0"/>
              </a:rPr>
              <a:t>existing law (Diamond v. </a:t>
            </a:r>
            <a:r>
              <a:rPr lang="en-US" sz="2400" dirty="0" err="1" smtClean="0">
                <a:latin typeface="Arial Black" pitchFamily="34" charset="0"/>
              </a:rPr>
              <a:t>Chakrabarty</a:t>
            </a:r>
            <a:r>
              <a:rPr lang="en-US" sz="2400" dirty="0" smtClean="0">
                <a:latin typeface="Arial Black" pitchFamily="34" charset="0"/>
              </a:rPr>
              <a:t>).</a:t>
            </a:r>
          </a:p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1983 First </a:t>
            </a:r>
            <a:r>
              <a:rPr lang="en-US" sz="2400" dirty="0" smtClean="0">
                <a:latin typeface="Arial Black" pitchFamily="34" charset="0"/>
              </a:rPr>
              <a:t>successful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transfer of a plant gene </a:t>
            </a:r>
            <a:r>
              <a:rPr lang="en-US" sz="2400" dirty="0" smtClean="0">
                <a:latin typeface="Arial Black" pitchFamily="34" charset="0"/>
              </a:rPr>
              <a:t>from one species to another.</a:t>
            </a:r>
          </a:p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1985 US Patent Office </a:t>
            </a:r>
            <a:r>
              <a:rPr lang="en-US" sz="2400" dirty="0" smtClean="0">
                <a:latin typeface="Arial Black" pitchFamily="34" charset="0"/>
              </a:rPr>
              <a:t>extends patent protection to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genetically engineered plants</a:t>
            </a:r>
            <a:r>
              <a:rPr lang="en-US" sz="2400" dirty="0" smtClean="0">
                <a:latin typeface="Arial Black" pitchFamily="34" charset="0"/>
              </a:rPr>
              <a:t>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1986 Transgenic pigs </a:t>
            </a:r>
            <a:r>
              <a:rPr lang="en-US" sz="2400" dirty="0" smtClean="0">
                <a:latin typeface="Arial Black" pitchFamily="34" charset="0"/>
              </a:rPr>
              <a:t>produced carrying the gene for human growth hormone</a:t>
            </a: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1987 </a:t>
            </a:r>
            <a:r>
              <a:rPr lang="en-US" sz="2400" dirty="0" smtClean="0">
                <a:latin typeface="Arial Black" pitchFamily="34" charset="0"/>
              </a:rPr>
              <a:t>First field trials in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USA of transgenic plants </a:t>
            </a:r>
            <a:r>
              <a:rPr lang="en-US" sz="2400" dirty="0" smtClean="0">
                <a:latin typeface="Arial Black" pitchFamily="34" charset="0"/>
              </a:rPr>
              <a:t>(tomatoes with a gene for insect resistance). </a:t>
            </a:r>
          </a:p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First field trials in USA of genetically engineered microorganism.</a:t>
            </a:r>
          </a:p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1988 US Patent Office </a:t>
            </a:r>
            <a:r>
              <a:rPr lang="en-US" sz="2400" dirty="0" smtClean="0">
                <a:latin typeface="Arial Black" pitchFamily="34" charset="0"/>
              </a:rPr>
              <a:t>extends patent protection to genetically engineered animals.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First GMO approve</a:t>
            </a:r>
            <a:r>
              <a:rPr lang="en-US" sz="2400" dirty="0" smtClean="0">
                <a:latin typeface="Arial Black" pitchFamily="34" charset="0"/>
              </a:rPr>
              <a:t>d.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Human genome </a:t>
            </a:r>
            <a:r>
              <a:rPr lang="en-US" sz="2400" dirty="0" smtClean="0">
                <a:latin typeface="Arial Black" pitchFamily="34" charset="0"/>
              </a:rPr>
              <a:t>mapping project initiated.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 fontAlgn="base">
              <a:lnSpc>
                <a:spcPct val="2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1989</a:t>
            </a:r>
            <a:r>
              <a:rPr lang="en-US" sz="2400" dirty="0" smtClean="0">
                <a:latin typeface="Arial Black" pitchFamily="34" charset="0"/>
              </a:rPr>
              <a:t> Plant genome mapping projects (for cereals and Arabidopsis) initiated.</a:t>
            </a:r>
          </a:p>
          <a:p>
            <a:pPr marL="457200" lvl="0" indent="-457200" algn="just" fontAlgn="base">
              <a:lnSpc>
                <a:spcPct val="2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2000 Plant genome mapping projects </a:t>
            </a:r>
            <a:r>
              <a:rPr lang="en-US" sz="2400" dirty="0" smtClean="0">
                <a:latin typeface="Arial Black" pitchFamily="34" charset="0"/>
              </a:rPr>
              <a:t>for rice completed, and about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44 million hectares of land planted to GMO crops.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During the past five years, the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area under GMOs </a:t>
            </a:r>
            <a:r>
              <a:rPr lang="en-US" sz="2400" dirty="0" smtClean="0">
                <a:latin typeface="Arial Black" pitchFamily="34" charset="0"/>
              </a:rPr>
              <a:t>has increased rapidly from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1.7 million ha </a:t>
            </a:r>
            <a:r>
              <a:rPr lang="en-US" sz="2400" dirty="0" smtClean="0">
                <a:latin typeface="Arial Black" pitchFamily="34" charset="0"/>
              </a:rPr>
              <a:t>to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44.4 million ha</a:t>
            </a:r>
            <a:r>
              <a:rPr lang="en-US" sz="2400" dirty="0" smtClean="0">
                <a:latin typeface="Arial Black" pitchFamily="34" charset="0"/>
              </a:rPr>
              <a:t>, 75 percent of which are in the US.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 The remaining 25 percent are distributed in both developed and developing countries, including Argentina, Australia, Bulgaria, Canada, PRC, France, Germany, Mexico, Portugal, Romania, South Africa, Spain, Ukraine, and Uruguay</a:t>
            </a: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553</Words>
  <Application>Microsoft Office PowerPoint</Application>
  <PresentationFormat>On-screen Show (4:3)</PresentationFormat>
  <Paragraphs>36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Arial Black</vt:lpstr>
      <vt:lpstr>Calibri</vt:lpstr>
      <vt:lpstr>Office Theme</vt:lpstr>
      <vt:lpstr>HISTORY AND SCOPE  OF BIOTECHNOLOGY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Krishna</dc:creator>
  <cp:lastModifiedBy>Admin</cp:lastModifiedBy>
  <cp:revision>5</cp:revision>
  <dcterms:created xsi:type="dcterms:W3CDTF">2006-08-16T00:00:00Z</dcterms:created>
  <dcterms:modified xsi:type="dcterms:W3CDTF">2024-11-08T05:30:21Z</dcterms:modified>
</cp:coreProperties>
</file>