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2024-11-08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680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GENE MANIPULATION TECHNIQUES: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DNA ISOLATION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/>
        </p:nvSpPr>
        <p:spPr>
          <a:xfrm>
            <a:off x="1257300" y="3352800"/>
            <a:ext cx="66294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Dr. KRISHNAKUMAR J</a:t>
            </a:r>
          </a:p>
          <a:p>
            <a:r>
              <a:rPr lang="en-US" dirty="0" smtClean="0"/>
              <a:t>HEAD &amp; Assistant Professor </a:t>
            </a:r>
          </a:p>
          <a:p>
            <a:r>
              <a:rPr lang="en-US" dirty="0" smtClean="0"/>
              <a:t>Department of botany</a:t>
            </a:r>
          </a:p>
          <a:p>
            <a:r>
              <a:rPr lang="en-US" dirty="0" smtClean="0"/>
              <a:t>Cardamom Planters’ Association college </a:t>
            </a:r>
          </a:p>
          <a:p>
            <a:r>
              <a:rPr lang="en-US" dirty="0" err="1" smtClean="0"/>
              <a:t>Pankajam</a:t>
            </a:r>
            <a:r>
              <a:rPr lang="en-US" dirty="0" smtClean="0"/>
              <a:t> </a:t>
            </a:r>
            <a:r>
              <a:rPr lang="en-US" dirty="0" err="1" smtClean="0"/>
              <a:t>nagar</a:t>
            </a:r>
            <a:endParaRPr lang="en-US" dirty="0" smtClean="0"/>
          </a:p>
          <a:p>
            <a:r>
              <a:rPr lang="en-US" dirty="0" err="1" smtClean="0"/>
              <a:t>Bodinayakannur</a:t>
            </a:r>
            <a:r>
              <a:rPr lang="en-US" dirty="0" smtClean="0"/>
              <a:t> -625 538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Arial Black" pitchFamily="34" charset="0"/>
              </a:rPr>
              <a:t>Introduction on Gene Manipulation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b="1" dirty="0" smtClean="0">
                <a:latin typeface="Arial Black" pitchFamily="34" charset="0"/>
              </a:rPr>
              <a:t>Genetic engineering</a:t>
            </a:r>
            <a:r>
              <a:rPr lang="en-US" sz="2400" dirty="0" smtClean="0">
                <a:latin typeface="Arial Black" pitchFamily="34" charset="0"/>
              </a:rPr>
              <a:t>, also called </a:t>
            </a:r>
            <a:r>
              <a:rPr lang="en-US" sz="2400" b="1" dirty="0" smtClean="0">
                <a:latin typeface="Arial Black" pitchFamily="34" charset="0"/>
              </a:rPr>
              <a:t>genetic 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modification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 or 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genetic manipulation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, is the direct manipulation </a:t>
            </a:r>
            <a:r>
              <a:rPr lang="en-US" sz="2400" dirty="0" smtClean="0">
                <a:latin typeface="Arial Black" pitchFamily="34" charset="0"/>
              </a:rPr>
              <a:t>of an organism's genes using biotechnology.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It is a set of technologies used to change the genetic makeup of cells, including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transfer of genes within and across species boundaries </a:t>
            </a:r>
            <a:r>
              <a:rPr lang="en-US" sz="2400" dirty="0" smtClean="0">
                <a:latin typeface="Arial Black" pitchFamily="34" charset="0"/>
              </a:rPr>
              <a:t>to produce improved or novel organisms. 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New DNA is obtained by either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isolating and copying </a:t>
            </a:r>
            <a:r>
              <a:rPr lang="en-US" sz="2400" dirty="0" smtClean="0">
                <a:latin typeface="Arial Black" pitchFamily="34" charset="0"/>
              </a:rPr>
              <a:t>the genetic material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interest using recombinant DNA methods</a:t>
            </a:r>
            <a:r>
              <a:rPr lang="en-US" sz="2400" dirty="0" smtClean="0">
                <a:latin typeface="Arial Black" pitchFamily="34" charset="0"/>
              </a:rPr>
              <a:t> or by artificially </a:t>
            </a:r>
            <a:r>
              <a:rPr lang="en-US" sz="2400" dirty="0" err="1" smtClean="0">
                <a:latin typeface="Arial Black" pitchFamily="34" charset="0"/>
              </a:rPr>
              <a:t>synthesising</a:t>
            </a:r>
            <a:r>
              <a:rPr lang="en-US" sz="2400" dirty="0" smtClean="0">
                <a:latin typeface="Arial Black" pitchFamily="34" charset="0"/>
              </a:rPr>
              <a:t> the DNA. 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A construct is usually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created and used to insert this DNA into the host organism.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 first recombinant DNA molecule was made by 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Paul Berg in 1972 </a:t>
            </a:r>
            <a:r>
              <a:rPr lang="en-US" sz="2400" dirty="0" smtClean="0">
                <a:latin typeface="Arial Black" pitchFamily="34" charset="0"/>
              </a:rPr>
              <a:t>by combining DNA from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monkey virus SV40 with the lambda virus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As well as inserting genes, the process can be used to remove,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or "knock out", </a:t>
            </a:r>
            <a:r>
              <a:rPr lang="en-US" sz="2400" dirty="0" smtClean="0">
                <a:latin typeface="Arial Black" pitchFamily="34" charset="0"/>
              </a:rPr>
              <a:t>genes. 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 new DNA can be inserted randomly, or targeted to a specific part of the genome.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743200"/>
            <a:ext cx="838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Isolation of DNA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MC FILES\2020 MMC ONLINE CLASS\EVEN SEM-2021\BIOTECHNOLOGY\te-191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472440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</a:rPr>
              <a:t>Isolation of DNA:</a:t>
            </a:r>
            <a:endParaRPr lang="en-US" sz="2400" dirty="0" smtClean="0">
              <a:latin typeface="Arial Black" pitchFamily="34" charset="0"/>
            </a:endParaRP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DNA is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recovered from cells </a:t>
            </a:r>
            <a:r>
              <a:rPr lang="en-US" sz="2400" dirty="0" smtClean="0">
                <a:latin typeface="Arial Black" pitchFamily="34" charset="0"/>
              </a:rPr>
              <a:t>by the gentlest possible method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cell rupture to prevent DNA </a:t>
            </a:r>
            <a:r>
              <a:rPr lang="en-US" sz="2400" dirty="0" smtClean="0">
                <a:latin typeface="Arial Black" pitchFamily="34" charset="0"/>
              </a:rPr>
              <a:t>from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fragmenting by mechanical cut off</a:t>
            </a:r>
            <a:r>
              <a:rPr lang="en-US" sz="2400" dirty="0" smtClean="0">
                <a:latin typeface="Arial Black" pitchFamily="34" charset="0"/>
              </a:rPr>
              <a:t>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This is usually in the presence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EDTA which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chelate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the Mg</a:t>
            </a:r>
            <a:r>
              <a:rPr lang="en-US" sz="2400" baseline="30000" dirty="0" smtClean="0">
                <a:solidFill>
                  <a:srgbClr val="C00000"/>
                </a:solidFill>
                <a:latin typeface="Arial Black" pitchFamily="34" charset="0"/>
              </a:rPr>
              <a:t>2+</a:t>
            </a:r>
            <a:r>
              <a:rPr lang="en-US" sz="2400" dirty="0" smtClean="0">
                <a:latin typeface="Arial Black" pitchFamily="34" charset="0"/>
              </a:rPr>
              <a:t> needed for enzymes that degrade DNA, termed </a:t>
            </a:r>
            <a:r>
              <a:rPr lang="en-US" sz="2400" dirty="0" err="1" smtClean="0">
                <a:latin typeface="Arial Black" pitchFamily="34" charset="0"/>
              </a:rPr>
              <a:t>deoxyribonucleases</a:t>
            </a:r>
            <a:r>
              <a:rPr lang="en-US" sz="2400" dirty="0" smtClean="0"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(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DNases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). 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Ideally, cell walls, if present, should be digested </a:t>
            </a:r>
            <a:r>
              <a:rPr lang="en-US" sz="2400" dirty="0" err="1" smtClean="0">
                <a:latin typeface="Arial Black" pitchFamily="34" charset="0"/>
              </a:rPr>
              <a:t>enzymatically</a:t>
            </a:r>
            <a:r>
              <a:rPr lang="en-US" sz="2400" dirty="0" smtClean="0">
                <a:latin typeface="Arial Black" pitchFamily="34" charset="0"/>
              </a:rPr>
              <a:t> (e.g.,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lysozyme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treatment of bacteria</a:t>
            </a:r>
            <a:r>
              <a:rPr lang="en-US" sz="2400" dirty="0" smtClean="0">
                <a:latin typeface="Arial Black" pitchFamily="34" charset="0"/>
              </a:rPr>
              <a:t>), and the cell membrane should be </a:t>
            </a:r>
            <a:r>
              <a:rPr lang="en-US" sz="2400" dirty="0" err="1" smtClean="0">
                <a:latin typeface="Arial Black" pitchFamily="34" charset="0"/>
              </a:rPr>
              <a:t>solubilized</a:t>
            </a:r>
            <a:r>
              <a:rPr lang="en-US" sz="2400" dirty="0" smtClean="0">
                <a:latin typeface="Arial Black" pitchFamily="34" charset="0"/>
              </a:rPr>
              <a:t> using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detergent.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If physical disruption is necessary, it should be kept to a minimum and should involve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cutting and squashing of cells</a:t>
            </a:r>
            <a:r>
              <a:rPr lang="en-US" sz="2400" dirty="0" smtClean="0">
                <a:latin typeface="Arial Black" pitchFamily="34" charset="0"/>
              </a:rPr>
              <a:t>, rather than the use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cut off forces.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Cell disruption and most subsequent steps should be performed at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4°C using glassware and solutions </a:t>
            </a:r>
            <a:r>
              <a:rPr lang="en-US" sz="2400" dirty="0" smtClean="0">
                <a:latin typeface="Arial Black" pitchFamily="34" charset="0"/>
              </a:rPr>
              <a:t>that have been autoclaved to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destroy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DNase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activity.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After release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nucleic acid from cell</a:t>
            </a:r>
            <a:r>
              <a:rPr lang="en-US" sz="2400" dirty="0" smtClean="0">
                <a:latin typeface="Arial Black" pitchFamily="34" charset="0"/>
              </a:rPr>
              <a:t>, RNA can be removed by treatment with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ribonucleases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(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RNase</a:t>
            </a:r>
            <a:r>
              <a:rPr lang="en-US" sz="2400" dirty="0" smtClean="0">
                <a:latin typeface="Arial Black" pitchFamily="34" charset="0"/>
              </a:rPr>
              <a:t>) that have been heat treated to remove any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DNase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contaminants as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RNase</a:t>
            </a:r>
            <a:r>
              <a:rPr lang="en-US" sz="2400" dirty="0" smtClean="0">
                <a:latin typeface="Arial Black" pitchFamily="34" charset="0"/>
              </a:rPr>
              <a:t> is stable to heat because of its </a:t>
            </a:r>
            <a:r>
              <a:rPr lang="en-US" sz="2400" dirty="0" err="1" smtClean="0">
                <a:latin typeface="Arial Black" pitchFamily="34" charset="0"/>
              </a:rPr>
              <a:t>di-sulphite</a:t>
            </a:r>
            <a:r>
              <a:rPr lang="en-US" sz="2400" dirty="0" smtClean="0">
                <a:latin typeface="Arial Black" pitchFamily="34" charset="0"/>
              </a:rPr>
              <a:t> bonds, which ensure rapid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renaturation of molecule on cooling</a:t>
            </a:r>
            <a:r>
              <a:rPr lang="en-US" sz="2400" dirty="0" smtClean="0">
                <a:latin typeface="Arial Black" pitchFamily="34" charset="0"/>
              </a:rPr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 other major contaminant, protein, is removed by shaking the solution gently with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water saturated phenol, or with a phenol/chloroform mixture,</a:t>
            </a:r>
            <a:r>
              <a:rPr lang="en-US" sz="2400" dirty="0" smtClean="0">
                <a:latin typeface="Arial Black" pitchFamily="34" charset="0"/>
              </a:rPr>
              <a:t> subsequently after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proteinase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K</a:t>
            </a:r>
            <a:r>
              <a:rPr lang="en-US" sz="2400" dirty="0" smtClean="0">
                <a:latin typeface="Arial Black" pitchFamily="34" charset="0"/>
              </a:rPr>
              <a:t> treatment, either of which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denatures proteins</a:t>
            </a:r>
            <a:r>
              <a:rPr lang="en-US" sz="2400" dirty="0" smtClean="0">
                <a:latin typeface="Arial Black" pitchFamily="34" charset="0"/>
              </a:rPr>
              <a:t>, not nucleic acids.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Centrifugation of the mix formed by this mixing, produces a lower organic phase and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upper aqueous phase</a:t>
            </a:r>
            <a:r>
              <a:rPr lang="en-US" sz="2400" dirty="0" smtClean="0">
                <a:latin typeface="Arial Black" pitchFamily="34" charset="0"/>
              </a:rPr>
              <a:t> separated by interface of denatured proteins.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 aqueous phase is recovered and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deproteinised</a:t>
            </a:r>
            <a:r>
              <a:rPr lang="en-US" sz="2400" dirty="0" smtClean="0">
                <a:latin typeface="Arial Black" pitchFamily="34" charset="0"/>
              </a:rPr>
              <a:t> repeatedly until no more material is seen in interface.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 smtClean="0">
              <a:latin typeface="Arial Black" pitchFamily="34" charset="0"/>
            </a:endParaRP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Finally the </a:t>
            </a:r>
            <a:r>
              <a:rPr lang="en-US" sz="2400" dirty="0" err="1" smtClean="0">
                <a:latin typeface="Arial Black" pitchFamily="34" charset="0"/>
              </a:rPr>
              <a:t>deproteinised</a:t>
            </a:r>
            <a:r>
              <a:rPr lang="en-US" sz="2400" dirty="0" smtClean="0">
                <a:latin typeface="Arial Black" pitchFamily="34" charset="0"/>
              </a:rPr>
              <a:t> DNA preparation is mixed with two volumes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absolute alcohol</a:t>
            </a:r>
            <a:r>
              <a:rPr lang="en-US" sz="2400" dirty="0" smtClean="0">
                <a:latin typeface="Arial Black" pitchFamily="34" charset="0"/>
              </a:rPr>
              <a:t>, and DNA pellet is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re-dissolved in a buffer containing EDTA </a:t>
            </a:r>
            <a:r>
              <a:rPr lang="en-US" sz="2400" dirty="0" smtClean="0">
                <a:latin typeface="Arial Black" pitchFamily="34" charset="0"/>
              </a:rPr>
              <a:t>to inactivate any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DNase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present</a:t>
            </a:r>
            <a:r>
              <a:rPr lang="en-US" sz="2400" dirty="0" smtClean="0">
                <a:latin typeface="Arial Black" pitchFamily="34" charset="0"/>
              </a:rPr>
              <a:t>.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The solution can be stored for at least a month at 4°C. </a:t>
            </a:r>
          </a:p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DNA can also be stored frozen but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repeated freezing and thawing tends </a:t>
            </a:r>
            <a:r>
              <a:rPr lang="en-US" sz="2400" dirty="0" smtClean="0">
                <a:latin typeface="Arial Black" pitchFamily="34" charset="0"/>
              </a:rPr>
              <a:t>to damage long DNA molecules by cut off.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 fontAlgn="base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If DNA from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cell organelle or viral particle </a:t>
            </a:r>
            <a:r>
              <a:rPr lang="en-US" sz="2400" dirty="0" smtClean="0">
                <a:latin typeface="Arial Black" pitchFamily="34" charset="0"/>
              </a:rPr>
              <a:t>is needed, it is better to isolate the cell organelle or viral particle first as recovery of DNA from a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mixture of DNA is difficult.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Where high degree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purity is required</a:t>
            </a:r>
            <a:r>
              <a:rPr lang="en-US" sz="2400" dirty="0" smtClean="0">
                <a:latin typeface="Arial Black" pitchFamily="34" charset="0"/>
              </a:rPr>
              <a:t>, DNA may be subjected to density gradient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ultra-centrifugation</a:t>
            </a:r>
            <a:r>
              <a:rPr lang="en-US" sz="2400" dirty="0" smtClean="0">
                <a:latin typeface="Arial Black" pitchFamily="34" charset="0"/>
              </a:rPr>
              <a:t> through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caesium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chloride</a:t>
            </a:r>
            <a:r>
              <a:rPr lang="en-US" sz="2400" dirty="0" smtClean="0">
                <a:latin typeface="Arial Black" pitchFamily="34" charset="0"/>
              </a:rPr>
              <a:t>, which is particularly useful for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preparation of plasmid DNA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Contaminants may also be identified by scanning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ultraviolet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spectroph</a:t>
            </a:r>
            <a:r>
              <a:rPr lang="en-US" sz="2400" dirty="0" err="1" smtClean="0">
                <a:latin typeface="Arial Black" pitchFamily="34" charset="0"/>
              </a:rPr>
              <a:t>otometry</a:t>
            </a:r>
            <a:r>
              <a:rPr lang="en-US" sz="2400" dirty="0" smtClean="0">
                <a:latin typeface="Arial Black" pitchFamily="34" charset="0"/>
              </a:rPr>
              <a:t> from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200- 300 nm.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A ratio of absorbance at 260 nm to that at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280 nm of approximately 1.8 indicates</a:t>
            </a:r>
            <a:r>
              <a:rPr lang="en-US" sz="2400" dirty="0" smtClean="0">
                <a:latin typeface="Arial Black" pitchFamily="34" charset="0"/>
              </a:rPr>
              <a:t> that the sample is free from protein contamination which absorbs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strongly at 280 nm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479</Words>
  <Application>Microsoft Office PowerPoint</Application>
  <PresentationFormat>On-screen Show (4:3)</PresentationFormat>
  <Paragraphs>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</dc:creator>
  <cp:lastModifiedBy>Admin</cp:lastModifiedBy>
  <cp:revision>6</cp:revision>
  <dcterms:created xsi:type="dcterms:W3CDTF">2006-08-16T00:00:00Z</dcterms:created>
  <dcterms:modified xsi:type="dcterms:W3CDTF">2024-11-08T05:47:57Z</dcterms:modified>
</cp:coreProperties>
</file>