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6258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11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9964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7628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2923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7864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180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3213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979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8156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5175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4AAF7-501F-4492-8E4C-A6657D8EECEF}" type="datetimeFigureOut">
              <a:rPr lang="en-IN" smtClean="0"/>
              <a:t>15-11-2024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C1652-E173-4CFA-8954-FDE2631864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29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>
                <a:solidFill>
                  <a:srgbClr val="00B0F0"/>
                </a:solidFill>
              </a:rPr>
              <a:t>FUNDAMENTAL </a:t>
            </a:r>
            <a:r>
              <a:rPr lang="en-IN" b="1" dirty="0">
                <a:solidFill>
                  <a:srgbClr val="00B0F0"/>
                </a:solidFill>
              </a:rPr>
              <a:t>ANALYSIS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364040" y="4365104"/>
            <a:ext cx="475252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b="1" dirty="0" smtClean="0">
                <a:solidFill>
                  <a:srgbClr val="002060"/>
                </a:solidFill>
              </a:rPr>
              <a:t>Dr. G. Thangadurai</a:t>
            </a:r>
          </a:p>
          <a:p>
            <a:pPr algn="l"/>
            <a:r>
              <a:rPr lang="en-US" sz="3000" b="1" dirty="0" smtClean="0">
                <a:solidFill>
                  <a:srgbClr val="002060"/>
                </a:solidFill>
              </a:rPr>
              <a:t>Assistant Professor</a:t>
            </a:r>
          </a:p>
          <a:p>
            <a:pPr algn="l"/>
            <a:r>
              <a:rPr lang="en-US" sz="3000" b="1" dirty="0" smtClean="0">
                <a:solidFill>
                  <a:srgbClr val="002060"/>
                </a:solidFill>
              </a:rPr>
              <a:t>PG &amp; Research Department of Commerce</a:t>
            </a:r>
          </a:p>
          <a:p>
            <a:pPr algn="l"/>
            <a:r>
              <a:rPr lang="en-US" sz="3000" b="1" dirty="0" smtClean="0">
                <a:solidFill>
                  <a:srgbClr val="002060"/>
                </a:solidFill>
              </a:rPr>
              <a:t>CPA College, </a:t>
            </a:r>
            <a:r>
              <a:rPr lang="en-US" sz="3000" b="1" dirty="0" err="1" smtClean="0">
                <a:solidFill>
                  <a:srgbClr val="002060"/>
                </a:solidFill>
              </a:rPr>
              <a:t>Bodinayakanur</a:t>
            </a:r>
            <a:endParaRPr lang="en-IN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327" y="116632"/>
            <a:ext cx="7772400" cy="936104"/>
          </a:xfrm>
        </p:spPr>
        <p:txBody>
          <a:bodyPr>
            <a:normAutofit/>
          </a:bodyPr>
          <a:lstStyle/>
          <a:p>
            <a:r>
              <a:rPr lang="en-IN" b="1" dirty="0"/>
              <a:t>FUNDAMENTAL ANALYSIS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60" y="1412776"/>
            <a:ext cx="9013935" cy="5328592"/>
          </a:xfrm>
        </p:spPr>
        <p:txBody>
          <a:bodyPr>
            <a:normAutofit/>
          </a:bodyPr>
          <a:lstStyle/>
          <a:p>
            <a:pPr algn="just"/>
            <a:r>
              <a:rPr lang="en-IN" sz="3500" dirty="0" smtClean="0">
                <a:solidFill>
                  <a:srgbClr val="002060"/>
                </a:solidFill>
              </a:rPr>
              <a:t>	</a:t>
            </a:r>
            <a:r>
              <a:rPr lang="en-IN" sz="4000" dirty="0" smtClean="0">
                <a:solidFill>
                  <a:srgbClr val="002060"/>
                </a:solidFill>
              </a:rPr>
              <a:t>Fundamental </a:t>
            </a:r>
            <a:r>
              <a:rPr lang="en-IN" sz="4000" dirty="0">
                <a:solidFill>
                  <a:srgbClr val="002060"/>
                </a:solidFill>
              </a:rPr>
              <a:t>analysis is primarily concerned with </a:t>
            </a:r>
            <a:r>
              <a:rPr lang="en-IN" sz="4000" dirty="0" smtClean="0">
                <a:solidFill>
                  <a:srgbClr val="002060"/>
                </a:solidFill>
              </a:rPr>
              <a:t>determining the </a:t>
            </a:r>
            <a:r>
              <a:rPr lang="en-IN" sz="4000" dirty="0">
                <a:solidFill>
                  <a:srgbClr val="002060"/>
                </a:solidFill>
              </a:rPr>
              <a:t>intrinsic value or the true value of a security. For </a:t>
            </a:r>
            <a:r>
              <a:rPr lang="en-IN" sz="4000" dirty="0" smtClean="0">
                <a:solidFill>
                  <a:srgbClr val="002060"/>
                </a:solidFill>
              </a:rPr>
              <a:t>determining the </a:t>
            </a:r>
            <a:r>
              <a:rPr lang="en-IN" sz="4000" dirty="0">
                <a:solidFill>
                  <a:srgbClr val="002060"/>
                </a:solidFill>
              </a:rPr>
              <a:t>security’s intrinsic value the details of all major factors </a:t>
            </a:r>
            <a:r>
              <a:rPr lang="en-IN" sz="4000" dirty="0" smtClean="0">
                <a:solidFill>
                  <a:srgbClr val="002060"/>
                </a:solidFill>
              </a:rPr>
              <a:t>is </a:t>
            </a:r>
            <a:r>
              <a:rPr lang="en-IN" sz="4000" dirty="0">
                <a:solidFill>
                  <a:srgbClr val="002060"/>
                </a:solidFill>
              </a:rPr>
              <a:t>collected or an </a:t>
            </a:r>
            <a:r>
              <a:rPr lang="en-IN" sz="4000" dirty="0" smtClean="0">
                <a:solidFill>
                  <a:srgbClr val="002060"/>
                </a:solidFill>
              </a:rPr>
              <a:t>estimates of </a:t>
            </a:r>
            <a:r>
              <a:rPr lang="en-IN" sz="4000" dirty="0">
                <a:solidFill>
                  <a:srgbClr val="002060"/>
                </a:solidFill>
              </a:rPr>
              <a:t>earnings per share may be multiplied by a justified or </a:t>
            </a:r>
            <a:r>
              <a:rPr lang="en-IN" sz="4000" dirty="0" smtClean="0">
                <a:solidFill>
                  <a:srgbClr val="002060"/>
                </a:solidFill>
              </a:rPr>
              <a:t>normal prices </a:t>
            </a:r>
            <a:r>
              <a:rPr lang="en-IN" sz="4000" dirty="0">
                <a:solidFill>
                  <a:srgbClr val="002060"/>
                </a:solidFill>
              </a:rPr>
              <a:t>earnings ratio</a:t>
            </a:r>
            <a:r>
              <a:rPr lang="en-IN" sz="35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800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5000" b="1" dirty="0" smtClean="0">
                <a:solidFill>
                  <a:srgbClr val="FF0000"/>
                </a:solidFill>
              </a:rPr>
              <a:t>Fundamental analysis comprises:</a:t>
            </a:r>
            <a:br>
              <a:rPr lang="en-IN" sz="5000" b="1" dirty="0" smtClean="0">
                <a:solidFill>
                  <a:srgbClr val="FF0000"/>
                </a:solidFill>
              </a:rPr>
            </a:br>
            <a:endParaRPr lang="en-IN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1</a:t>
            </a:r>
            <a:r>
              <a:rPr lang="en-IN" sz="4000" dirty="0"/>
              <a:t>. Economic Analysis</a:t>
            </a:r>
          </a:p>
          <a:p>
            <a:r>
              <a:rPr lang="en-IN" sz="4000" dirty="0"/>
              <a:t>2. Industry Analysis</a:t>
            </a:r>
          </a:p>
          <a:p>
            <a:r>
              <a:rPr lang="en-IN" sz="4000" dirty="0"/>
              <a:t>3. Company Analysis</a:t>
            </a:r>
          </a:p>
        </p:txBody>
      </p:sp>
    </p:spTree>
    <p:extLst>
      <p:ext uri="{BB962C8B-B14F-4D97-AF65-F5344CB8AC3E}">
        <p14:creationId xmlns:p14="http://schemas.microsoft.com/office/powerpoint/2010/main" val="106262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ECONOMIC ANALYSIS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i="1" dirty="0"/>
              <a:t>1. Growth rate of Gross Domestic Product (GDP</a:t>
            </a:r>
            <a:r>
              <a:rPr lang="en-IN" i="1" dirty="0" smtClean="0"/>
              <a:t>):</a:t>
            </a:r>
          </a:p>
          <a:p>
            <a:r>
              <a:rPr lang="en-IN" i="1" dirty="0"/>
              <a:t>2. Savings and </a:t>
            </a:r>
            <a:r>
              <a:rPr lang="en-IN" i="1" dirty="0" smtClean="0"/>
              <a:t>investment</a:t>
            </a:r>
          </a:p>
          <a:p>
            <a:r>
              <a:rPr lang="en-IN" i="1" dirty="0"/>
              <a:t>3. Industry Growth </a:t>
            </a:r>
            <a:r>
              <a:rPr lang="en-IN" i="1" dirty="0" smtClean="0"/>
              <a:t>rate</a:t>
            </a:r>
          </a:p>
          <a:p>
            <a:r>
              <a:rPr lang="en-IN" i="1" dirty="0"/>
              <a:t>4. Price level and </a:t>
            </a:r>
            <a:r>
              <a:rPr lang="en-IN" i="1" dirty="0" smtClean="0"/>
              <a:t>Inflation</a:t>
            </a:r>
          </a:p>
          <a:p>
            <a:r>
              <a:rPr lang="en-IN" i="1" dirty="0"/>
              <a:t>5. Agriculture and monsoons</a:t>
            </a:r>
            <a:r>
              <a:rPr lang="en-IN" i="1" dirty="0" smtClean="0"/>
              <a:t>:</a:t>
            </a:r>
          </a:p>
          <a:p>
            <a:r>
              <a:rPr lang="en-IN" i="1" dirty="0"/>
              <a:t>6. Interest Rate</a:t>
            </a:r>
            <a:r>
              <a:rPr lang="en-IN" i="1" dirty="0" smtClean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35032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i="1" dirty="0" smtClean="0"/>
              <a:t>7. </a:t>
            </a:r>
            <a:r>
              <a:rPr lang="en-IN" i="1" smtClean="0"/>
              <a:t>Government budget and deficit</a:t>
            </a:r>
            <a:endParaRPr lang="en-IN" smtClean="0"/>
          </a:p>
          <a:p>
            <a:r>
              <a:rPr lang="en-IN" i="1" smtClean="0"/>
              <a:t>8</a:t>
            </a:r>
            <a:r>
              <a:rPr lang="en-IN" i="1" dirty="0"/>
              <a:t>. The tax </a:t>
            </a:r>
            <a:r>
              <a:rPr lang="en-IN" i="1" dirty="0" smtClean="0"/>
              <a:t>structure</a:t>
            </a:r>
          </a:p>
          <a:p>
            <a:r>
              <a:rPr lang="en-IN" i="1" dirty="0"/>
              <a:t>9. Balance of payment, </a:t>
            </a:r>
            <a:r>
              <a:rPr lang="en-IN" i="1" dirty="0" err="1"/>
              <a:t>forex</a:t>
            </a:r>
            <a:r>
              <a:rPr lang="en-IN" i="1" dirty="0"/>
              <a:t> reserves and exchange </a:t>
            </a:r>
            <a:r>
              <a:rPr lang="en-IN" i="1" dirty="0" smtClean="0"/>
              <a:t>rate</a:t>
            </a:r>
          </a:p>
          <a:p>
            <a:r>
              <a:rPr lang="en-IN" i="1" dirty="0"/>
              <a:t>10. Infrastructural facilities and </a:t>
            </a:r>
            <a:r>
              <a:rPr lang="en-IN" i="1" dirty="0" smtClean="0"/>
              <a:t>arrangements</a:t>
            </a:r>
          </a:p>
          <a:p>
            <a:r>
              <a:rPr lang="en-IN" i="1" dirty="0"/>
              <a:t>11. Demographic factors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411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109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FUNDAMENTAL ANALYSIS</vt:lpstr>
      <vt:lpstr>FUNDAMENTAL ANALYSIS</vt:lpstr>
      <vt:lpstr>Fundamental analysis comprises: </vt:lpstr>
      <vt:lpstr>ECONOMIC ANALYSIS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ANALYSIS</dc:title>
  <dc:creator>DURAI</dc:creator>
  <cp:lastModifiedBy>Microsoft account</cp:lastModifiedBy>
  <cp:revision>4</cp:revision>
  <dcterms:created xsi:type="dcterms:W3CDTF">2020-10-17T03:52:06Z</dcterms:created>
  <dcterms:modified xsi:type="dcterms:W3CDTF">2024-11-14T19:02:54Z</dcterms:modified>
</cp:coreProperties>
</file>