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4" r:id="rId2"/>
    <p:sldId id="256"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3713307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3570146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697094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1538875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225340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3728412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3861051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252654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390252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202105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14327F-34AC-4767-A506-63428CF5AC12}"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99BB96-4797-4C78-A88E-8050A9F2154F}" type="slidenum">
              <a:rPr lang="en-US" smtClean="0"/>
              <a:pPr/>
              <a:t>‹#›</a:t>
            </a:fld>
            <a:endParaRPr lang="en-US"/>
          </a:p>
        </p:txBody>
      </p:sp>
    </p:spTree>
    <p:extLst>
      <p:ext uri="{BB962C8B-B14F-4D97-AF65-F5344CB8AC3E}">
        <p14:creationId xmlns:p14="http://schemas.microsoft.com/office/powerpoint/2010/main" val="291244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B14327F-34AC-4767-A506-63428CF5AC12}" type="datetimeFigureOut">
              <a:rPr lang="en-US" smtClean="0"/>
              <a:pPr/>
              <a:t>11/15/2024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A99BB96-4797-4C78-A88E-8050A9F2154F}" type="slidenum">
              <a:rPr lang="en-US" smtClean="0"/>
              <a:pPr/>
              <a:t>‹#›</a:t>
            </a:fld>
            <a:endParaRPr lang="en-US"/>
          </a:p>
        </p:txBody>
      </p:sp>
    </p:spTree>
    <p:extLst>
      <p:ext uri="{BB962C8B-B14F-4D97-AF65-F5344CB8AC3E}">
        <p14:creationId xmlns:p14="http://schemas.microsoft.com/office/powerpoint/2010/main" val="3227555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accountlearning.com/merits-demerits-advertising-newspape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ccountlearning.com/listing-of-securities-conditions-types-procedur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accountlearning.com/factors-influencing-foreign-direct-investment-in-a-countr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solidFill>
                  <a:srgbClr val="C00000"/>
                </a:solidFill>
                <a:latin typeface="Arial Black" panose="020B0A04020102020204" pitchFamily="34" charset="0"/>
              </a:rPr>
              <a:t>SEBI</a:t>
            </a:r>
            <a:endParaRPr lang="en-IN" sz="6000" b="1" dirty="0">
              <a:solidFill>
                <a:srgbClr val="C00000"/>
              </a:solidFill>
              <a:latin typeface="Arial Black" panose="020B0A04020102020204" pitchFamily="34" charset="0"/>
            </a:endParaRPr>
          </a:p>
        </p:txBody>
      </p:sp>
      <p:sp>
        <p:nvSpPr>
          <p:cNvPr id="4" name="Title 1"/>
          <p:cNvSpPr txBox="1">
            <a:spLocks/>
          </p:cNvSpPr>
          <p:nvPr/>
        </p:nvSpPr>
        <p:spPr>
          <a:xfrm>
            <a:off x="4114800" y="4800600"/>
            <a:ext cx="4752528" cy="1143000"/>
          </a:xfrm>
          <a:prstGeom prst="rect">
            <a:avLst/>
          </a:prstGeom>
        </p:spPr>
        <p:txBody>
          <a:bodyPr vert="horz" lIns="91440" tIns="45720" rIns="91440" bIns="45720" rtlCol="0" anchor="ctr">
            <a:normAutofit fontScale="47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N" sz="7200" b="1" dirty="0" smtClean="0">
                <a:solidFill>
                  <a:srgbClr val="FF0000"/>
                </a:solidFill>
              </a:rPr>
              <a:t>Dr. G. Thangadurai</a:t>
            </a:r>
          </a:p>
          <a:p>
            <a:pPr algn="l"/>
            <a:r>
              <a:rPr lang="en-US" sz="3000" b="1" dirty="0" smtClean="0">
                <a:solidFill>
                  <a:srgbClr val="FF0000"/>
                </a:solidFill>
              </a:rPr>
              <a:t>Assistant Professor</a:t>
            </a:r>
          </a:p>
          <a:p>
            <a:pPr algn="l"/>
            <a:r>
              <a:rPr lang="en-US" sz="3000" b="1" dirty="0" smtClean="0">
                <a:solidFill>
                  <a:srgbClr val="FF0000"/>
                </a:solidFill>
              </a:rPr>
              <a:t>PG &amp; Research Department of Commerce</a:t>
            </a:r>
          </a:p>
          <a:p>
            <a:pPr algn="l"/>
            <a:r>
              <a:rPr lang="en-US" sz="3000" b="1" dirty="0" smtClean="0">
                <a:solidFill>
                  <a:srgbClr val="FF0000"/>
                </a:solidFill>
              </a:rPr>
              <a:t>CPA College, </a:t>
            </a:r>
            <a:r>
              <a:rPr lang="en-US" sz="3000" b="1" dirty="0" err="1" smtClean="0">
                <a:solidFill>
                  <a:srgbClr val="FF0000"/>
                </a:solidFill>
              </a:rPr>
              <a:t>Bodinayakanur</a:t>
            </a:r>
            <a:endParaRPr lang="en-IN" sz="3000" dirty="0">
              <a:solidFill>
                <a:srgbClr val="FF0000"/>
              </a:solidFill>
            </a:endParaRPr>
          </a:p>
        </p:txBody>
      </p:sp>
    </p:spTree>
    <p:extLst>
      <p:ext uri="{BB962C8B-B14F-4D97-AF65-F5344CB8AC3E}">
        <p14:creationId xmlns:p14="http://schemas.microsoft.com/office/powerpoint/2010/main" val="10681499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lstStyle/>
          <a:p>
            <a:r>
              <a:rPr lang="en-US" dirty="0"/>
              <a:t>SEBI</a:t>
            </a:r>
          </a:p>
        </p:txBody>
      </p:sp>
      <p:sp>
        <p:nvSpPr>
          <p:cNvPr id="3" name="Subtitle 2"/>
          <p:cNvSpPr>
            <a:spLocks noGrp="1"/>
          </p:cNvSpPr>
          <p:nvPr>
            <p:ph type="subTitle" idx="1"/>
          </p:nvPr>
        </p:nvSpPr>
        <p:spPr>
          <a:xfrm>
            <a:off x="304800" y="2743200"/>
            <a:ext cx="8839200" cy="3886200"/>
          </a:xfrm>
        </p:spPr>
        <p:txBody>
          <a:bodyPr>
            <a:normAutofit/>
          </a:bodyPr>
          <a:lstStyle/>
          <a:p>
            <a:pPr algn="l"/>
            <a:r>
              <a:rPr lang="en-US" dirty="0">
                <a:solidFill>
                  <a:srgbClr val="FF0000"/>
                </a:solidFill>
              </a:rPr>
              <a:t>In 1980’s there were huge malpractices and frauds emerging in the stock market of India. </a:t>
            </a:r>
          </a:p>
          <a:p>
            <a:pPr algn="l"/>
            <a:r>
              <a:rPr lang="en-US" dirty="0">
                <a:solidFill>
                  <a:srgbClr val="FF0000"/>
                </a:solidFill>
              </a:rPr>
              <a:t>SEBI was founded on April 12, 1992, under the SEBI Act, 1992. Headquartered in Mumbai, India, SEBI has regional offices in New Delhi, Chennai, Kolkata and </a:t>
            </a:r>
            <a:r>
              <a:rPr lang="en-US" dirty="0" err="1">
                <a:solidFill>
                  <a:srgbClr val="FF0000"/>
                </a:solidFill>
              </a:rPr>
              <a:t>Ahmedabad</a:t>
            </a:r>
            <a:r>
              <a:rPr lang="en-US" dirty="0">
                <a:solidFill>
                  <a:srgbClr val="FF0000"/>
                </a:solidFill>
              </a:rPr>
              <a:t> along with other local regional offices across prominent cities in India.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Objectives of SEBI</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To </a:t>
            </a:r>
            <a:r>
              <a:rPr lang="en-US" dirty="0"/>
              <a:t>provide a transparent and healthy platform for </a:t>
            </a:r>
            <a:r>
              <a:rPr lang="en-US" dirty="0" err="1"/>
              <a:t>corporates</a:t>
            </a:r>
            <a:r>
              <a:rPr lang="en-US" dirty="0"/>
              <a:t> to raise funds from the financial market</a:t>
            </a:r>
          </a:p>
          <a:p>
            <a:r>
              <a:rPr lang="en-US" dirty="0"/>
              <a:t>To create and enforce bye-laws for </a:t>
            </a:r>
            <a:r>
              <a:rPr lang="en-US" dirty="0" err="1"/>
              <a:t>corporates</a:t>
            </a:r>
            <a:r>
              <a:rPr lang="en-US" dirty="0"/>
              <a:t> and financial intermediaries</a:t>
            </a:r>
          </a:p>
          <a:p>
            <a:r>
              <a:rPr lang="en-US" dirty="0"/>
              <a:t>To protect the rights of investors and ensure the safety of their investment</a:t>
            </a:r>
          </a:p>
          <a:p>
            <a:r>
              <a:rPr lang="en-US" dirty="0"/>
              <a:t>Listen and provide a support system for investor grievances</a:t>
            </a:r>
          </a:p>
          <a:p>
            <a:r>
              <a:rPr lang="en-US" dirty="0"/>
              <a:t>Promote and develop the financial market of India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b="1" dirty="0" smtClean="0"/>
              <a:t>Functions of Stock Exchange/Secondary Market</a:t>
            </a:r>
            <a:endParaRPr lang="en-US" b="1" dirty="0"/>
          </a:p>
        </p:txBody>
      </p:sp>
      <p:sp>
        <p:nvSpPr>
          <p:cNvPr id="3" name="Content Placeholder 2"/>
          <p:cNvSpPr>
            <a:spLocks noGrp="1"/>
          </p:cNvSpPr>
          <p:nvPr>
            <p:ph idx="1"/>
          </p:nvPr>
        </p:nvSpPr>
        <p:spPr/>
        <p:txBody>
          <a:bodyPr/>
          <a:lstStyle/>
          <a:p>
            <a:r>
              <a:rPr lang="en-US" dirty="0" smtClean="0"/>
              <a:t>1. Economic Barometer:</a:t>
            </a:r>
          </a:p>
          <a:p>
            <a:r>
              <a:rPr lang="en-US" dirty="0" smtClean="0"/>
              <a:t>A stock exchange is a reliable barometer to measure the economic condition of a country. The rise or fall in the share prices indicates the boom or recession cycle of the economy. Stock exchange is also known as a pulse of economy or economic mirror which reflects the economic conditions of a country.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3. Safety of Transactions:</a:t>
            </a:r>
          </a:p>
          <a:p>
            <a:r>
              <a:rPr lang="en-US" dirty="0" smtClean="0"/>
              <a:t>In stock market only the listed securities are traded and stock exchange authorities include the companies names in the trade list only after verifying the soundness of company. The companies which are listed they also have to operate within the strict rules and regulations. This ensures safety of dealing through stock exchange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2. Pricing of Securities:</a:t>
            </a:r>
          </a:p>
          <a:p>
            <a:r>
              <a:rPr lang="en-US" dirty="0" smtClean="0"/>
              <a:t>The stock market helps to value the securities on the basis of demand and supply factors. The securities of profitable and growth oriented companies are valued higher as there is more demand for such securities.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4. Contributes to Economic Growth:</a:t>
            </a:r>
          </a:p>
          <a:p>
            <a:r>
              <a:rPr lang="en-US" dirty="0" smtClean="0"/>
              <a:t>In stock exchange securities of various companies are bought and sold. This process of disinvestment and reinvestment helps to invest in most productive investment proposal and this leads to capital formation and economic growth.</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5.Spreading of Equity Cult:</a:t>
            </a:r>
          </a:p>
          <a:p>
            <a:r>
              <a:rPr lang="en-US" dirty="0" smtClean="0"/>
              <a:t>Stock exchange encourages people to invest in ownership securities by regulating new issues, better trading practices and by educating public about investment.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6. Providing Scope for Speculation:</a:t>
            </a:r>
          </a:p>
          <a:p>
            <a:r>
              <a:rPr lang="en-US" dirty="0" smtClean="0"/>
              <a:t>To ensure liquidity and demand of supply of securities the stock exchange permits healthy speculation of securities.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7.Liquidity:</a:t>
            </a:r>
          </a:p>
          <a:p>
            <a:r>
              <a:rPr lang="en-US" dirty="0" smtClean="0"/>
              <a:t>The main function of stock market is to provide ready market for sale and purchase of securities. The presence of stock exchange market gives assurance to investors that their investment can be converted into cash whenever they want.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8.Better Allocation of Capital </a:t>
            </a:r>
          </a:p>
          <a:p>
            <a:r>
              <a:rPr lang="en-US" dirty="0" smtClean="0"/>
              <a:t>The shares of profit making companies are quoted at higher prices and are actively traded so such companies can easily raise fresh capital from stock market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9. Promotes the Habits of Savings and Investment:</a:t>
            </a:r>
          </a:p>
          <a:p>
            <a:pPr algn="just">
              <a:buNone/>
            </a:pPr>
            <a:r>
              <a:rPr lang="en-US" dirty="0" smtClean="0"/>
              <a:t>		The stock market offers attractive opportunities of investment in various securities. These attractive opportunities encourage people to save more and invest in securities of corporate sector rather than investing in unproductive assets such as gold, silver, etc.</a:t>
            </a:r>
          </a:p>
          <a:p>
            <a:pPr algn="just">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10. Investor education</a:t>
            </a:r>
          </a:p>
          <a:p>
            <a:r>
              <a:rPr lang="en-US" dirty="0" smtClean="0"/>
              <a:t>Stock exchanges provide vital information to the investors in their web sites, </a:t>
            </a:r>
            <a:r>
              <a:rPr lang="en-US" u="sng" dirty="0" smtClean="0">
                <a:hlinkClick r:id="rId2"/>
              </a:rPr>
              <a:t>advertise in newspapers</a:t>
            </a:r>
            <a:r>
              <a:rPr lang="en-US" dirty="0" smtClean="0"/>
              <a:t> and business magazines regarding the do’s and don’ts in investing and encourage conduct of investor awareness </a:t>
            </a:r>
            <a:r>
              <a:rPr lang="en-US" dirty="0" err="1" smtClean="0"/>
              <a:t>programmes</a:t>
            </a:r>
            <a:r>
              <a:rPr lang="en-US" dirty="0" smtClean="0"/>
              <a: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11. Protection of investors</a:t>
            </a:r>
          </a:p>
          <a:p>
            <a:pPr fontAlgn="base"/>
            <a:r>
              <a:rPr lang="en-US" dirty="0" smtClean="0"/>
              <a:t>Companies which are </a:t>
            </a:r>
            <a:r>
              <a:rPr lang="en-US" u="sng" dirty="0" smtClean="0">
                <a:hlinkClick r:id="rId2"/>
              </a:rPr>
              <a:t>listed in the stock exchanges</a:t>
            </a:r>
            <a:r>
              <a:rPr lang="en-US" dirty="0" smtClean="0"/>
              <a:t> have to comply with various rules and regulations. They have to submit various documents and returns and provide information regarding any important activity they plan to undertake.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12. Facilitate transfer of ownership</a:t>
            </a:r>
          </a:p>
          <a:p>
            <a:pPr fontAlgn="base"/>
            <a:r>
              <a:rPr lang="en-US" dirty="0" smtClean="0"/>
              <a:t>Stock exchanges facilitate transfer of ownership of stocks, shares and securities. Securities are regularly traded on stock exchanges which help both the buyers and sellers of securities.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13.  Attracting foreign investment</a:t>
            </a:r>
          </a:p>
          <a:p>
            <a:pPr fontAlgn="base"/>
            <a:r>
              <a:rPr lang="en-US" dirty="0" smtClean="0"/>
              <a:t>Stock exchanges aid in attracting </a:t>
            </a:r>
            <a:r>
              <a:rPr lang="en-US" u="sng" dirty="0" smtClean="0">
                <a:hlinkClick r:id="rId2"/>
              </a:rPr>
              <a:t>foreign investment</a:t>
            </a:r>
            <a:r>
              <a:rPr lang="en-US" dirty="0" smtClean="0"/>
              <a:t>. They enable foreign institutional investors (mutual funds, pension funds, hedge funds, corporate of other countries) to invest in securities of Indian companies</a:t>
            </a:r>
          </a:p>
          <a:p>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smtClean="0"/>
              <a:t>14.  Reduced dependence on debt</a:t>
            </a:r>
          </a:p>
          <a:p>
            <a:pPr fontAlgn="base"/>
            <a:r>
              <a:rPr lang="en-US" dirty="0" smtClean="0"/>
              <a:t>Stock exchanges provide opportunity to companies to raise ownership capital. They enable organizations to reduce their dependence on debt.</a:t>
            </a:r>
            <a:endParaRPr lang="en-US" smtClean="0"/>
          </a:p>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09600" y="685800"/>
            <a:ext cx="7424737" cy="59689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218</TotalTime>
  <Words>528</Words>
  <Application>Microsoft Office PowerPoint</Application>
  <PresentationFormat>On-screen Show (4:3)</PresentationFormat>
  <Paragraphs>43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Calibri</vt:lpstr>
      <vt:lpstr>Calibri Light</vt:lpstr>
      <vt:lpstr>Office Theme</vt:lpstr>
      <vt:lpstr>SEBI</vt:lpstr>
      <vt:lpstr>SEBI</vt:lpstr>
      <vt:lpstr>Objectives of SEBI </vt:lpstr>
      <vt:lpstr>Functions of Stock Exchange/Secondary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SEBI</dc:title>
  <dc:creator>kova</dc:creator>
  <cp:lastModifiedBy>Microsoft account</cp:lastModifiedBy>
  <cp:revision>14</cp:revision>
  <dcterms:created xsi:type="dcterms:W3CDTF">2020-08-29T06:30:45Z</dcterms:created>
  <dcterms:modified xsi:type="dcterms:W3CDTF">2024-11-14T19:01:38Z</dcterms:modified>
</cp:coreProperties>
</file>