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42F2D-AC03-478B-8102-77217E9176D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DB76-EE9A-40F2-8386-2565A66506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5611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42F2D-AC03-478B-8102-77217E9176D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DB76-EE9A-40F2-8386-2565A66506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3533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42F2D-AC03-478B-8102-77217E9176D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DB76-EE9A-40F2-8386-2565A66506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9532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42F2D-AC03-478B-8102-77217E9176D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DB76-EE9A-40F2-8386-2565A66506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8758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42F2D-AC03-478B-8102-77217E9176D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DB76-EE9A-40F2-8386-2565A66506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7916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42F2D-AC03-478B-8102-77217E9176D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DB76-EE9A-40F2-8386-2565A66506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7523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42F2D-AC03-478B-8102-77217E9176D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DB76-EE9A-40F2-8386-2565A66506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8630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42F2D-AC03-478B-8102-77217E9176D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DB76-EE9A-40F2-8386-2565A66506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8521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42F2D-AC03-478B-8102-77217E9176D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DB76-EE9A-40F2-8386-2565A66506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6028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42F2D-AC03-478B-8102-77217E9176D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DB76-EE9A-40F2-8386-2565A66506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521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42F2D-AC03-478B-8102-77217E9176D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DB76-EE9A-40F2-8386-2565A66506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9082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42F2D-AC03-478B-8102-77217E9176D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3DB76-EE9A-40F2-8386-2565A66506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6810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6735" y="1337094"/>
            <a:ext cx="106597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6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Expansion of an ideal gas and changes in thermodynamic properties</a:t>
            </a:r>
          </a:p>
          <a:p>
            <a:r>
              <a:rPr lang="en-US" sz="3600" b="1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en-US" sz="3600" b="1" u="sng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Dr. B.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Kavitha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Assistant Professor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PG and Research Department of Chemistry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C.P.A. College,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Bodinayakanur</a:t>
            </a:r>
            <a:endParaRPr lang="en-IN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1553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926" y="195943"/>
            <a:ext cx="1166326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Expansion of an ideal gas and changes in thermodynamic properties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With the help of the First law of thermodynamics it is possible to calculate change in thermodynamic properties such as q, w, </a:t>
            </a:r>
            <a:r>
              <a:rPr lang="el-G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Δ</a:t>
            </a: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U and </a:t>
            </a:r>
            <a:r>
              <a:rPr lang="el-G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Δ</a:t>
            </a: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H when an ideal gas undergoes expansion.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The expansion may be isothermal or adiabatic and the process of expansion may be carried out reversibly or irreversibly</a:t>
            </a:r>
          </a:p>
          <a:p>
            <a:pPr algn="just">
              <a:lnSpc>
                <a:spcPct val="150000"/>
              </a:lnSpc>
            </a:pPr>
            <a:r>
              <a:rPr lang="en-IN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Isothermal Expansion</a:t>
            </a:r>
          </a:p>
          <a:p>
            <a:pPr algn="just">
              <a:lnSpc>
                <a:spcPct val="150000"/>
              </a:lnSpc>
            </a:pPr>
            <a:r>
              <a:rPr lang="en-IN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Calculation of </a:t>
            </a:r>
            <a:r>
              <a:rPr lang="el-GR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Δ</a:t>
            </a:r>
            <a:r>
              <a:rPr lang="en-IN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U: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	In an isothermal process, the temperature of the system remains constant throughout the process of expansion. Since for an ideal gas, the internal energy U depends only on temperature, it follows that at constant temperature (isothermal process), the internal energy of the gas remains constant. This means that </a:t>
            </a:r>
            <a:r>
              <a:rPr lang="el-GR" sz="2000" dirty="0">
                <a:latin typeface="Cambria" panose="02040503050406030204" pitchFamily="18" charset="0"/>
                <a:ea typeface="Cambria" panose="02040503050406030204" pitchFamily="18" charset="0"/>
              </a:rPr>
              <a:t>Δ</a:t>
            </a: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U = 0</a:t>
            </a:r>
          </a:p>
          <a:p>
            <a:pPr algn="just"/>
            <a:endParaRPr lang="en-IN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2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612" y="177282"/>
            <a:ext cx="1169125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Calculation of </a:t>
            </a:r>
            <a:r>
              <a:rPr lang="el-GR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Δ</a:t>
            </a:r>
            <a:r>
              <a:rPr lang="en-IN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H</a:t>
            </a:r>
          </a:p>
          <a:p>
            <a:r>
              <a:rPr lang="en-IN" sz="2400" b="1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en-IN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		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H = U + PV</a:t>
            </a:r>
          </a:p>
          <a:p>
            <a:r>
              <a:rPr lang="en-IN" sz="240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		</a:t>
            </a:r>
            <a:r>
              <a:rPr lang="el-G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Δ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H = </a:t>
            </a:r>
            <a:r>
              <a:rPr lang="el-G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Δ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(U + PV) = </a:t>
            </a:r>
            <a:r>
              <a:rPr lang="el-G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Δ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U + </a:t>
            </a:r>
            <a:r>
              <a:rPr lang="el-G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Δ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PV </a:t>
            </a:r>
          </a:p>
          <a:p>
            <a:r>
              <a:rPr lang="en-IN" sz="240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		       = </a:t>
            </a:r>
            <a:r>
              <a:rPr lang="el-G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Δ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U + </a:t>
            </a:r>
            <a:r>
              <a:rPr lang="el-G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Δ</a:t>
            </a:r>
            <a:r>
              <a:rPr lang="en-IN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nRT</a:t>
            </a:r>
            <a:endParaRPr lang="en-IN" sz="2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Since for an isothermal process, </a:t>
            </a:r>
            <a:r>
              <a:rPr lang="el-G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Δ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T as well as </a:t>
            </a:r>
            <a:r>
              <a:rPr lang="el-G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Δ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U are equal to zero, hence, </a:t>
            </a:r>
            <a:r>
              <a:rPr lang="el-G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Δ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H = 0</a:t>
            </a:r>
          </a:p>
          <a:p>
            <a:endParaRPr lang="en-IN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IN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Calculation of q and w</a:t>
            </a:r>
          </a:p>
          <a:p>
            <a:pPr algn="just"/>
            <a:r>
              <a:rPr lang="en-IN" sz="2400" b="1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According to First law of thermodynamics, </a:t>
            </a:r>
            <a:r>
              <a:rPr lang="el-G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Δ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U = </a:t>
            </a:r>
            <a:r>
              <a:rPr lang="en-IN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q+w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. Since, for an isothermal process, </a:t>
            </a:r>
            <a:r>
              <a:rPr lang="el-G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Δ</a:t>
            </a:r>
            <a:r>
              <a:rPr lang="en-IN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U = 0), hence –w = q. This shows that in an isothermal expansion, the work is done at the expense of the heat absorbed. The magnitude of w (or q) depends upon the manner in which the process of expansion is carried out, i.e., whether it is carried out reversibly or irreversibly.</a:t>
            </a:r>
          </a:p>
          <a:p>
            <a:pPr algn="just"/>
            <a:endParaRPr lang="en-IN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1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5196" y="98937"/>
            <a:ext cx="11310551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Work done in Reversible Isothermal Expansion</a:t>
            </a:r>
            <a:r>
              <a:rPr lang="en-IN" dirty="0" smtClean="0"/>
              <a:t>: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Consider a gas enclosed in a cylinder fitted with a weightless and frictionless piston.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The cylinder is not insulated. It is supposed to be in thermal equilibrium with the surroundings so that the temperature of the gas remains constant all along.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The external pressure P on the piston is equal to the pressure of the gas within the cylinder (Fig. a). If the external pressure is lowered by an infinitesimal amount </a:t>
            </a:r>
            <a:r>
              <a:rPr lang="en-IN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dP</a:t>
            </a: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, i.e., it falls from P to P – </a:t>
            </a:r>
            <a:r>
              <a:rPr lang="en-IN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dP</a:t>
            </a: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(Fig. b), the gas will expand by an infinitesimal volume </a:t>
            </a:r>
            <a:r>
              <a:rPr lang="en-IN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dV</a:t>
            </a: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, i.e., the volume changes from V to V + </a:t>
            </a:r>
            <a:r>
              <a:rPr lang="en-IN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dV</a:t>
            </a: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As a result of expansion, the pressure of the gas within the cylinder falls to P – </a:t>
            </a:r>
            <a:r>
              <a:rPr lang="en-IN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dP</a:t>
            </a: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, i.e., it becomes again equal to the external pressure. The piston then comes to rest.</a:t>
            </a:r>
            <a:endParaRPr lang="en-IN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1" b="25170"/>
          <a:stretch/>
        </p:blipFill>
        <p:spPr>
          <a:xfrm>
            <a:off x="1020147" y="1042157"/>
            <a:ext cx="9144000" cy="251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3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3568" y="197708"/>
            <a:ext cx="1185424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If the external pressure is lowered again second time by the same infinitesimal amount </a:t>
            </a:r>
            <a:r>
              <a:rPr lang="en-IN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dP</a:t>
            </a: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, the gas will undergo the second infinitesimal expansion </a:t>
            </a:r>
            <a:r>
              <a:rPr lang="en-IN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dV</a:t>
            </a: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before the pressure again equals the new external pressure.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The piston again comes to rest. The process is continued such that the external pressure is lowered by successive small amounts and as a result the gas undergoes a series of small successive increments of volume </a:t>
            </a:r>
            <a:r>
              <a:rPr lang="en-IN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dV</a:t>
            </a: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at a time.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It may be noted that since the system is in thermal equilibrium with the surroundings, the infinitesimally small cooling produced as a result of infinitesimally small expansion of the gas at each step, is offset by the heat absorbed from the surroundings and the temperature remains constant throughout the operation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Since during expansion, pressure decreases and volume increases, these two parameters are assigned opposite signs. The work done by the gas in an infinitesimal expansion is thus given by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				</a:t>
            </a:r>
            <a:r>
              <a:rPr lang="en-IN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dw</a:t>
            </a: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= - (P – </a:t>
            </a:r>
            <a:r>
              <a:rPr lang="en-IN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dP</a:t>
            </a: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en-IN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dV</a:t>
            </a: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= -</a:t>
            </a:r>
            <a:r>
              <a:rPr lang="en-IN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PdV</a:t>
            </a: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                              (1)</a:t>
            </a:r>
          </a:p>
          <a:p>
            <a:pPr algn="just">
              <a:lnSpc>
                <a:spcPct val="150000"/>
              </a:lnSpc>
            </a:pP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Ignore the product </a:t>
            </a:r>
            <a:r>
              <a:rPr lang="en-IN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dPdV</a:t>
            </a:r>
            <a:r>
              <a:rPr lang="en-IN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, as both the quantities are infinitesimal.</a:t>
            </a:r>
            <a:endParaRPr lang="en-IN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545859" y="5947719"/>
            <a:ext cx="1458098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64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29620" y="0"/>
                <a:ext cx="11697730" cy="73229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The total work w done by the gas in expansion, say, form original volume V</a:t>
                </a:r>
                <a:r>
                  <a:rPr lang="en-IN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1</a:t>
                </a:r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to final value V</a:t>
                </a:r>
                <a:r>
                  <a:rPr lang="en-IN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, will be sum of the series of the terms </a:t>
                </a:r>
                <a:r>
                  <a:rPr lang="en-IN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PdV</a:t>
                </a:r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in which the pressure keeps on decreasing gradually. The result may be expressed mathematically as</a:t>
                </a:r>
              </a:p>
              <a:p>
                <a:pPr algn="just"/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	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w = -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IN" sz="20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IN" sz="20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IN" sz="20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  <m:e>
                        <m:r>
                          <a:rPr lang="en-IN" sz="20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𝑃𝑑𝑉</m:t>
                        </m:r>
                      </m:e>
                    </m:nary>
                  </m:oMath>
                </a14:m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                                  (2)</a:t>
                </a:r>
              </a:p>
              <a:p>
                <a:pPr algn="just"/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Where V1 is the volume of the gas in the initial state and V2 in the final state.</a:t>
                </a:r>
              </a:p>
              <a:p>
                <a:pPr algn="just"/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		PV = </a:t>
                </a:r>
                <a:r>
                  <a:rPr lang="en-IN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nRT</a:t>
                </a:r>
                <a:endParaRPr lang="en-IN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/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		PV = RT</a:t>
                </a:r>
              </a:p>
              <a:p>
                <a:pPr algn="just"/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		P = RT/V</a:t>
                </a:r>
              </a:p>
              <a:p>
                <a:pPr algn="just"/>
                <a:endParaRPr lang="en-IN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/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The above integral can be evaluated by substituting P = RT/V for one mole of an ideal gas. Thus, </a:t>
                </a:r>
              </a:p>
              <a:p>
                <a:pPr algn="just"/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w = - RT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IN" sz="20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IN" sz="20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IN" sz="20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  <m:e>
                        <m:f>
                          <m:fPr>
                            <m:ctrlPr>
                              <a:rPr lang="en-IN" sz="20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𝑑𝑉</m:t>
                            </m:r>
                          </m:num>
                          <m:den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𝑉</m:t>
                            </m:r>
                          </m:den>
                        </m:f>
                      </m:e>
                    </m:nary>
                  </m:oMath>
                </a14:m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en-IN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- 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RT </a:t>
                </a:r>
                <a:r>
                  <a:rPr lang="en-IN" sz="2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0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20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                                     (3)</a:t>
                </a:r>
              </a:p>
              <a:p>
                <a:pPr algn="just"/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		</a:t>
                </a:r>
              </a:p>
              <a:p>
                <a:pPr algn="just"/>
                <a:r>
                  <a:rPr lang="en-IN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w = - RT </a:t>
                </a:r>
                <a:r>
                  <a:rPr lang="en-IN" sz="2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:r>
                  <a:rPr lang="en-IN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IN" sz="20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ctrlP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𝑉</m:t>
                            </m:r>
                          </m:e>
                        </m:d>
                      </m:e>
                      <m:sub>
                        <m:sSub>
                          <m:sSubPr>
                            <m:ctrlPr>
                              <a:rPr lang="en-IN" sz="20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IN" sz="20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bSup>
                  </m:oMath>
                </a14:m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-RT (</a:t>
                </a:r>
                <a:r>
                  <a:rPr lang="en-IN" sz="2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V</a:t>
                </a:r>
                <a:r>
                  <a:rPr lang="en-IN" sz="20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 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- </a:t>
                </a:r>
                <a:r>
                  <a:rPr lang="en-IN" sz="2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V</a:t>
                </a:r>
                <a:r>
                  <a:rPr lang="en-IN" sz="20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1 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)</a:t>
                </a:r>
              </a:p>
              <a:p>
                <a:pPr algn="just"/>
                <a:r>
                  <a:rPr lang="en-IN" sz="2000" baseline="-25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0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		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-  RT </a:t>
                </a:r>
                <a:r>
                  <a:rPr lang="en-IN" sz="2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V</a:t>
                </a:r>
                <a:r>
                  <a:rPr lang="en-IN" sz="20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/V</a:t>
                </a:r>
                <a:r>
                  <a:rPr lang="en-IN" sz="20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1</a:t>
                </a:r>
              </a:p>
              <a:p>
                <a:pPr algn="just"/>
                <a:endParaRPr lang="en-IN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/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Since in an ideal gas, P</a:t>
                </a:r>
                <a:r>
                  <a:rPr lang="en-IN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1</a:t>
                </a:r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V</a:t>
                </a:r>
                <a:r>
                  <a:rPr lang="en-IN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1</a:t>
                </a:r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P</a:t>
                </a:r>
                <a:r>
                  <a:rPr lang="en-IN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V</a:t>
                </a:r>
                <a:r>
                  <a:rPr lang="en-IN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, at constant temperature, the above equation may also be written as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IN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/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w = -RT </a:t>
                </a:r>
                <a:r>
                  <a:rPr lang="en-IN" sz="2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0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20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	(4)</a:t>
                </a:r>
              </a:p>
              <a:p>
                <a:pPr algn="just"/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For n moles, the above expressions may be written as </a:t>
                </a:r>
              </a:p>
              <a:p>
                <a:pPr algn="just"/>
                <a:r>
                  <a:rPr lang="en-IN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w = -</a:t>
                </a:r>
                <a:r>
                  <a:rPr lang="en-IN" sz="2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nRT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IN" sz="2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0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20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- </a:t>
                </a:r>
                <a:r>
                  <a:rPr lang="en-IN" sz="2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nRT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IN" sz="2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ln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0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IN" sz="20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20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IN" sz="20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                                         (5)</a:t>
                </a:r>
              </a:p>
              <a:p>
                <a:pPr algn="just"/>
                <a:endParaRPr lang="en-IN" sz="20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/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Since during expansion, V</a:t>
                </a:r>
                <a:r>
                  <a:rPr lang="en-IN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is more than V</a:t>
                </a:r>
                <a:r>
                  <a:rPr lang="en-IN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1</a:t>
                </a:r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and P</a:t>
                </a:r>
                <a:r>
                  <a:rPr lang="en-IN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is less than P</a:t>
                </a:r>
                <a:r>
                  <a:rPr lang="en-IN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1</a:t>
                </a:r>
                <a:r>
                  <a:rPr lang="en-IN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, hence from equation (5), the work w comes out be negative in conformity with the convention used in this regard.</a:t>
                </a:r>
                <a:endParaRPr lang="en-IN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620" y="0"/>
                <a:ext cx="11697730" cy="7322967"/>
              </a:xfrm>
              <a:prstGeom prst="rect">
                <a:avLst/>
              </a:prstGeom>
              <a:blipFill rotWithShape="0">
                <a:blip r:embed="rId2"/>
                <a:stretch>
                  <a:fillRect l="-417" t="-500" r="-46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/>
          <p:cNvCxnSpPr/>
          <p:nvPr/>
        </p:nvCxnSpPr>
        <p:spPr>
          <a:xfrm>
            <a:off x="4588055" y="909188"/>
            <a:ext cx="1458098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4709352" y="5107964"/>
            <a:ext cx="1458098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5894340" y="3049008"/>
            <a:ext cx="1458098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6167450" y="5848192"/>
            <a:ext cx="1458098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16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42596" y="195943"/>
                <a:ext cx="11597951" cy="6219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Work done in Irreversible Isothermal Expansion</a:t>
                </a:r>
              </a:p>
              <a:p>
                <a:pPr marL="342900" indent="-342900" algn="just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We come across two types of irreversible expressions, viz., expansion against zero pressure, i.e., in vacuum (called free expansion) and expansion against a particular constant pressure whose magnitude is less than then pressure of the gas, i.e., </a:t>
                </a:r>
                <a:r>
                  <a:rPr lang="en-IN" sz="2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  <a:r>
                  <a:rPr lang="en-IN" sz="2000" baseline="30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ext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IN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P (called intermediate expansion)</a:t>
                </a:r>
              </a:p>
              <a:p>
                <a:pPr marL="342900" indent="-342900" algn="just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Free Expansion. Since in free expansion free expansion, the external pressure is zero, therefore,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IN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	w = -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0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IN" sz="20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𝑑𝑤</m:t>
                        </m:r>
                      </m:e>
                    </m:nary>
                  </m:oMath>
                </a14:m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-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0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IN" sz="20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</m:e>
                          <m:sup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𝑒𝑥𝑡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IN" sz="2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dV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0</a:t>
                </a:r>
              </a:p>
              <a:p>
                <a:pPr marL="342900" indent="-342900" algn="just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endParaRPr lang="en-IN" sz="20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Intermediate expansion: Suppose the volume of the gas increases from V</a:t>
                </a:r>
                <a:r>
                  <a:rPr lang="en-IN" sz="20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1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to V</a:t>
                </a:r>
                <a:r>
                  <a:rPr lang="en-IN" sz="20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against a constant external pressure, </a:t>
                </a:r>
                <a:r>
                  <a:rPr lang="en-IN" sz="2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  <a:r>
                  <a:rPr lang="en-IN" sz="2000" baseline="30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ext</a:t>
                </a:r>
                <a:endParaRPr lang="en-IN" sz="2000" baseline="300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The work done is given by</a:t>
                </a:r>
              </a:p>
              <a:p>
                <a:endParaRPr lang="en-IN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	</a:t>
                </a:r>
                <a:r>
                  <a:rPr lang="en-IN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w = 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-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IN" sz="20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IN" sz="20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IN" sz="20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  <m:e>
                        <m:sSup>
                          <m:sSupPr>
                            <m:ctrlPr>
                              <a:rPr lang="en-IN" sz="20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0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</m:e>
                          <m:sup>
                            <m:r>
                              <a:rPr lang="en-IN" sz="20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𝑒𝑥𝑡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IN" sz="2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dV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= - </a:t>
                </a:r>
                <a:r>
                  <a:rPr lang="en-IN" sz="2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  <a:r>
                  <a:rPr lang="en-IN" sz="2000" baseline="30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ext</a:t>
                </a:r>
                <a:r>
                  <a:rPr lang="en-IN" sz="2000" baseline="30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(V</a:t>
                </a:r>
                <a:r>
                  <a:rPr lang="en-IN" sz="20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– V</a:t>
                </a:r>
                <a:r>
                  <a:rPr lang="en-IN" sz="20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1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)</a:t>
                </a:r>
              </a:p>
              <a:p>
                <a:endParaRPr lang="en-IN" sz="20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Since </a:t>
                </a:r>
                <a:r>
                  <a:rPr lang="en-IN" sz="2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  <a:r>
                  <a:rPr lang="en-IN" sz="2000" baseline="30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ext</a:t>
                </a:r>
                <a:r>
                  <a:rPr lang="en-IN" sz="2000" baseline="30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is less than P, the work done during intermediate isothermal expansion is numerically less than the work done during reversible isothermal expansion in which </a:t>
                </a:r>
                <a:r>
                  <a:rPr lang="en-IN" sz="2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  <a:r>
                  <a:rPr lang="en-IN" sz="2000" baseline="30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ext</a:t>
                </a:r>
                <a:r>
                  <a:rPr lang="en-IN" sz="2000" baseline="30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is almost equal to P.</a:t>
                </a:r>
                <a:endParaRPr lang="en-IN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endParaRPr lang="en-IN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596" y="195943"/>
                <a:ext cx="11597951" cy="6219716"/>
              </a:xfrm>
              <a:prstGeom prst="rect">
                <a:avLst/>
              </a:prstGeom>
              <a:blipFill rotWithShape="0">
                <a:blip r:embed="rId2"/>
                <a:stretch>
                  <a:fillRect l="-841" t="-784" r="-52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40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42596" y="195943"/>
                <a:ext cx="11597951" cy="35800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Work done in Irreversible Isothermal Expansion</a:t>
                </a:r>
              </a:p>
              <a:p>
                <a:pPr marL="342900" indent="-342900" algn="just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We come across two types of irreversible expressions, viz., expansion against zero pressure, i.e., in vacuum (called free expansion) and expansion against a particular constant pressure whose magnitude is less than then pressure of the gas, i.e., </a:t>
                </a:r>
                <a:r>
                  <a:rPr lang="en-IN" sz="2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  <a:r>
                  <a:rPr lang="en-IN" sz="2000" baseline="30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ext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IN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P (called intermediate expansion)</a:t>
                </a:r>
              </a:p>
              <a:p>
                <a:pPr marL="342900" indent="-342900" algn="just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Free Expansion. Since in free expansion free expansion, the external pressure is zero, therefore,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IN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	w = -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0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IN" sz="20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𝑑𝑤</m:t>
                        </m:r>
                      </m:e>
                    </m:nary>
                  </m:oMath>
                </a14:m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-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IN" sz="20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IN" sz="20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𝑃</m:t>
                            </m:r>
                          </m:e>
                          <m:sup>
                            <m:r>
                              <a:rPr lang="en-IN" sz="20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𝑒𝑥𝑡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IN" sz="2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dV</a:t>
                </a:r>
                <a:r>
                  <a:rPr lang="en-IN" sz="2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0</a:t>
                </a:r>
              </a:p>
              <a:p>
                <a:pPr marL="342900" indent="-342900" algn="just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endParaRPr lang="en-IN" sz="20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en-IN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596" y="195943"/>
                <a:ext cx="11597951" cy="3580019"/>
              </a:xfrm>
              <a:prstGeom prst="rect">
                <a:avLst/>
              </a:prstGeom>
              <a:blipFill rotWithShape="0">
                <a:blip r:embed="rId2"/>
                <a:stretch>
                  <a:fillRect l="-841" t="-1363" r="-526" b="-238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042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51411" y="2967335"/>
            <a:ext cx="30891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2094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631</Words>
  <Application>Microsoft Office PowerPoint</Application>
  <PresentationFormat>Widescreen</PresentationFormat>
  <Paragraphs>73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Cambria</vt:lpstr>
      <vt:lpstr>Cambria Math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</cp:revision>
  <dcterms:created xsi:type="dcterms:W3CDTF">2024-11-11T09:10:55Z</dcterms:created>
  <dcterms:modified xsi:type="dcterms:W3CDTF">2024-11-11T09:11:29Z</dcterms:modified>
</cp:coreProperties>
</file>