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77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48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77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12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786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26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1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796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84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22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013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55547-7B1E-4889-8173-C833B855AB06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D4955-C99C-488C-9D1D-CBF76394244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28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892" y="353968"/>
            <a:ext cx="8583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/>
              <a:t>Thermodynamic derivation of the relation between the depression of freezing point and concentration of </a:t>
            </a:r>
            <a:r>
              <a:rPr lang="en-IN" sz="2800" b="1"/>
              <a:t>the </a:t>
            </a:r>
            <a:r>
              <a:rPr lang="en-IN" sz="2800" b="1" smtClean="0"/>
              <a:t>solution</a:t>
            </a:r>
            <a:endParaRPr lang="en-IN" sz="2800" b="1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05946" y="4316628"/>
            <a:ext cx="8938054" cy="18699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2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29744" y="255373"/>
                <a:ext cx="8874213" cy="5912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Thermodynamic derivation of the relation between the depression of freezing point and concentration of the </a:t>
                </a:r>
                <a:r>
                  <a:rPr lang="en-IN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solution</a:t>
                </a:r>
              </a:p>
              <a:p>
                <a:endParaRPr lang="en-IN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Molal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depression constant (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K</a:t>
                </a:r>
                <a:r>
                  <a:rPr lang="en-IN" baseline="-25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f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(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or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</a:t>
                </a:r>
                <a:r>
                  <a:rPr lang="en-IN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cryoscopic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constant may be defined as the depression in freezing point . 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When 1mole of the solute is dissolved in 1000 gm of the solvent.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Freezing point of a substance is the temperature at which solid and liquid states co 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exists.i.e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., the states have the same vapour pressure.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solid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liquid(fusion process)Applying 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clasius-clapeyron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equation to the fusion process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Ln=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]-----------1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  dilute 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solution,T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T0</a:t>
                </a:r>
              </a:p>
              <a:p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ln</m:t>
                    </m:r>
                    <m:r>
                      <m:rPr>
                        <m:nor/>
                      </m:rPr>
                      <a:rPr lang="en-IN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f>
                      <m:fPr>
                        <m:ctrlPr>
                          <a:rPr lang="en-I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N" i="1" dirty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N" i="1" baseline="-25000" dirty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sSubSup>
                          <m:sSubSupPr>
                            <m:ctrlPr>
                              <a:rPr lang="en-IN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------------2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</a:rPr>
                      <m:t>Δ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 baseline="-2500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𝑑𝑒𝑝𝑟𝑒𝑠𝑠𝑖𝑜𝑛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𝑓𝑟𝑒𝑒𝑧𝑖𝑛𝑔</m:t>
                    </m:r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point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Now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ln</m:t>
                    </m:r>
                    <m:r>
                      <m:rPr>
                        <m:nor/>
                      </m:rPr>
                      <a:rPr lang="en-IN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=-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=-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(1-(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)]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=-[-(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)]                  since </a:t>
                </a:r>
                <a:r>
                  <a:rPr lang="en-I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(1-x)=-x, when x&lt;&lt;1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=-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ln</m:t>
                    </m:r>
                    <m:r>
                      <m:rPr>
                        <m:nor/>
                      </m:rPr>
                      <a:rPr lang="en-IN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=(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)-------------3</a:t>
                </a:r>
              </a:p>
              <a:p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Substitute the equation 3 in equation 2 , we get</a:t>
                </a:r>
              </a:p>
              <a:p>
                <a:endParaRPr lang="en-IN" sz="135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44" y="255373"/>
                <a:ext cx="8874213" cy="5912068"/>
              </a:xfrm>
              <a:prstGeom prst="rect">
                <a:avLst/>
              </a:prstGeom>
              <a:blipFill rotWithShape="0">
                <a:blip r:embed="rId2"/>
                <a:stretch>
                  <a:fillRect l="-549" t="-722" r="-10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74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4995" y="214699"/>
                <a:ext cx="8482399" cy="599663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IN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l-GR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N" b="0" i="1" baseline="-25000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sSubSup>
                          <m:sSubSup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dirty="0" smtClean="0"/>
                  <a:t> -------------4</a:t>
                </a:r>
              </a:p>
              <a:p>
                <a:pPr marL="0" indent="0">
                  <a:buNone/>
                </a:pPr>
                <a:r>
                  <a:rPr lang="en-IN" dirty="0" smtClean="0"/>
                  <a:t>According to </a:t>
                </a:r>
                <a:r>
                  <a:rPr lang="en-IN" dirty="0" err="1" smtClean="0"/>
                  <a:t>Raoult’s</a:t>
                </a:r>
                <a:r>
                  <a:rPr lang="en-IN" dirty="0" smtClean="0"/>
                  <a:t> law, the relative lowering of vapour pressure in a dilute solution is equal to the mole fraction of the solute.</a:t>
                </a:r>
              </a:p>
              <a:p>
                <a:pPr marL="0" indent="0">
                  <a:buNone/>
                </a:pPr>
                <a:r>
                  <a:rPr lang="en-IN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)=x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-----------------5</a:t>
                </a:r>
              </a:p>
              <a:p>
                <a:pPr marL="0" indent="0">
                  <a:buNone/>
                </a:pPr>
                <a:r>
                  <a:rPr lang="en-IN" dirty="0" smtClean="0"/>
                  <a:t>Compare equation 4 and 5 , we get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l-GR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N" b="0" i="1" baseline="-25000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sSubSup>
                          <m:sSubSup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dirty="0" smtClean="0"/>
                  <a:t> =x</a:t>
                </a:r>
                <a:r>
                  <a:rPr lang="en-IN" baseline="-25000" dirty="0" smtClean="0"/>
                  <a:t>2</a:t>
                </a:r>
              </a:p>
              <a:p>
                <a:pPr marL="0" indent="0">
                  <a:buNone/>
                </a:pPr>
                <a:r>
                  <a:rPr lang="en-IN" dirty="0" err="1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en-IN" dirty="0" smtClean="0"/>
                  <a:t>-----------------6</a:t>
                </a:r>
              </a:p>
              <a:p>
                <a:pPr marL="0" indent="0">
                  <a:buNone/>
                </a:pPr>
                <a:r>
                  <a:rPr lang="en-IN" dirty="0" smtClean="0"/>
                  <a:t>This is the  relationship between the freezing point and concentration of the solution in terms of mole fractions of the solute in the solution.</a:t>
                </a:r>
              </a:p>
              <a:p>
                <a:pPr marL="0" indent="0">
                  <a:buNone/>
                </a:pPr>
                <a:r>
                  <a:rPr lang="en-IN" dirty="0" smtClean="0"/>
                  <a:t>If n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 and n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are the number of moles of the solvent and solute respectively, then</a:t>
                </a:r>
              </a:p>
              <a:p>
                <a:pPr marL="0" indent="0">
                  <a:buNone/>
                </a:pPr>
                <a:endParaRPr lang="en-IN" baseline="-25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995" y="214699"/>
                <a:ext cx="8482399" cy="5996631"/>
              </a:xfrm>
              <a:blipFill rotWithShape="0">
                <a:blip r:embed="rId2"/>
                <a:stretch>
                  <a:fillRect l="-1294" t="-508" r="-2229" b="-13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435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850" y="381516"/>
                <a:ext cx="8507112" cy="594514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IN" dirty="0" smtClean="0"/>
                  <a:t>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IN" dirty="0" smtClean="0"/>
              </a:p>
              <a:p>
                <a:pPr marL="0" indent="0">
                  <a:buNone/>
                </a:pPr>
                <a:r>
                  <a:rPr lang="en-IN" dirty="0" smtClean="0"/>
                  <a:t>Since the solution in dilute, n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&gt;&gt;n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, then</a:t>
                </a:r>
              </a:p>
              <a:p>
                <a:pPr marL="0" indent="0">
                  <a:buNone/>
                </a:pPr>
                <a:r>
                  <a:rPr lang="en-IN" dirty="0" smtClean="0"/>
                  <a:t>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IN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IN" dirty="0" smtClean="0"/>
                  <a:t>-----------7</a:t>
                </a:r>
              </a:p>
              <a:p>
                <a:pPr marL="0" indent="0">
                  <a:buNone/>
                </a:pPr>
                <a:r>
                  <a:rPr lang="en-IN" dirty="0" smtClean="0"/>
                  <a:t>Suppose w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gram of a solute of molecular weight M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is dissolved in w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 sum of a solvent of molecular weight M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. then </a:t>
                </a:r>
              </a:p>
              <a:p>
                <a:pPr marL="0" indent="0">
                  <a:buNone/>
                </a:pPr>
                <a:r>
                  <a:rPr lang="en-IN" dirty="0" smtClean="0"/>
                  <a:t>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2/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1/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------------8</a:t>
                </a:r>
              </a:p>
              <a:p>
                <a:pPr marL="0" indent="0">
                  <a:buNone/>
                </a:pPr>
                <a:r>
                  <a:rPr lang="en-IN" dirty="0" smtClean="0"/>
                  <a:t>Substituting equation 8 in equation 6, we get</a:t>
                </a:r>
              </a:p>
              <a:p>
                <a:pPr marL="0" indent="0">
                  <a:buNone/>
                </a:pPr>
                <a:r>
                  <a:rPr lang="en-IN" dirty="0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--------------9</a:t>
                </a:r>
              </a:p>
              <a:p>
                <a:pPr marL="0" indent="0">
                  <a:buNone/>
                </a:pPr>
                <a:r>
                  <a:rPr lang="en-IN" dirty="0" smtClean="0"/>
                  <a:t>The equation 9 can be written as</a:t>
                </a:r>
              </a:p>
              <a:p>
                <a:pPr marL="0" indent="0">
                  <a:buNone/>
                </a:pPr>
                <a:r>
                  <a:rPr lang="en-IN" dirty="0" err="1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f>
                          <m:f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i="1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sSub>
                              <m:sSubPr>
                                <m:ctrlPr>
                                  <a:rPr lang="el-GR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850" y="381516"/>
                <a:ext cx="8507112" cy="5945143"/>
              </a:xfrm>
              <a:blipFill rotWithShape="0">
                <a:blip r:embed="rId2"/>
                <a:stretch>
                  <a:fillRect l="-1289" t="-718" r="-12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3802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9709" y="228792"/>
                <a:ext cx="8416496" cy="662920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dirty="0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----------10</a:t>
                </a:r>
              </a:p>
              <a:p>
                <a:pPr marL="0" indent="0">
                  <a:buNone/>
                </a:pPr>
                <a:r>
                  <a:rPr lang="en-IN" dirty="0" smtClean="0"/>
                  <a:t>Where L</a:t>
                </a:r>
                <a:r>
                  <a:rPr lang="en-IN" baseline="-25000" dirty="0" smtClean="0"/>
                  <a:t>f</a:t>
                </a:r>
                <a:r>
                  <a:rPr lang="en-IN" dirty="0" smtClean="0"/>
                  <a:t>= latent heat of fusion per gram of the solvent.</a:t>
                </a:r>
              </a:p>
              <a:p>
                <a:pPr marL="0" indent="0">
                  <a:buNone/>
                </a:pPr>
                <a:r>
                  <a:rPr lang="en-IN" dirty="0" smtClean="0"/>
                  <a:t>Then the equation 10 can be written as</a:t>
                </a:r>
              </a:p>
              <a:p>
                <a:pPr marL="0" indent="0">
                  <a:buNone/>
                </a:pPr>
                <a:r>
                  <a:rPr lang="en-IN" dirty="0" err="1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x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endParaRPr lang="en-IN" dirty="0" smtClean="0"/>
              </a:p>
              <a:p>
                <a:pPr marL="0" indent="0">
                  <a:buNone/>
                </a:pPr>
                <a:r>
                  <a:rPr lang="en-IN" dirty="0" err="1" smtClean="0"/>
                  <a:t>ΔT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:r>
                  <a:rPr lang="en-IN" dirty="0" err="1" smtClean="0"/>
                  <a:t>K</a:t>
                </a:r>
                <a:r>
                  <a:rPr lang="en-IN" baseline="-25000" dirty="0" err="1" smtClean="0"/>
                  <a:t>f</a:t>
                </a:r>
                <a:r>
                  <a:rPr lang="en-IN" baseline="-25000" dirty="0" smtClean="0"/>
                  <a:t> </a:t>
                </a:r>
                <a:r>
                  <a:rPr lang="en-IN" dirty="0" smtClean="0"/>
                  <a:t>.m  -------------11</a:t>
                </a:r>
              </a:p>
              <a:p>
                <a:pPr marL="0" indent="0">
                  <a:buNone/>
                </a:pPr>
                <a:r>
                  <a:rPr lang="en-IN" dirty="0" smtClean="0"/>
                  <a:t>Where </a:t>
                </a:r>
                <a:r>
                  <a:rPr lang="en-IN" dirty="0" err="1" smtClean="0"/>
                  <a:t>K</a:t>
                </a:r>
                <a:r>
                  <a:rPr lang="en-IN" baseline="-25000" dirty="0" err="1" smtClean="0"/>
                  <a:t>f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is the </a:t>
                </a:r>
                <a:r>
                  <a:rPr lang="en-IN" dirty="0" err="1" smtClean="0"/>
                  <a:t>molal</a:t>
                </a:r>
                <a:r>
                  <a:rPr lang="en-IN" dirty="0" smtClean="0"/>
                  <a:t> depression constant of the solvent and m=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is the molality of the solution. Equation 11 is the relationship between the depression of freezing point and concentration of the solution </a:t>
                </a:r>
                <a:r>
                  <a:rPr lang="en-IN" dirty="0" err="1" smtClean="0"/>
                  <a:t>interms</a:t>
                </a:r>
                <a:r>
                  <a:rPr lang="en-IN" dirty="0" smtClean="0"/>
                  <a:t> of molality.</a:t>
                </a:r>
              </a:p>
              <a:p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9709" y="228792"/>
                <a:ext cx="8416496" cy="6629207"/>
              </a:xfrm>
              <a:blipFill rotWithShape="0">
                <a:blip r:embed="rId2"/>
                <a:stretch>
                  <a:fillRect l="-1521" r="-2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3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5867" y="222614"/>
                <a:ext cx="8612144" cy="619466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N" b="1" dirty="0" smtClean="0"/>
                  <a:t>Abnormal behaviour of solution of electrolyte</a:t>
                </a:r>
                <a:r>
                  <a:rPr lang="en-IN" dirty="0" smtClean="0"/>
                  <a:t>:</a:t>
                </a:r>
              </a:p>
              <a:p>
                <a:r>
                  <a:rPr lang="en-IN" dirty="0" smtClean="0"/>
                  <a:t>For the solutions of the electrolyte, the value of colligative property is much greater than the expected value.</a:t>
                </a:r>
              </a:p>
              <a:p>
                <a:r>
                  <a:rPr lang="en-IN" dirty="0" smtClean="0"/>
                  <a:t>The </a:t>
                </a:r>
                <a:r>
                  <a:rPr lang="en-IN" dirty="0" err="1" smtClean="0"/>
                  <a:t>mol.weight</a:t>
                </a:r>
                <a:r>
                  <a:rPr lang="en-IN" dirty="0" smtClean="0"/>
                  <a:t>. that is obtained from colligative property  is much less than the expected(or) theoretical molecular weight of the electrolyte.</a:t>
                </a:r>
              </a:p>
              <a:p>
                <a:r>
                  <a:rPr lang="en-IN" dirty="0" smtClean="0"/>
                  <a:t>The molecular weight so obtained is called the abnormal molecular weight.</a:t>
                </a:r>
              </a:p>
              <a:p>
                <a:r>
                  <a:rPr lang="en-IN" dirty="0" smtClean="0"/>
                  <a:t>We known</a:t>
                </a:r>
              </a:p>
              <a:p>
                <a:r>
                  <a:rPr lang="en-IN" dirty="0"/>
                  <a:t> </a:t>
                </a:r>
                <a:r>
                  <a:rPr lang="en-IN" dirty="0" smtClean="0"/>
                  <a:t>               M2=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𝑜𝑜𝑜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IN" dirty="0" smtClean="0"/>
              </a:p>
              <a:p>
                <a:r>
                  <a:rPr lang="en-IN" dirty="0" smtClean="0"/>
                  <a:t>In this  equation, the </a:t>
                </a:r>
                <a:r>
                  <a:rPr lang="en-IN" dirty="0" err="1" smtClean="0"/>
                  <a:t>mol.weight</a:t>
                </a:r>
                <a:r>
                  <a:rPr lang="en-IN" dirty="0" smtClean="0"/>
                  <a:t> of the solute is inversely proportional to the value of the elevation of boiling point, provided all other factors are constants.</a:t>
                </a:r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5867" y="222614"/>
                <a:ext cx="8612144" cy="6194661"/>
              </a:xfrm>
              <a:blipFill rotWithShape="0">
                <a:blip r:embed="rId2"/>
                <a:stretch>
                  <a:fillRect l="-1274" t="-2264" r="-19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104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93" y="179689"/>
            <a:ext cx="8441210" cy="4577117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For example,</a:t>
            </a:r>
          </a:p>
          <a:p>
            <a:pPr marL="0" indent="0">
              <a:buNone/>
            </a:pPr>
            <a:r>
              <a:rPr lang="en-IN" dirty="0" smtClean="0"/>
              <a:t>The  </a:t>
            </a:r>
            <a:r>
              <a:rPr lang="en-IN" dirty="0" smtClean="0"/>
              <a:t>expected molecular weight of </a:t>
            </a:r>
            <a:r>
              <a:rPr lang="en-IN" dirty="0" err="1" smtClean="0"/>
              <a:t>NaCl</a:t>
            </a:r>
            <a:r>
              <a:rPr lang="en-IN" dirty="0" smtClean="0"/>
              <a:t> is 58.5. In dilute solution the molecular weight </a:t>
            </a:r>
            <a:r>
              <a:rPr lang="en-IN" dirty="0" err="1" smtClean="0"/>
              <a:t>NaCl</a:t>
            </a:r>
            <a:r>
              <a:rPr lang="en-IN" dirty="0" smtClean="0"/>
              <a:t> obtained from any colligative property is about 1/2x58.5=29.25. i.e., half the expected (or)</a:t>
            </a:r>
            <a:r>
              <a:rPr lang="en-IN" dirty="0" err="1" smtClean="0"/>
              <a:t>theorical</a:t>
            </a:r>
            <a:r>
              <a:rPr lang="en-IN" dirty="0" smtClean="0"/>
              <a:t> molecular weight.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832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0141" y="2357735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245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242</Words>
  <Application>Microsoft Office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</cp:revision>
  <dcterms:created xsi:type="dcterms:W3CDTF">2024-11-14T07:55:40Z</dcterms:created>
  <dcterms:modified xsi:type="dcterms:W3CDTF">2024-11-14T07:59:59Z</dcterms:modified>
</cp:coreProperties>
</file>