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76" r:id="rId7"/>
    <p:sldId id="261" r:id="rId8"/>
    <p:sldId id="262" r:id="rId9"/>
    <p:sldId id="263" r:id="rId10"/>
    <p:sldId id="277" r:id="rId11"/>
    <p:sldId id="264" r:id="rId12"/>
    <p:sldId id="265" r:id="rId13"/>
    <p:sldId id="266" r:id="rId14"/>
    <p:sldId id="267" r:id="rId15"/>
    <p:sldId id="268" r:id="rId16"/>
    <p:sldId id="269" r:id="rId17"/>
    <p:sldId id="270" r:id="rId18"/>
    <p:sldId id="271" r:id="rId19"/>
    <p:sldId id="272" r:id="rId20"/>
    <p:sldId id="274" r:id="rId21"/>
    <p:sldId id="27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C1FF6DA9-008F-8B48-92A6-B652298478BF}"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4833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09226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5964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8626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8/17/2025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648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8/17/2025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661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84060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8714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98136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0271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8032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5585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9070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6461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8344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4855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9465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CAD085-E8A6-8845-BD4E-CB4CCA059FC4}" type="datetimeFigureOut">
              <a:rPr lang="en-US" smtClean="0"/>
              <a:t>8/17/2025</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088470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web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t>Normalization </a:t>
            </a:r>
            <a:r>
              <a:rPr sz="3600" dirty="0" smtClean="0"/>
              <a:t>in </a:t>
            </a:r>
            <a:r>
              <a:rPr sz="3600" dirty="0"/>
              <a:t>DBMS</a:t>
            </a:r>
          </a:p>
        </p:txBody>
      </p:sp>
      <p:sp>
        <p:nvSpPr>
          <p:cNvPr id="3" name="Content Placeholder 2"/>
          <p:cNvSpPr>
            <a:spLocks noGrp="1"/>
          </p:cNvSpPr>
          <p:nvPr>
            <p:ph idx="1"/>
          </p:nvPr>
        </p:nvSpPr>
        <p:spPr/>
        <p:txBody>
          <a:bodyPr>
            <a:normAutofit/>
          </a:bodyPr>
          <a:lstStyle/>
          <a:p>
            <a:r>
              <a:rPr dirty="0"/>
              <a:t>Presented by: </a:t>
            </a:r>
            <a:r>
              <a:rPr lang="en-US" dirty="0" smtClean="0"/>
              <a:t>V.Sharmiladevi </a:t>
            </a:r>
            <a:endParaRPr dirty="0"/>
          </a:p>
          <a:p>
            <a:r>
              <a:rPr dirty="0"/>
              <a:t>Subject: </a:t>
            </a:r>
            <a:r>
              <a:rPr lang="en-US" dirty="0" smtClean="0"/>
              <a:t>Database Management System</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Introduction to Normalization</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Normalization </a:t>
            </a:r>
            <a:r>
              <a:rPr lang="en-US" dirty="0"/>
              <a:t>is the process of organizing data in a database by breaking it down into smaller, more manageable chunks. The goal is to eliminate redundancy and ensure data integrity.</a:t>
            </a:r>
          </a:p>
          <a:p>
            <a:pPr marL="0" indent="0">
              <a:buNone/>
            </a:pPr>
            <a:r>
              <a:rPr lang="en-US" b="1" dirty="0"/>
              <a:t>Purpose of </a:t>
            </a:r>
            <a:r>
              <a:rPr lang="en-US" b="1" dirty="0" smtClean="0"/>
              <a:t>Normalization:</a:t>
            </a:r>
            <a:r>
              <a:rPr lang="en-US" b="1" dirty="0"/>
              <a:t> </a:t>
            </a:r>
            <a:r>
              <a:rPr lang="en-US" dirty="0"/>
              <a:t>The purpose of </a:t>
            </a:r>
            <a:r>
              <a:rPr lang="en-US" dirty="0" smtClean="0"/>
              <a:t>normalization </a:t>
            </a:r>
            <a:r>
              <a:rPr lang="en-US" dirty="0"/>
              <a:t>is not just to make your database look neat and tidy (although that's a nice bonus). It's to ensure that your database is efficient, scalable, and easy to maintain.</a:t>
            </a:r>
          </a:p>
          <a:p>
            <a:r>
              <a:rPr lang="en-US" dirty="0"/>
              <a:t>By </a:t>
            </a:r>
            <a:r>
              <a:rPr lang="en-US" dirty="0" smtClean="0"/>
              <a:t>normalizing </a:t>
            </a:r>
            <a:r>
              <a:rPr lang="en-US" dirty="0"/>
              <a:t>your database, you can enjoy a multitude of benefits. </a:t>
            </a:r>
          </a:p>
          <a:p>
            <a:r>
              <a:rPr lang="en-US" dirty="0"/>
              <a:t>It improves data integrity by reducing the chances of data inconsistencies. </a:t>
            </a:r>
          </a:p>
          <a:p>
            <a:r>
              <a:rPr lang="en-US" dirty="0"/>
              <a:t>It also minimizes data redundancy, which not only saves storage space but also makes data updates easier. </a:t>
            </a:r>
          </a:p>
          <a:p>
            <a:r>
              <a:rPr lang="en-US" dirty="0"/>
              <a:t>Additionally, </a:t>
            </a:r>
            <a:r>
              <a:rPr lang="en-US" dirty="0" smtClean="0"/>
              <a:t>normalization </a:t>
            </a:r>
            <a:r>
              <a:rPr lang="en-US" dirty="0"/>
              <a:t>improves query performance, making it faster to retrieve and manipulate data.</a:t>
            </a:r>
          </a:p>
          <a:p>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Objectives of Normalization</a:t>
            </a:r>
          </a:p>
        </p:txBody>
      </p:sp>
      <p:sp>
        <p:nvSpPr>
          <p:cNvPr id="3" name="Content Placeholder 2"/>
          <p:cNvSpPr>
            <a:spLocks noGrp="1"/>
          </p:cNvSpPr>
          <p:nvPr>
            <p:ph idx="1"/>
          </p:nvPr>
        </p:nvSpPr>
        <p:spPr/>
        <p:txBody>
          <a:bodyPr/>
          <a:lstStyle/>
          <a:p>
            <a:r>
              <a:t>1. Remove data redundancy</a:t>
            </a:r>
          </a:p>
          <a:p>
            <a:r>
              <a:t>2. Avoid anomalies</a:t>
            </a:r>
          </a:p>
          <a:p>
            <a:r>
              <a:t>3. Ensure data consistency</a:t>
            </a:r>
          </a:p>
          <a:p>
            <a:r>
              <a:t>4. Organize data efficiently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Anomalies in DB Design</a:t>
            </a:r>
          </a:p>
        </p:txBody>
      </p:sp>
      <p:sp>
        <p:nvSpPr>
          <p:cNvPr id="3" name="Content Placeholder 2"/>
          <p:cNvSpPr>
            <a:spLocks noGrp="1"/>
          </p:cNvSpPr>
          <p:nvPr>
            <p:ph idx="1"/>
          </p:nvPr>
        </p:nvSpPr>
        <p:spPr/>
        <p:txBody>
          <a:bodyPr/>
          <a:lstStyle/>
          <a:p>
            <a:r>
              <a:t>1. Insertion Anomaly</a:t>
            </a:r>
          </a:p>
          <a:p>
            <a:r>
              <a:t>2. Update Anomaly</a:t>
            </a:r>
          </a:p>
          <a:p>
            <a:r>
              <a:t>3. Deletion Anomaly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Steps of Normalization</a:t>
            </a:r>
          </a:p>
        </p:txBody>
      </p:sp>
      <p:sp>
        <p:nvSpPr>
          <p:cNvPr id="3" name="Content Placeholder 2"/>
          <p:cNvSpPr>
            <a:spLocks noGrp="1"/>
          </p:cNvSpPr>
          <p:nvPr>
            <p:ph idx="1"/>
          </p:nvPr>
        </p:nvSpPr>
        <p:spPr/>
        <p:txBody>
          <a:bodyPr/>
          <a:lstStyle/>
          <a:p>
            <a:r>
              <a:rPr dirty="0"/>
              <a:t>Normalization proceeds through stages called normal forms:</a:t>
            </a:r>
          </a:p>
          <a:p>
            <a:r>
              <a:rPr dirty="0"/>
              <a:t>1NF → 2NF → 3NF → BCNF → 4NF → 5NF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Steps of Normalization</a:t>
            </a:r>
          </a:p>
        </p:txBody>
      </p:sp>
      <p:pic>
        <p:nvPicPr>
          <p:cNvPr id="1026" name="Picture 2" descr="How to implement Normalization in DBM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6338" y="2561109"/>
            <a:ext cx="6799262" cy="330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644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First Normal Form (1NF)</a:t>
            </a:r>
          </a:p>
        </p:txBody>
      </p:sp>
      <p:sp>
        <p:nvSpPr>
          <p:cNvPr id="3" name="Content Placeholder 2"/>
          <p:cNvSpPr>
            <a:spLocks noGrp="1"/>
          </p:cNvSpPr>
          <p:nvPr>
            <p:ph idx="1"/>
          </p:nvPr>
        </p:nvSpPr>
        <p:spPr/>
        <p:txBody>
          <a:bodyPr/>
          <a:lstStyle/>
          <a:p>
            <a:pPr marL="0" indent="0">
              <a:buNone/>
            </a:pPr>
            <a:r>
              <a:rPr lang="en-US" dirty="0"/>
              <a:t>The first normal form eliminates redundant data in horizontal rows. We ensure that there is a primary key and no repeating groups or arrays, i.e., every column contains only atomic (indivisible) values.</a:t>
            </a:r>
            <a:r>
              <a:rPr lang="en-US" dirty="0"/>
              <a:t/>
            </a:r>
            <a:br>
              <a:rPr lang="en-US" dirty="0"/>
            </a:br>
            <a:r>
              <a:rPr lang="en-US" dirty="0"/>
              <a:t/>
            </a:r>
            <a:br>
              <a:rPr lang="en-US" dirty="0"/>
            </a:br>
            <a:r>
              <a:rPr lang="en-US" dirty="0"/>
              <a:t>Applying 1NF involves breaking down larger tables into smaller entities and defining primary keys for unique identification. Every attribute should contain only atomic values to be in 1NF.</a:t>
            </a:r>
            <a:endParaRP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1NF Example</a:t>
            </a:r>
          </a:p>
        </p:txBody>
      </p:sp>
      <p:sp>
        <p:nvSpPr>
          <p:cNvPr id="3" name="Content Placeholder 2"/>
          <p:cNvSpPr>
            <a:spLocks noGrp="1"/>
          </p:cNvSpPr>
          <p:nvPr>
            <p:ph idx="1"/>
          </p:nvPr>
        </p:nvSpPr>
        <p:spPr/>
        <p:txBody>
          <a:bodyPr/>
          <a:lstStyle/>
          <a:p>
            <a:r>
              <a:t>Table before 1NF: Multiple values in a cell</a:t>
            </a:r>
          </a:p>
          <a:p>
            <a:r>
              <a:t>Table after 1NF: All attributes hold atomic values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Second Normal Form (2NF)</a:t>
            </a:r>
          </a:p>
        </p:txBody>
      </p:sp>
      <p:sp>
        <p:nvSpPr>
          <p:cNvPr id="3" name="Content Placeholder 2"/>
          <p:cNvSpPr>
            <a:spLocks noGrp="1"/>
          </p:cNvSpPr>
          <p:nvPr>
            <p:ph idx="1"/>
          </p:nvPr>
        </p:nvSpPr>
        <p:spPr/>
        <p:txBody>
          <a:bodyPr/>
          <a:lstStyle/>
          <a:p>
            <a:r>
              <a:rPr lang="en-US" dirty="0"/>
              <a:t>2NF is achieved when your table is in 1NF and all non-prime attributes are fully dependent on the primary key. In other words, it eliminates partial dependencies.</a:t>
            </a:r>
          </a:p>
          <a:p>
            <a:r>
              <a:rPr lang="en-US" dirty="0"/>
              <a:t>To accomplish 2NF, you need to extract subsets of data that apply to multiple rows, and place them into distinct tables. Make sure there isn't any partial dependency of any attribute on the primary key.</a:t>
            </a:r>
          </a:p>
          <a:p>
            <a:endParaRP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Second Normal Form (2NF)</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499223" y="2490788"/>
            <a:ext cx="6153492" cy="3444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0521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2NF Example</a:t>
            </a:r>
          </a:p>
        </p:txBody>
      </p:sp>
      <p:sp>
        <p:nvSpPr>
          <p:cNvPr id="3" name="Content Placeholder 2"/>
          <p:cNvSpPr>
            <a:spLocks noGrp="1"/>
          </p:cNvSpPr>
          <p:nvPr>
            <p:ph idx="1"/>
          </p:nvPr>
        </p:nvSpPr>
        <p:spPr/>
        <p:txBody>
          <a:bodyPr/>
          <a:lstStyle/>
          <a:p>
            <a:r>
              <a:t>Before 2NF: Non-key attributes depend on part of composite key</a:t>
            </a:r>
          </a:p>
          <a:p>
            <a:r>
              <a:t>After 2NF: Dependencies removed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Third Normal Form (3NF)</a:t>
            </a:r>
          </a:p>
        </p:txBody>
      </p:sp>
      <p:sp>
        <p:nvSpPr>
          <p:cNvPr id="3" name="Content Placeholder 2"/>
          <p:cNvSpPr>
            <a:spLocks noGrp="1"/>
          </p:cNvSpPr>
          <p:nvPr>
            <p:ph idx="1"/>
          </p:nvPr>
        </p:nvSpPr>
        <p:spPr/>
        <p:txBody>
          <a:bodyPr/>
          <a:lstStyle/>
          <a:p>
            <a:r>
              <a:rPr lang="en-US" dirty="0"/>
              <a:t>3NF is mainly concerned with eliminating transitive dependencies from a table, i.e., if X depends on Y and Y depends on Z, then X is transitively dependent on Z.</a:t>
            </a:r>
          </a:p>
          <a:p>
            <a:r>
              <a:rPr lang="en-US" dirty="0"/>
              <a:t>For 3NF, create separate tables for sets of values that relate to a specific entity. Remove columns that are not dependent upon the primary key, thereby ensuring that only direct dependencies remain.</a:t>
            </a:r>
          </a:p>
          <a:p>
            <a:pPr marL="0" indent="0">
              <a:buNone/>
            </a:pPr>
            <a:endParaRP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3NF Example</a:t>
            </a:r>
          </a:p>
        </p:txBody>
      </p:sp>
      <p:sp>
        <p:nvSpPr>
          <p:cNvPr id="3" name="Content Placeholder 2"/>
          <p:cNvSpPr>
            <a:spLocks noGrp="1"/>
          </p:cNvSpPr>
          <p:nvPr>
            <p:ph idx="1"/>
          </p:nvPr>
        </p:nvSpPr>
        <p:spPr/>
        <p:txBody>
          <a:bodyPr/>
          <a:lstStyle/>
          <a:p>
            <a:r>
              <a:t>Before 3NF: Non-key attribute depends on another non-key attribute</a:t>
            </a:r>
          </a:p>
          <a:p>
            <a:r>
              <a:t>After 3NF: Transitive dependency removed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Boyce-Codd Normal Form (BCNF)</a:t>
            </a:r>
          </a:p>
        </p:txBody>
      </p:sp>
      <p:sp>
        <p:nvSpPr>
          <p:cNvPr id="3" name="Content Placeholder 2"/>
          <p:cNvSpPr>
            <a:spLocks noGrp="1"/>
          </p:cNvSpPr>
          <p:nvPr>
            <p:ph idx="1"/>
          </p:nvPr>
        </p:nvSpPr>
        <p:spPr/>
        <p:txBody>
          <a:bodyPr/>
          <a:lstStyle/>
          <a:p>
            <a:r>
              <a:rPr lang="en-US" dirty="0"/>
              <a:t>Becoming a tad more complex, BCNF comes to play when there are multiple candidate keys in a table. It ensures that every determinant is a candidate key.</a:t>
            </a:r>
          </a:p>
          <a:p>
            <a:r>
              <a:rPr lang="en-US" dirty="0"/>
              <a:t>To implement BCNF, identify and isolate those dependencies where both sides are candidate keys. Then, place these dependencies in a separate table.</a:t>
            </a:r>
          </a:p>
          <a:p>
            <a:pPr marL="0" indent="0">
              <a:buNone/>
            </a:pP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BCNF Example</a:t>
            </a:r>
          </a:p>
        </p:txBody>
      </p:sp>
      <p:sp>
        <p:nvSpPr>
          <p:cNvPr id="3" name="Content Placeholder 2"/>
          <p:cNvSpPr>
            <a:spLocks noGrp="1"/>
          </p:cNvSpPr>
          <p:nvPr>
            <p:ph idx="1"/>
          </p:nvPr>
        </p:nvSpPr>
        <p:spPr/>
        <p:txBody>
          <a:bodyPr/>
          <a:lstStyle/>
          <a:p>
            <a:r>
              <a:t>Before BCNF: Non-trivial FD with non-superkey determinant</a:t>
            </a:r>
          </a:p>
          <a:p>
            <a:r>
              <a:t>After BCNF: All determinants are superkeys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Fourth Normal Form (4NF)</a:t>
            </a:r>
          </a:p>
        </p:txBody>
      </p:sp>
      <p:sp>
        <p:nvSpPr>
          <p:cNvPr id="3" name="Content Placeholder 2"/>
          <p:cNvSpPr>
            <a:spLocks noGrp="1"/>
          </p:cNvSpPr>
          <p:nvPr>
            <p:ph idx="1"/>
          </p:nvPr>
        </p:nvSpPr>
        <p:spPr/>
        <p:txBody>
          <a:bodyPr/>
          <a:lstStyle/>
          <a:p>
            <a:pPr marL="0" indent="0">
              <a:buNone/>
            </a:pPr>
            <a:r>
              <a:rPr lang="en-US" dirty="0"/>
              <a:t>4NF concerns itself with data structures containing multiple, overlapping sets of multi-valued facts.</a:t>
            </a:r>
          </a:p>
          <a:p>
            <a:pPr marL="0" indent="0">
              <a:buNone/>
            </a:pPr>
            <a:r>
              <a:rPr lang="en-US" dirty="0"/>
              <a:t>To implement 4NF, you'll need to identify sets of multi-valued dependencies and separate them into new tables. Then, ensure that no database table instance contains a pair of multi-valued facts that are not directly related.</a:t>
            </a:r>
          </a:p>
          <a:p>
            <a:pPr marL="0" indent="0">
              <a:buNone/>
            </a:pPr>
            <a:endParaRP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4NF Example</a:t>
            </a:r>
          </a:p>
        </p:txBody>
      </p:sp>
      <p:sp>
        <p:nvSpPr>
          <p:cNvPr id="3" name="Content Placeholder 2"/>
          <p:cNvSpPr>
            <a:spLocks noGrp="1"/>
          </p:cNvSpPr>
          <p:nvPr>
            <p:ph idx="1"/>
          </p:nvPr>
        </p:nvSpPr>
        <p:spPr/>
        <p:txBody>
          <a:bodyPr/>
          <a:lstStyle/>
          <a:p>
            <a:r>
              <a:t>Before 4NF: Table has independent multi-valued facts</a:t>
            </a:r>
          </a:p>
          <a:p>
            <a:r>
              <a:t>After 4NF: Multi-valued dependencies removed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Fifth Normal Form (5NF)</a:t>
            </a:r>
          </a:p>
        </p:txBody>
      </p:sp>
      <p:sp>
        <p:nvSpPr>
          <p:cNvPr id="3" name="Content Placeholder 2"/>
          <p:cNvSpPr>
            <a:spLocks noGrp="1"/>
          </p:cNvSpPr>
          <p:nvPr>
            <p:ph idx="1"/>
          </p:nvPr>
        </p:nvSpPr>
        <p:spPr/>
        <p:txBody>
          <a:bodyPr/>
          <a:lstStyle/>
          <a:p>
            <a:pPr marL="0" indent="0">
              <a:buNone/>
            </a:pPr>
            <a:r>
              <a:rPr lang="en-US" dirty="0"/>
              <a:t>Known as the "project-join normal form," 5NF is achieved when every join dependency in a table is a consequence of the candidate </a:t>
            </a:r>
            <a:r>
              <a:rPr lang="en-US" dirty="0" smtClean="0"/>
              <a:t>keys.</a:t>
            </a:r>
          </a:p>
          <a:p>
            <a:pPr marL="0" indent="0">
              <a:buNone/>
            </a:pPr>
            <a:r>
              <a:rPr lang="en-US" dirty="0" smtClean="0"/>
              <a:t>Applying 5NF involves assessing your table structures for join dependencies that aren't a result of the candidate keys. Such dependencies should be resolved by splitting the table into two.</a:t>
            </a:r>
          </a:p>
          <a:p>
            <a:pPr marL="0" indent="0">
              <a:buNone/>
            </a:pPr>
            <a:endParaRP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5NF Example</a:t>
            </a:r>
          </a:p>
        </p:txBody>
      </p:sp>
      <p:sp>
        <p:nvSpPr>
          <p:cNvPr id="3" name="Content Placeholder 2"/>
          <p:cNvSpPr>
            <a:spLocks noGrp="1"/>
          </p:cNvSpPr>
          <p:nvPr>
            <p:ph idx="1"/>
          </p:nvPr>
        </p:nvSpPr>
        <p:spPr/>
        <p:txBody>
          <a:bodyPr/>
          <a:lstStyle/>
          <a:p>
            <a:r>
              <a:t>Before 5NF: Redundant data due to join dependencies</a:t>
            </a:r>
          </a:p>
          <a:p>
            <a:r>
              <a:t>After 5NF: Fully decomposed with no redundancy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Advantages &amp; Disadvantages</a:t>
            </a:r>
          </a:p>
        </p:txBody>
      </p:sp>
      <p:sp>
        <p:nvSpPr>
          <p:cNvPr id="3" name="Content Placeholder 2"/>
          <p:cNvSpPr>
            <a:spLocks noGrp="1"/>
          </p:cNvSpPr>
          <p:nvPr>
            <p:ph idx="1"/>
          </p:nvPr>
        </p:nvSpPr>
        <p:spPr/>
        <p:txBody>
          <a:bodyPr/>
          <a:lstStyle/>
          <a:p>
            <a:r>
              <a:t>Advantages:</a:t>
            </a:r>
          </a:p>
          <a:p>
            <a:r>
              <a:t>- Eliminates redundancy</a:t>
            </a:r>
          </a:p>
          <a:p>
            <a:r>
              <a:t>- Improves data integrity</a:t>
            </a:r>
          </a:p>
          <a:p>
            <a:r>
              <a:t>Disadvantages:</a:t>
            </a:r>
          </a:p>
          <a:p>
            <a:r>
              <a:t>- Complex queries</a:t>
            </a:r>
          </a:p>
          <a:p>
            <a:r>
              <a:t>- Performance overhead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 &amp; Summary</a:t>
            </a:r>
          </a:p>
        </p:txBody>
      </p:sp>
      <p:sp>
        <p:nvSpPr>
          <p:cNvPr id="3" name="Content Placeholder 2"/>
          <p:cNvSpPr>
            <a:spLocks noGrp="1"/>
          </p:cNvSpPr>
          <p:nvPr>
            <p:ph idx="1"/>
          </p:nvPr>
        </p:nvSpPr>
        <p:spPr/>
        <p:txBody>
          <a:bodyPr/>
          <a:lstStyle/>
          <a:p>
            <a:r>
              <a:t>Normalization improves database design by:</a:t>
            </a:r>
          </a:p>
          <a:p>
            <a:r>
              <a:t>- Reducing redundancy</a:t>
            </a:r>
          </a:p>
          <a:p>
            <a:r>
              <a:t>- Avoiding anomalies</a:t>
            </a:r>
          </a:p>
          <a:p>
            <a:r>
              <a:t>- Ensuring consistency</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44</TotalTime>
  <Words>645</Words>
  <Application>Microsoft Office PowerPoint</Application>
  <PresentationFormat>On-screen Show (4:3)</PresentationFormat>
  <Paragraphs>71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Garamond</vt:lpstr>
      <vt:lpstr>Organic</vt:lpstr>
      <vt:lpstr>Normalization in DBMS</vt:lpstr>
      <vt:lpstr>Introduction to Normalization</vt:lpstr>
      <vt:lpstr>Objectives of Normalization</vt:lpstr>
      <vt:lpstr>Anomalies in DB Design</vt:lpstr>
      <vt:lpstr>Steps of Normalization</vt:lpstr>
      <vt:lpstr>Steps of Normalization</vt:lpstr>
      <vt:lpstr>First Normal Form (1NF)</vt:lpstr>
      <vt:lpstr>1NF Example</vt:lpstr>
      <vt:lpstr>Second Normal Form (2NF)</vt:lpstr>
      <vt:lpstr>Second Normal Form (2NF)</vt:lpstr>
      <vt:lpstr>2NF Example</vt:lpstr>
      <vt:lpstr>Third Normal Form (3NF)</vt:lpstr>
      <vt:lpstr>3NF Example</vt:lpstr>
      <vt:lpstr>Boyce-Codd Normal Form (BCNF)</vt:lpstr>
      <vt:lpstr>BCNF Example</vt:lpstr>
      <vt:lpstr>Fourth Normal Form (4NF)</vt:lpstr>
      <vt:lpstr>4NF Example</vt:lpstr>
      <vt:lpstr>Fifth Normal Form (5NF)</vt:lpstr>
      <vt:lpstr>5NF Example</vt:lpstr>
      <vt:lpstr>Advantages &amp; Disadvantages</vt:lpstr>
      <vt:lpstr>Conclusion &amp; Summary</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Normal Forms in DBMS</dc:title>
  <dc:subject/>
  <dc:creator>HP</dc:creator>
  <cp:keywords/>
  <dc:description>generated using python-pptx</dc:description>
  <cp:lastModifiedBy>HP</cp:lastModifiedBy>
  <cp:revision>15</cp:revision>
  <dcterms:created xsi:type="dcterms:W3CDTF">2013-01-27T09:14:16Z</dcterms:created>
  <dcterms:modified xsi:type="dcterms:W3CDTF">2025-08-17T10:02:14Z</dcterms:modified>
  <cp:category/>
</cp:coreProperties>
</file>