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6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FCCCC"/>
    <a:srgbClr val="FFCC00"/>
    <a:srgbClr val="FF9933"/>
    <a:srgbClr val="CC0000"/>
    <a:srgbClr val="CCFFCC"/>
    <a:srgbClr val="99FF99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8A011278-9079-3484-6957-7094F64CC7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D437C660-2CE3-FD7D-5EA4-3E11411ED3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xmlns="" id="{21F43F6D-AD38-C828-FDE1-E312D418E5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xmlns="" id="{F1BBCA6E-AC3D-FF1C-19B7-6ACAF8E4584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60CB78-AAE6-48B0-9AC1-2518BDF8AE0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F7D3FC22-6614-E4E5-D0D6-9DA96B5771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A75126AD-01A5-F89D-C3A6-457F5CB89F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xmlns="" id="{F4C0D0F5-3A03-5BE1-A213-9C489D2F856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xmlns="" id="{D6BF3F30-9145-E80F-8072-4770DC96D6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xmlns="" id="{16BF1A4B-A806-7CE9-FC2B-1032E9D3CB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xmlns="" id="{B1D18D55-0C41-1798-B6E8-BD09A1CC5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795B0E-5484-4600-99EC-89796BA8A7C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14AB2FE-3973-9B3D-0D96-D41A294755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45D624-4DDA-4093-81F0-1C59BCF0E06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9CFF3A5C-8C47-9DBC-FA12-15E674F83C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D9CB4435-B85D-CBA0-18A9-A29B4BE7A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9816569A-67A2-1756-1352-7C4B83EC6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4392C5-9137-4CF7-9E04-747F3199883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xmlns="" id="{238F2DA9-0015-4225-71D2-3534F3AC76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99B649AC-B8D1-1995-02B1-3CEE34377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3A86D8C3-001D-F467-3CCE-6C25495430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1A4F12-DF03-481C-BAF1-616F2BAE563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xmlns="" id="{EE63F1CE-0752-E36D-3360-2BB46D1BD7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xmlns="" id="{956AB28E-617D-6289-5160-222DCD82E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960C5D9F-9762-35E9-6C68-E5F139351A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82A86-E6E9-4960-812C-6B67D2646A68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85261AF4-A2BD-4E31-FB84-E71B115C1B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B95F6A45-02B4-AD66-DC4A-A6A7C91CD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60A3A258-3762-C125-098C-4EC7408A5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7A003-3D7D-4AF8-8B34-DA105554EFB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89BBA007-A487-317E-5830-5229B63C1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5FAE29C2-6FD8-A177-D065-CA5751CD5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920BDE67-6288-DFAD-CFB5-54F05DCAE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9AC53D-3E7F-426F-8DC9-5D3A2B54C15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32033F20-6EDA-2A66-3634-1BD3067596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493EE912-E1A9-1101-821F-79D8837D5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81FB651-EED6-6627-594A-90D4D29BD5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582553-F51A-4BDA-9E49-A3F9BE44F2B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xmlns="" id="{2E73F338-6666-A520-F9CA-43B8B4947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6569B29D-C866-220A-6F5F-3872FB8CC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F832513-1A06-80E9-6BF3-3D3814E9A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CB500-48A7-48BD-A772-047D7CE7D06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xmlns="" id="{D8A97D8E-891D-DCAB-B4AD-05EDC0036B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xmlns="" id="{1E70FA2F-562D-9862-C605-05828AE07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E8262D-4759-E173-6164-563628D09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4F212D-6459-08C1-B8F3-314433E9B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CB3E8-5B42-1960-90F8-0BDD7340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25A449-E965-12F1-7BBC-0BB105847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F1DE10-9C93-53EA-7385-BC25DCC3D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B7476-BEA5-47CE-B48F-6B57D3AC24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88356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78E38C-6448-DCBD-963A-C061D037C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643637-FA4B-291A-E3B8-8EF816B72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775E3E-5F04-1CB8-6457-939CB19D5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E58BBE-F6E2-E287-F572-943BFF20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4F7BB0-7C91-595B-71F7-E934A93C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5488D-B530-4BCB-9DEB-B59CD3837A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84330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FCF60D-4D0F-8B5C-6C21-1A38E2089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F75A59-D964-0C02-4692-1A509133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00C10C-DE7D-67EA-71BF-461BBEE0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4BB51B-9EC1-20B5-F19D-55619169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846F12-2EF3-9008-FE27-1F78B52D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E7E44-FA1E-4B1A-A0D4-FD5DA6FDAA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7414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014D97-9CA5-106A-64D4-DA8496CB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3B00E8-5269-0E74-5F60-711E4A473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3B57D19-DB3F-63DF-6401-14B5E984D4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DA23A4-EC1F-B733-B0EC-9D425D58C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0C12A8-C804-A152-01F5-31A415B2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E546F99-CC81-1BEC-7334-62DC73D3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07DEB-5C5F-4115-866C-299B8E8B43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25355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B1C68-9BC8-C49B-6245-7746F8AF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4DDDBF-6FD7-4005-C27B-25C8E09CC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76478DA-4EB8-3D0F-7476-EB3F9E0DA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6651747-2376-83C5-A7D0-D238245A90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C3B87C3-DF24-AE47-9222-770F80C7F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6B2E62-D9B5-7907-871D-C488518D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228B874-01C5-EDB5-DEB4-E5C2F0CD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9BC21C0-A84C-EF3C-1B89-4F48C41B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DC385-B287-4EC3-B18F-B0FB1665EA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762256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7C07A7-F30D-5F0E-B1FB-5ECD0604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EE62C8A-3616-CBBE-B66D-A0C51A6E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0538935-7532-8DD6-B83E-3D002490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E9E25E8-768B-7450-945F-DE50AF2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3876F-3B2C-4E4A-BA66-B40C35CD51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617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E8D213E-C39F-57BD-3DF2-4E46383BE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58051E3-175F-203A-16B1-348F0274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8F134C-6F7E-950D-4D59-F6E49892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020B3E-2ED6-4119-9085-F27E6C7953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0991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745373-1A17-6921-05AC-E2E39DF7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ABF196-4DD8-0893-ADDA-347F92263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6EAFE58-B507-6A3A-8E29-49834093C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3DFB442-B3BB-52F4-BA7F-8CE48EF0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EC2D9A-82D1-E792-AC9A-BBDFE6F7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3F012E0-9A98-2A75-AA1F-25C8C324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B5250-A320-47A5-B91F-67995321A5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9856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273FDD-BD2A-2E1A-2AB3-BBB8276E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6F8D786-75FE-B500-C76F-E159874CA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67A1FAB-1EEE-D5CB-7BA4-ADD874068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FB57A1-B4F3-00B9-D3FD-CBE9CCFA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F0C20A-CD54-A525-5FBD-9B836427A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1F34B5-E71D-D30E-B7FD-7E51CED60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ECBDC-9674-4D25-93E1-996A42533D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73057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F61065-943C-EFC8-7A0B-9B664370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39DE92D-F182-4856-E307-1E3F4BD66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06981F-1DBC-6AB0-4407-1DB592543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73F75B-E9EE-E175-EBA7-C95FC26B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9C3E0E-D6AB-0EAD-93E7-BBC7DC1D5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22D91-B26B-42AC-B26E-335D95133E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84300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E73FCDA-9D4A-CDE9-3476-6602A3342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87C81CA-7287-E943-38F1-E71CDE24E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65E17B-5C8D-1E32-AF85-9524343C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6E34A9-6FE1-4708-8B22-8A70102E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6D8DA8-0FBB-4234-0227-5E08D656E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2D200-D1B0-4742-B587-7CF2AC7907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62385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005D49-1295-6E01-4B5A-0173B11AE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E193BD-C77A-8E91-342E-8A571052449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xmlns="" id="{ABAA048F-877C-F2B8-7475-2473134F1FCC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13D62D-AB3F-CFF9-464A-0C45618BC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433816A-11C5-6AC9-CA30-34D0F2D6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5B264C6-D5FB-5E6C-2288-F03CD435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B22DC0B-CC93-4090-A70D-AA764F49E4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602192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E4AE49-8CD6-4B42-11B7-9C5F68F1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302CCD83-762D-E5E9-7C38-A00C175996DB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37A0966-E596-B0D2-A191-4CFD0A297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A85D79-14C8-1110-F298-437E910A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A8D200-4A60-0CDE-7963-19170451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5651F5-8EDE-AF3F-B4B8-E100354BE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E1FCABD-F553-4679-90A3-31E9E054EE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041685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A5A3F7-7D63-C821-8EDF-B18999102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64FB88-5C98-8286-AFFE-D773A1FDC58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44F7D69D-1C32-52E1-8635-65A0B9270AB4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359728-3343-E1E6-E9D4-A8E74EA2E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B576380-9A18-4141-4AF8-FC7BEE71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5D0F53-5322-7CA9-E005-895A715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E2E4E3-6A82-41A4-BCDA-7EF489DEC4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01937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1AF3D47-1548-1DE4-7F33-F74BA2C91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6F1B3C94-1190-61E7-E74C-E95F9D4A4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DEDD8EE3-FFD1-ECD8-EB9A-4969B409A6F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00AB4BEE-A272-1D7A-7DBD-A3C4511CB4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56AE8BCB-B340-5733-74F6-4D5B20A7A2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417C1C-7FB7-4302-AA8D-BFF67C1C0F3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E125D6A0-E2BE-30D0-0BCB-9722F0C2D3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057400"/>
          </a:xfrm>
          <a:solidFill>
            <a:schemeClr val="bg1"/>
          </a:solidFill>
        </p:spPr>
        <p:txBody>
          <a:bodyPr/>
          <a:lstStyle/>
          <a:p>
            <a:r>
              <a:rPr lang="en-GB" altLang="en-US" sz="3200" dirty="0" smtClean="0"/>
              <a:t>Thin Layer Chromatography - </a:t>
            </a:r>
            <a:r>
              <a:rPr lang="en-GB" altLang="en-US" sz="3200" dirty="0" err="1" smtClean="0"/>
              <a:t>t.l.c</a:t>
            </a:r>
            <a:endParaRPr lang="en-GB" altLang="en-US" sz="3200" dirty="0" smtClean="0"/>
          </a:p>
          <a:p>
            <a:r>
              <a:rPr lang="en-GB" altLang="en-US" sz="3200" dirty="0" smtClean="0"/>
              <a:t>Gas - Liquid Chromatography </a:t>
            </a:r>
            <a:r>
              <a:rPr lang="en-GB" altLang="en-US" sz="3200" dirty="0" err="1" smtClean="0"/>
              <a:t>G.l.c</a:t>
            </a:r>
            <a:endParaRPr lang="en-GB" altLang="en-US" sz="32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9200" y="914400"/>
            <a:ext cx="6172200" cy="1981200"/>
          </a:xfrm>
          <a:solidFill>
            <a:schemeClr val="bg1"/>
          </a:solidFill>
          <a:ln>
            <a:solidFill>
              <a:srgbClr val="FFC000"/>
            </a:solidFill>
          </a:ln>
        </p:spPr>
        <p:txBody>
          <a:bodyPr/>
          <a:lstStyle/>
          <a:p>
            <a:r>
              <a:rPr lang="en-GB" altLang="en-US" dirty="0" smtClean="0">
                <a:solidFill>
                  <a:srgbClr val="00B050"/>
                </a:solidFill>
              </a:rPr>
              <a:t/>
            </a:r>
            <a:br>
              <a:rPr lang="en-GB" altLang="en-US" dirty="0" smtClean="0">
                <a:solidFill>
                  <a:srgbClr val="00B050"/>
                </a:solidFill>
              </a:rPr>
            </a:br>
            <a:r>
              <a:rPr lang="en-GB" altLang="en-US" dirty="0" smtClean="0">
                <a:solidFill>
                  <a:srgbClr val="00B050"/>
                </a:solidFill>
              </a:rPr>
              <a:t>Chromatography</a:t>
            </a:r>
            <a:r>
              <a:rPr lang="en-GB" altLang="en-US" dirty="0" smtClean="0">
                <a:solidFill>
                  <a:srgbClr val="00B050"/>
                </a:solidFill>
              </a:rPr>
              <a:t/>
            </a:r>
            <a:br>
              <a:rPr lang="en-GB" altLang="en-US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solidFill>
                  <a:schemeClr val="tx1"/>
                </a:solidFill>
              </a:rPr>
              <a:t>The general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GB" altLang="en-US" sz="2400" b="1" dirty="0" smtClean="0">
                <a:latin typeface="+mj-lt"/>
              </a:rPr>
              <a:t>Use – to separate and identify components of mixtures.</a:t>
            </a:r>
          </a:p>
          <a:p>
            <a:pPr>
              <a:spcBef>
                <a:spcPct val="40000"/>
              </a:spcBef>
            </a:pPr>
            <a:r>
              <a:rPr lang="en-GB" altLang="en-US" sz="2400" b="1" dirty="0" smtClean="0">
                <a:latin typeface="+mj-lt"/>
              </a:rPr>
              <a:t>Several different types - paper, thin layer, gas-liquid.</a:t>
            </a:r>
          </a:p>
          <a:p>
            <a:pPr>
              <a:spcBef>
                <a:spcPct val="40000"/>
              </a:spcBef>
            </a:pPr>
            <a:r>
              <a:rPr lang="en-GB" altLang="en-US" sz="2400" b="1" dirty="0" smtClean="0">
                <a:latin typeface="+mj-lt"/>
              </a:rPr>
              <a:t>All use the principle of “partition” - affinity between two phases, to separate mixtures of substances.</a:t>
            </a:r>
          </a:p>
          <a:p>
            <a:pPr>
              <a:spcBef>
                <a:spcPct val="40000"/>
              </a:spcBef>
            </a:pPr>
            <a:r>
              <a:rPr lang="en-GB" altLang="en-US" sz="2400" b="1" dirty="0" smtClean="0">
                <a:latin typeface="+mj-lt"/>
              </a:rPr>
              <a:t>Stationary phase &amp; mobile phase.</a:t>
            </a:r>
          </a:p>
          <a:p>
            <a:pPr>
              <a:spcBef>
                <a:spcPct val="40000"/>
              </a:spcBef>
            </a:pPr>
            <a:r>
              <a:rPr lang="en-GB" altLang="en-US" sz="2400" b="1" dirty="0" smtClean="0">
                <a:latin typeface="+mj-lt"/>
              </a:rPr>
              <a:t>Compounds with greatest affinity for mobile phase travel further</a:t>
            </a:r>
            <a:r>
              <a:rPr lang="en-GB" altLang="en-US" sz="2400" b="1" dirty="0" smtClean="0">
                <a:latin typeface="+mj-lt"/>
              </a:rPr>
              <a:t>.</a:t>
            </a:r>
            <a:endParaRPr lang="en-GB" altLang="en-US" sz="2400" b="1" dirty="0" smtClean="0">
              <a:latin typeface="+mj-l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>
            <a:extLst>
              <a:ext uri="{FF2B5EF4-FFF2-40B4-BE49-F238E27FC236}">
                <a16:creationId xmlns:a16="http://schemas.microsoft.com/office/drawing/2014/main" xmlns="" id="{D54DB0FD-1A8C-C792-8C09-E85F6580C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4343400" cy="323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E35FB2DD-B942-71B0-ADEC-A676723F3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dirty="0"/>
              <a:t>Thin Layer Chromatography - </a:t>
            </a:r>
            <a:r>
              <a:rPr lang="en-GB" altLang="en-US" sz="4000" dirty="0" err="1"/>
              <a:t>t.l.c</a:t>
            </a:r>
            <a:r>
              <a:rPr lang="en-GB" altLang="en-US" sz="4000" dirty="0"/>
              <a:t>.</a:t>
            </a:r>
            <a:endParaRPr lang="en-GB" altLang="en-US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xmlns="" id="{3BA83DB9-1C54-E893-55DF-D789415A8CB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altLang="en-US" sz="2800"/>
              <a:t>Series of spots forms</a:t>
            </a:r>
          </a:p>
          <a:p>
            <a:r>
              <a:rPr lang="en-GB" altLang="en-US" sz="2800"/>
              <a:t>Compare samples in mixture with known substances.</a:t>
            </a:r>
          </a:p>
          <a:p>
            <a:r>
              <a:rPr lang="en-GB" altLang="en-US" sz="2800"/>
              <a:t>Measure R</a:t>
            </a:r>
            <a:r>
              <a:rPr lang="en-GB" altLang="en-US" sz="2800" baseline="-25000"/>
              <a:t>f</a:t>
            </a:r>
            <a:r>
              <a:rPr lang="en-GB" altLang="en-US" sz="2800"/>
              <a:t> values.</a:t>
            </a:r>
          </a:p>
          <a:p>
            <a:r>
              <a:rPr lang="en-GB" altLang="en-US" sz="2800"/>
              <a:t>Coloured compounds &amp; colourless compounds.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D95768D8-E19F-1864-1031-1C5DEF2E5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Separation and identification.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xmlns="" id="{5D17A9A7-453E-EDE6-16BE-E60437854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4191000" cy="35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xmlns="" id="{23281E7C-3CEA-A160-9561-AE211DD93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57400"/>
            <a:ext cx="3733800" cy="365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8" name="Picture 18">
            <a:extLst>
              <a:ext uri="{FF2B5EF4-FFF2-40B4-BE49-F238E27FC236}">
                <a16:creationId xmlns:a16="http://schemas.microsoft.com/office/drawing/2014/main" xmlns="" id="{2E3C5406-FEA7-2901-B59C-E4E60EEA6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4724400" cy="26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61DB841A-D822-BFF4-110A-43FD9B207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Gas - Liquid Chromatography </a:t>
            </a:r>
            <a:r>
              <a:rPr lang="en-GB" altLang="en-US" sz="3600" dirty="0" err="1"/>
              <a:t>G.l.c</a:t>
            </a:r>
            <a:r>
              <a:rPr lang="en-GB" altLang="en-US" sz="3600" dirty="0"/>
              <a:t>.</a:t>
            </a:r>
            <a:endParaRPr lang="en-GB" altLang="en-US" dirty="0"/>
          </a:p>
        </p:txBody>
      </p:sp>
      <p:grpSp>
        <p:nvGrpSpPr>
          <p:cNvPr id="10256" name="Group 16">
            <a:extLst>
              <a:ext uri="{FF2B5EF4-FFF2-40B4-BE49-F238E27FC236}">
                <a16:creationId xmlns:a16="http://schemas.microsoft.com/office/drawing/2014/main" xmlns="" id="{90AEC792-9B24-769F-0034-415E21A9E24C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676400"/>
            <a:ext cx="4038600" cy="3787775"/>
            <a:chOff x="2976" y="1056"/>
            <a:chExt cx="2544" cy="2386"/>
          </a:xfrm>
        </p:grpSpPr>
        <p:sp>
          <p:nvSpPr>
            <p:cNvPr id="10248" name="Text Box 8">
              <a:extLst>
                <a:ext uri="{FF2B5EF4-FFF2-40B4-BE49-F238E27FC236}">
                  <a16:creationId xmlns:a16="http://schemas.microsoft.com/office/drawing/2014/main" xmlns="" id="{08B4EBE4-C03E-337C-7277-E766C028E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056"/>
              <a:ext cx="2355" cy="2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600" b="1">
                  <a:solidFill>
                    <a:srgbClr val="0000FF"/>
                  </a:solidFill>
                  <a:latin typeface="Courier New" panose="02070309020205020404" pitchFamily="49" charset="0"/>
                </a:rPr>
                <a:t>Sample </a:t>
              </a:r>
              <a:r>
                <a:rPr lang="en-GB" altLang="en-US" sz="1600">
                  <a:latin typeface="Courier New" panose="02070309020205020404" pitchFamily="49" charset="0"/>
                </a:rPr>
                <a:t>introduced by syringe.</a:t>
              </a:r>
              <a:endParaRPr lang="en-GB" altLang="en-US" sz="1800">
                <a:latin typeface="Courier New" panose="02070309020205020404" pitchFamily="49" charset="0"/>
              </a:endParaRPr>
            </a:p>
          </p:txBody>
        </p:sp>
        <p:sp>
          <p:nvSpPr>
            <p:cNvPr id="10249" name="Text Box 9">
              <a:extLst>
                <a:ext uri="{FF2B5EF4-FFF2-40B4-BE49-F238E27FC236}">
                  <a16:creationId xmlns:a16="http://schemas.microsoft.com/office/drawing/2014/main" xmlns="" id="{378A7DC8-9B54-4C44-BB64-3C045EDFCA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584"/>
              <a:ext cx="2544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800" b="1">
                  <a:solidFill>
                    <a:srgbClr val="0000FF"/>
                  </a:solidFill>
                  <a:latin typeface="Courier New" panose="02070309020205020404" pitchFamily="49" charset="0"/>
                </a:rPr>
                <a:t>Column </a:t>
              </a:r>
              <a:r>
                <a:rPr lang="en-GB" altLang="en-US" sz="1800">
                  <a:latin typeface="Courier New" panose="02070309020205020404" pitchFamily="49" charset="0"/>
                </a:rPr>
                <a:t>separates components.</a:t>
              </a:r>
            </a:p>
            <a:p>
              <a:r>
                <a:rPr lang="en-GB" altLang="en-US" sz="1800">
                  <a:latin typeface="Courier New" panose="02070309020205020404" pitchFamily="49" charset="0"/>
                </a:rPr>
                <a:t>(Heated in oven)</a:t>
              </a:r>
            </a:p>
          </p:txBody>
        </p:sp>
        <p:sp>
          <p:nvSpPr>
            <p:cNvPr id="10250" name="Text Box 10">
              <a:extLst>
                <a:ext uri="{FF2B5EF4-FFF2-40B4-BE49-F238E27FC236}">
                  <a16:creationId xmlns:a16="http://schemas.microsoft.com/office/drawing/2014/main" xmlns="" id="{2BA7340B-FB97-27E1-59AA-F17C3B0C9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208"/>
              <a:ext cx="2544" cy="50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800" b="1">
                  <a:solidFill>
                    <a:srgbClr val="0000FF"/>
                  </a:solidFill>
                  <a:latin typeface="Courier New" panose="02070309020205020404" pitchFamily="49" charset="0"/>
                </a:rPr>
                <a:t>Detector</a:t>
              </a:r>
              <a:r>
                <a:rPr lang="en-GB" altLang="en-US" sz="1800">
                  <a:latin typeface="Courier New" panose="02070309020205020404" pitchFamily="49" charset="0"/>
                </a:rPr>
                <a:t> monitors compounds emerging from outlet.</a:t>
              </a:r>
              <a:endParaRPr lang="en-GB" altLang="en-US" sz="1300">
                <a:latin typeface="Courier New" panose="02070309020205020404" pitchFamily="49" charset="0"/>
              </a:endParaRPr>
            </a:p>
          </p:txBody>
        </p:sp>
        <p:sp>
          <p:nvSpPr>
            <p:cNvPr id="10251" name="Text Box 11">
              <a:extLst>
                <a:ext uri="{FF2B5EF4-FFF2-40B4-BE49-F238E27FC236}">
                  <a16:creationId xmlns:a16="http://schemas.microsoft.com/office/drawing/2014/main" xmlns="" id="{EE0CF7A6-81B2-62E1-954A-5D7BD6636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3024"/>
              <a:ext cx="2304" cy="4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800" b="1">
                  <a:solidFill>
                    <a:srgbClr val="0000FF"/>
                  </a:solidFill>
                  <a:latin typeface="Courier New" panose="02070309020205020404" pitchFamily="49" charset="0"/>
                </a:rPr>
                <a:t>Recorder</a:t>
              </a:r>
              <a:r>
                <a:rPr lang="en-GB" altLang="en-US" sz="1800">
                  <a:latin typeface="Courier New" panose="02070309020205020404" pitchFamily="49" charset="0"/>
                </a:rPr>
                <a:t> plots signals as a chromatogram.</a:t>
              </a:r>
            </a:p>
          </p:txBody>
        </p:sp>
        <p:sp>
          <p:nvSpPr>
            <p:cNvPr id="10252" name="Line 12">
              <a:extLst>
                <a:ext uri="{FF2B5EF4-FFF2-40B4-BE49-F238E27FC236}">
                  <a16:creationId xmlns:a16="http://schemas.microsoft.com/office/drawing/2014/main" xmlns="" id="{D8B7A8F6-3CF5-EF39-6C6E-454E11A12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0" y="1307"/>
              <a:ext cx="1" cy="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3" name="Line 13">
              <a:extLst>
                <a:ext uri="{FF2B5EF4-FFF2-40B4-BE49-F238E27FC236}">
                  <a16:creationId xmlns:a16="http://schemas.microsoft.com/office/drawing/2014/main" xmlns="" id="{31E0F108-41E2-4F52-68B2-F576B0F70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016"/>
              <a:ext cx="1" cy="1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4" name="Line 14">
              <a:extLst>
                <a:ext uri="{FF2B5EF4-FFF2-40B4-BE49-F238E27FC236}">
                  <a16:creationId xmlns:a16="http://schemas.microsoft.com/office/drawing/2014/main" xmlns="" id="{8CCC14AE-AFFE-DA00-6966-1554335085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736"/>
              <a:ext cx="1" cy="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77F209CC-2EA4-3484-910A-A8DEBA766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happens in practice.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CC8089EA-3549-AFAB-6AED-397195519B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800">
                <a:solidFill>
                  <a:srgbClr val="000000"/>
                </a:solidFill>
                <a:latin typeface="Courier New" panose="02070309020205020404" pitchFamily="49" charset="0"/>
              </a:rPr>
              <a:t>Compounds that have </a:t>
            </a:r>
            <a:r>
              <a:rPr lang="en-GB" altLang="en-US" sz="2800" b="1">
                <a:solidFill>
                  <a:srgbClr val="0000FF"/>
                </a:solidFill>
                <a:latin typeface="Courier New" panose="02070309020205020404" pitchFamily="49" charset="0"/>
              </a:rPr>
              <a:t>high affinity for mobile phase</a:t>
            </a:r>
            <a:r>
              <a:rPr lang="en-GB" altLang="en-US" sz="28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800" b="1">
                <a:solidFill>
                  <a:srgbClr val="0000FF"/>
                </a:solidFill>
                <a:latin typeface="Courier New" panose="02070309020205020404" pitchFamily="49" charset="0"/>
              </a:rPr>
              <a:t>emerge first, </a:t>
            </a:r>
            <a:r>
              <a:rPr lang="en-GB" altLang="en-US" sz="2800" b="1">
                <a:latin typeface="Courier New" panose="02070309020205020404" pitchFamily="49" charset="0"/>
              </a:rPr>
              <a:t>(most volatile).</a:t>
            </a:r>
          </a:p>
          <a:p>
            <a:pPr>
              <a:spcBef>
                <a:spcPts val="600"/>
              </a:spcBef>
            </a:pPr>
            <a:r>
              <a:rPr lang="en-GB" altLang="en-US" sz="2800">
                <a:latin typeface="Courier New" panose="02070309020205020404" pitchFamily="49" charset="0"/>
              </a:rPr>
              <a:t>Chromatogram charts recorder response against time.</a:t>
            </a:r>
          </a:p>
          <a:p>
            <a:pPr>
              <a:spcBef>
                <a:spcPts val="600"/>
              </a:spcBef>
            </a:pPr>
            <a:r>
              <a:rPr lang="en-GB" altLang="en-US" sz="2800">
                <a:latin typeface="Courier New" panose="02070309020205020404" pitchFamily="49" charset="0"/>
              </a:rPr>
              <a:t>Each component - separate peak.</a:t>
            </a:r>
          </a:p>
          <a:p>
            <a:pPr>
              <a:spcBef>
                <a:spcPts val="600"/>
              </a:spcBef>
            </a:pPr>
            <a:r>
              <a:rPr lang="en-GB" altLang="en-US" sz="2800" b="1">
                <a:solidFill>
                  <a:srgbClr val="0000FF"/>
                </a:solidFill>
                <a:latin typeface="Courier New" panose="02070309020205020404" pitchFamily="49" charset="0"/>
              </a:rPr>
              <a:t>Retention time</a:t>
            </a:r>
            <a:r>
              <a:rPr lang="en-GB" altLang="en-US" sz="2800">
                <a:latin typeface="Courier New" panose="02070309020205020404" pitchFamily="49" charset="0"/>
              </a:rPr>
              <a:t> – characteristic of the compound under given conditions.</a:t>
            </a:r>
          </a:p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1E9806E2-21E7-9D69-CF43-BB97CF1DD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b="1">
                <a:solidFill>
                  <a:schemeClr val="tx1"/>
                </a:solidFill>
                <a:latin typeface="Courier New" panose="02070309020205020404" pitchFamily="49" charset="0"/>
              </a:rPr>
              <a:t>Factors affecting retention time:</a:t>
            </a:r>
            <a:endParaRPr lang="en-GB" altLang="en-US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2041189B-E119-F30B-CE49-B5E979FE7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altLang="en-US" b="1" i="1">
                <a:solidFill>
                  <a:schemeClr val="accent2"/>
                </a:solidFill>
                <a:latin typeface="Courier New" panose="02070309020205020404" pitchFamily="49" charset="0"/>
              </a:rPr>
              <a:t>length of column</a:t>
            </a:r>
          </a:p>
          <a:p>
            <a:pPr>
              <a:spcBef>
                <a:spcPts val="1200"/>
              </a:spcBef>
            </a:pPr>
            <a:r>
              <a:rPr lang="en-GB" altLang="en-US" b="1" i="1">
                <a:solidFill>
                  <a:srgbClr val="FF0000"/>
                </a:solidFill>
                <a:latin typeface="Courier New" panose="02070309020205020404" pitchFamily="49" charset="0"/>
              </a:rPr>
              <a:t>packing material</a:t>
            </a:r>
          </a:p>
          <a:p>
            <a:pPr>
              <a:spcBef>
                <a:spcPts val="1200"/>
              </a:spcBef>
            </a:pPr>
            <a:r>
              <a:rPr lang="en-GB" altLang="en-US" b="1" i="1">
                <a:solidFill>
                  <a:srgbClr val="008000"/>
                </a:solidFill>
                <a:latin typeface="Courier New" panose="02070309020205020404" pitchFamily="49" charset="0"/>
              </a:rPr>
              <a:t>type of carrier gas</a:t>
            </a:r>
          </a:p>
          <a:p>
            <a:pPr>
              <a:spcBef>
                <a:spcPts val="1200"/>
              </a:spcBef>
            </a:pPr>
            <a:r>
              <a:rPr lang="en-GB" altLang="en-US" b="1" i="1">
                <a:solidFill>
                  <a:schemeClr val="accent2"/>
                </a:solidFill>
                <a:latin typeface="Courier New" panose="02070309020205020404" pitchFamily="49" charset="0"/>
              </a:rPr>
              <a:t>flow rate of carrier gas</a:t>
            </a:r>
          </a:p>
          <a:p>
            <a:pPr>
              <a:spcBef>
                <a:spcPts val="1200"/>
              </a:spcBef>
            </a:pPr>
            <a:r>
              <a:rPr lang="en-GB" altLang="en-US" b="1" i="1">
                <a:solidFill>
                  <a:srgbClr val="FF0000"/>
                </a:solidFill>
                <a:latin typeface="Courier New" panose="02070309020205020404" pitchFamily="49" charset="0"/>
              </a:rPr>
              <a:t>temperature of column.</a:t>
            </a:r>
            <a:endParaRPr lang="en-GB" altLang="en-US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>
            <a:extLst>
              <a:ext uri="{FF2B5EF4-FFF2-40B4-BE49-F238E27FC236}">
                <a16:creationId xmlns:a16="http://schemas.microsoft.com/office/drawing/2014/main" xmlns="" id="{9C18F413-1819-E38B-EAC6-B51B150F8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3914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7B48FB6B-8451-C843-4646-DAB2A0221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GB" altLang="en-US"/>
              <a:t>Interpreting the trace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47BCFDCA-E32F-9CEA-61DD-053976A6C5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657600"/>
            <a:ext cx="7772400" cy="2133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 b="1">
                <a:latin typeface="Courier New" panose="02070309020205020404" pitchFamily="49" charset="0"/>
              </a:rPr>
              <a:t>Calibration</a:t>
            </a:r>
            <a:r>
              <a:rPr lang="en-GB" altLang="en-US" sz="2400">
                <a:latin typeface="Courier New" panose="02070309020205020404" pitchFamily="49" charset="0"/>
              </a:rPr>
              <a:t> – known compounds are added to the column and conditions kept constant.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Amount of substance – area under peak / peak height.</a:t>
            </a:r>
          </a:p>
          <a:p>
            <a:r>
              <a:rPr lang="en-GB" altLang="en-US" sz="2400" i="1">
                <a:latin typeface="Courier New" panose="02070309020205020404" pitchFamily="49" charset="0"/>
              </a:rPr>
              <a:t>Relative proportions</a:t>
            </a:r>
            <a:r>
              <a:rPr lang="en-GB" altLang="en-US" sz="2400">
                <a:latin typeface="Courier New" panose="02070309020205020404" pitchFamily="49" charset="0"/>
              </a:rPr>
              <a:t> can be determined.</a:t>
            </a:r>
            <a:endParaRPr lang="en-GB" altLang="en-US" sz="2800">
              <a:latin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82AC7B96-39A9-7E67-83CE-29E3B266D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G.l.c.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1173D4E2-209E-3820-F2F8-7F3A701728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Very sensitive - small quantities of substances detected, explosives, drugs etc.</a:t>
            </a:r>
          </a:p>
          <a:p>
            <a:r>
              <a:rPr lang="en-GB" altLang="en-US"/>
              <a:t>Separation of </a:t>
            </a:r>
            <a:r>
              <a:rPr lang="en-GB" altLang="en-US" i="1"/>
              <a:t>pure</a:t>
            </a:r>
            <a:r>
              <a:rPr lang="en-GB" altLang="en-US"/>
              <a:t> substances for collection.</a:t>
            </a:r>
          </a:p>
          <a:p>
            <a:r>
              <a:rPr lang="en-GB" altLang="en-US"/>
              <a:t>Can be connected to mass spectrometer for direct identification of substances.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282</Words>
  <Application>Microsoft Office PowerPoint</Application>
  <PresentationFormat>On-screen Show (4:3)</PresentationFormat>
  <Paragraphs>48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 Chromatography </vt:lpstr>
      <vt:lpstr>The general principle</vt:lpstr>
      <vt:lpstr>Thin Layer Chromatography - t.l.c.</vt:lpstr>
      <vt:lpstr>Separation and identification.</vt:lpstr>
      <vt:lpstr>Gas - Liquid Chromatography G.l.c.</vt:lpstr>
      <vt:lpstr>What happens in practice.</vt:lpstr>
      <vt:lpstr>Factors affecting retention time:</vt:lpstr>
      <vt:lpstr>Interpreting the trace</vt:lpstr>
      <vt:lpstr>Uses of G.l.c.</vt:lpstr>
    </vt:vector>
  </TitlesOfParts>
  <Company>Small Heath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chromatography</dc:title>
  <dc:creator>M Tyrrell</dc:creator>
  <cp:lastModifiedBy>MAHAAN</cp:lastModifiedBy>
  <cp:revision>23</cp:revision>
  <cp:lastPrinted>2002-03-13T20:23:37Z</cp:lastPrinted>
  <dcterms:created xsi:type="dcterms:W3CDTF">2002-03-13T18:32:10Z</dcterms:created>
  <dcterms:modified xsi:type="dcterms:W3CDTF">2024-11-09T05:18:43Z</dcterms:modified>
</cp:coreProperties>
</file>