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9" r:id="rId10"/>
    <p:sldId id="270" r:id="rId11"/>
    <p:sldId id="271" r:id="rId12"/>
    <p:sldId id="272" r:id="rId13"/>
    <p:sldId id="273" r:id="rId14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629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75715" y="308305"/>
            <a:ext cx="7296784" cy="13792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rgbClr val="40404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bg1"/>
                </a:solidFill>
                <a:latin typeface="Segoe UI"/>
                <a:cs typeface="Segoe UI"/>
              </a:defRPr>
            </a:lvl1pPr>
          </a:lstStyle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dirty="0"/>
              <a:t>16</a:t>
            </a:r>
            <a:r>
              <a:rPr spc="-30" dirty="0"/>
              <a:t> </a:t>
            </a:r>
            <a:r>
              <a:rPr dirty="0"/>
              <a:t>Feb,</a:t>
            </a:r>
            <a:r>
              <a:rPr spc="-15" dirty="0"/>
              <a:t> </a:t>
            </a:r>
            <a:r>
              <a:rPr spc="-20" dirty="0"/>
              <a:t>2021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Segoe UI"/>
                <a:cs typeface="Segoe UI"/>
              </a:defRPr>
            </a:lvl1pPr>
          </a:lstStyle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dirty="0"/>
              <a:t>©</a:t>
            </a:r>
            <a:r>
              <a:rPr spc="-35" dirty="0"/>
              <a:t> </a:t>
            </a:r>
            <a:r>
              <a:rPr dirty="0"/>
              <a:t>THE</a:t>
            </a:r>
            <a:r>
              <a:rPr spc="-15" dirty="0"/>
              <a:t> </a:t>
            </a:r>
            <a:r>
              <a:rPr dirty="0"/>
              <a:t>INSTITUTE</a:t>
            </a:r>
            <a:r>
              <a:rPr spc="-10" dirty="0"/>
              <a:t> </a:t>
            </a:r>
            <a:r>
              <a:rPr dirty="0"/>
              <a:t>OF</a:t>
            </a:r>
            <a:r>
              <a:rPr spc="-35" dirty="0"/>
              <a:t> </a:t>
            </a:r>
            <a:r>
              <a:rPr spc="-10" dirty="0"/>
              <a:t>CHARTERED</a:t>
            </a:r>
            <a:r>
              <a:rPr spc="-25" dirty="0"/>
              <a:t> </a:t>
            </a:r>
            <a:r>
              <a:rPr spc="-20" dirty="0"/>
              <a:t>ACCOUNTANTS</a:t>
            </a:r>
            <a:r>
              <a:rPr spc="-15" dirty="0"/>
              <a:t> </a:t>
            </a:r>
            <a:r>
              <a:rPr dirty="0"/>
              <a:t>OF</a:t>
            </a:r>
            <a:r>
              <a:rPr spc="-35" dirty="0"/>
              <a:t> </a:t>
            </a:r>
            <a:r>
              <a:rPr spc="-10" dirty="0"/>
              <a:t>INDIA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81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rgbClr val="40404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bg1"/>
                </a:solidFill>
                <a:latin typeface="Segoe UI"/>
                <a:cs typeface="Segoe UI"/>
              </a:defRPr>
            </a:lvl1pPr>
          </a:lstStyle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dirty="0"/>
              <a:t>16</a:t>
            </a:r>
            <a:r>
              <a:rPr spc="-30" dirty="0"/>
              <a:t> </a:t>
            </a:r>
            <a:r>
              <a:rPr dirty="0"/>
              <a:t>Feb,</a:t>
            </a:r>
            <a:r>
              <a:rPr spc="-15" dirty="0"/>
              <a:t> </a:t>
            </a:r>
            <a:r>
              <a:rPr spc="-20" dirty="0"/>
              <a:t>2021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Segoe UI"/>
                <a:cs typeface="Segoe UI"/>
              </a:defRPr>
            </a:lvl1pPr>
          </a:lstStyle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dirty="0"/>
              <a:t>©</a:t>
            </a:r>
            <a:r>
              <a:rPr spc="-35" dirty="0"/>
              <a:t> </a:t>
            </a:r>
            <a:r>
              <a:rPr dirty="0"/>
              <a:t>THE</a:t>
            </a:r>
            <a:r>
              <a:rPr spc="-15" dirty="0"/>
              <a:t> </a:t>
            </a:r>
            <a:r>
              <a:rPr dirty="0"/>
              <a:t>INSTITUTE</a:t>
            </a:r>
            <a:r>
              <a:rPr spc="-10" dirty="0"/>
              <a:t> </a:t>
            </a:r>
            <a:r>
              <a:rPr dirty="0"/>
              <a:t>OF</a:t>
            </a:r>
            <a:r>
              <a:rPr spc="-35" dirty="0"/>
              <a:t> </a:t>
            </a:r>
            <a:r>
              <a:rPr spc="-10" dirty="0"/>
              <a:t>CHARTERED</a:t>
            </a:r>
            <a:r>
              <a:rPr spc="-25" dirty="0"/>
              <a:t> </a:t>
            </a:r>
            <a:r>
              <a:rPr spc="-20" dirty="0"/>
              <a:t>ACCOUNTANTS</a:t>
            </a:r>
            <a:r>
              <a:rPr spc="-15" dirty="0"/>
              <a:t> </a:t>
            </a:r>
            <a:r>
              <a:rPr dirty="0"/>
              <a:t>OF</a:t>
            </a:r>
            <a:r>
              <a:rPr spc="-35" dirty="0"/>
              <a:t> </a:t>
            </a:r>
            <a:r>
              <a:rPr spc="-10" dirty="0"/>
              <a:t>INDIA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81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bg1"/>
                </a:solidFill>
                <a:latin typeface="Segoe UI"/>
                <a:cs typeface="Segoe UI"/>
              </a:defRPr>
            </a:lvl1pPr>
          </a:lstStyle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dirty="0"/>
              <a:t>16</a:t>
            </a:r>
            <a:r>
              <a:rPr spc="-30" dirty="0"/>
              <a:t> </a:t>
            </a:r>
            <a:r>
              <a:rPr dirty="0"/>
              <a:t>Feb,</a:t>
            </a:r>
            <a:r>
              <a:rPr spc="-15" dirty="0"/>
              <a:t> </a:t>
            </a:r>
            <a:r>
              <a:rPr spc="-20" dirty="0"/>
              <a:t>2021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Segoe UI"/>
                <a:cs typeface="Segoe UI"/>
              </a:defRPr>
            </a:lvl1pPr>
          </a:lstStyle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dirty="0"/>
              <a:t>©</a:t>
            </a:r>
            <a:r>
              <a:rPr spc="-35" dirty="0"/>
              <a:t> </a:t>
            </a:r>
            <a:r>
              <a:rPr dirty="0"/>
              <a:t>THE</a:t>
            </a:r>
            <a:r>
              <a:rPr spc="-15" dirty="0"/>
              <a:t> </a:t>
            </a:r>
            <a:r>
              <a:rPr dirty="0"/>
              <a:t>INSTITUTE</a:t>
            </a:r>
            <a:r>
              <a:rPr spc="-10" dirty="0"/>
              <a:t> </a:t>
            </a:r>
            <a:r>
              <a:rPr dirty="0"/>
              <a:t>OF</a:t>
            </a:r>
            <a:r>
              <a:rPr spc="-35" dirty="0"/>
              <a:t> </a:t>
            </a:r>
            <a:r>
              <a:rPr spc="-10" dirty="0"/>
              <a:t>CHARTERED</a:t>
            </a:r>
            <a:r>
              <a:rPr spc="-25" dirty="0"/>
              <a:t> </a:t>
            </a:r>
            <a:r>
              <a:rPr spc="-20" dirty="0"/>
              <a:t>ACCOUNTANTS</a:t>
            </a:r>
            <a:r>
              <a:rPr spc="-15" dirty="0"/>
              <a:t> </a:t>
            </a:r>
            <a:r>
              <a:rPr dirty="0"/>
              <a:t>OF</a:t>
            </a:r>
            <a:r>
              <a:rPr spc="-35" dirty="0"/>
              <a:t> </a:t>
            </a:r>
            <a:r>
              <a:rPr spc="-10" dirty="0"/>
              <a:t>INDIA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81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bg1"/>
                </a:solidFill>
                <a:latin typeface="Segoe UI"/>
                <a:cs typeface="Segoe UI"/>
              </a:defRPr>
            </a:lvl1pPr>
          </a:lstStyle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dirty="0"/>
              <a:t>16</a:t>
            </a:r>
            <a:r>
              <a:rPr spc="-30" dirty="0"/>
              <a:t> </a:t>
            </a:r>
            <a:r>
              <a:rPr dirty="0"/>
              <a:t>Feb,</a:t>
            </a:r>
            <a:r>
              <a:rPr spc="-15" dirty="0"/>
              <a:t> </a:t>
            </a:r>
            <a:r>
              <a:rPr spc="-20" dirty="0"/>
              <a:t>2021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Segoe UI"/>
                <a:cs typeface="Segoe UI"/>
              </a:defRPr>
            </a:lvl1pPr>
          </a:lstStyle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dirty="0"/>
              <a:t>©</a:t>
            </a:r>
            <a:r>
              <a:rPr spc="-35" dirty="0"/>
              <a:t> </a:t>
            </a:r>
            <a:r>
              <a:rPr dirty="0"/>
              <a:t>THE</a:t>
            </a:r>
            <a:r>
              <a:rPr spc="-15" dirty="0"/>
              <a:t> </a:t>
            </a:r>
            <a:r>
              <a:rPr dirty="0"/>
              <a:t>INSTITUTE</a:t>
            </a:r>
            <a:r>
              <a:rPr spc="-10" dirty="0"/>
              <a:t> </a:t>
            </a:r>
            <a:r>
              <a:rPr dirty="0"/>
              <a:t>OF</a:t>
            </a:r>
            <a:r>
              <a:rPr spc="-35" dirty="0"/>
              <a:t> </a:t>
            </a:r>
            <a:r>
              <a:rPr spc="-10" dirty="0"/>
              <a:t>CHARTERED</a:t>
            </a:r>
            <a:r>
              <a:rPr spc="-25" dirty="0"/>
              <a:t> </a:t>
            </a:r>
            <a:r>
              <a:rPr spc="-20" dirty="0"/>
              <a:t>ACCOUNTANTS</a:t>
            </a:r>
            <a:r>
              <a:rPr spc="-15" dirty="0"/>
              <a:t> </a:t>
            </a:r>
            <a:r>
              <a:rPr dirty="0"/>
              <a:t>OF</a:t>
            </a:r>
            <a:r>
              <a:rPr spc="-35" dirty="0"/>
              <a:t> </a:t>
            </a:r>
            <a:r>
              <a:rPr spc="-10" dirty="0"/>
              <a:t>INDIA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81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bg1"/>
                </a:solidFill>
                <a:latin typeface="Segoe UI"/>
                <a:cs typeface="Segoe UI"/>
              </a:defRPr>
            </a:lvl1pPr>
          </a:lstStyle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dirty="0"/>
              <a:t>16</a:t>
            </a:r>
            <a:r>
              <a:rPr spc="-30" dirty="0"/>
              <a:t> </a:t>
            </a:r>
            <a:r>
              <a:rPr dirty="0"/>
              <a:t>Feb,</a:t>
            </a:r>
            <a:r>
              <a:rPr spc="-15" dirty="0"/>
              <a:t> </a:t>
            </a:r>
            <a:r>
              <a:rPr spc="-20" dirty="0"/>
              <a:t>2021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Segoe UI"/>
                <a:cs typeface="Segoe UI"/>
              </a:defRPr>
            </a:lvl1pPr>
          </a:lstStyle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dirty="0"/>
              <a:t>©</a:t>
            </a:r>
            <a:r>
              <a:rPr spc="-35" dirty="0"/>
              <a:t> </a:t>
            </a:r>
            <a:r>
              <a:rPr dirty="0"/>
              <a:t>THE</a:t>
            </a:r>
            <a:r>
              <a:rPr spc="-15" dirty="0"/>
              <a:t> </a:t>
            </a:r>
            <a:r>
              <a:rPr dirty="0"/>
              <a:t>INSTITUTE</a:t>
            </a:r>
            <a:r>
              <a:rPr spc="-10" dirty="0"/>
              <a:t> </a:t>
            </a:r>
            <a:r>
              <a:rPr dirty="0"/>
              <a:t>OF</a:t>
            </a:r>
            <a:r>
              <a:rPr spc="-35" dirty="0"/>
              <a:t> </a:t>
            </a:r>
            <a:r>
              <a:rPr spc="-10" dirty="0"/>
              <a:t>CHARTERED</a:t>
            </a:r>
            <a:r>
              <a:rPr spc="-25" dirty="0"/>
              <a:t> </a:t>
            </a:r>
            <a:r>
              <a:rPr spc="-20" dirty="0"/>
              <a:t>ACCOUNTANTS</a:t>
            </a:r>
            <a:r>
              <a:rPr spc="-15" dirty="0"/>
              <a:t> </a:t>
            </a:r>
            <a:r>
              <a:rPr dirty="0"/>
              <a:t>OF</a:t>
            </a:r>
            <a:r>
              <a:rPr spc="-35" dirty="0"/>
              <a:t> </a:t>
            </a:r>
            <a:r>
              <a:rPr spc="-10" dirty="0"/>
              <a:t>INDIA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81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175" y="6400799"/>
            <a:ext cx="12188825" cy="457200"/>
          </a:xfrm>
          <a:custGeom>
            <a:avLst/>
            <a:gdLst/>
            <a:ahLst/>
            <a:cxnLst/>
            <a:rect l="l" t="t" r="r" b="b"/>
            <a:pathLst>
              <a:path w="12188825" h="457200">
                <a:moveTo>
                  <a:pt x="12188825" y="0"/>
                </a:moveTo>
                <a:lnTo>
                  <a:pt x="0" y="0"/>
                </a:lnTo>
                <a:lnTo>
                  <a:pt x="0" y="457200"/>
                </a:lnTo>
                <a:lnTo>
                  <a:pt x="12188825" y="457200"/>
                </a:lnTo>
                <a:lnTo>
                  <a:pt x="12188825" y="0"/>
                </a:lnTo>
                <a:close/>
              </a:path>
            </a:pathLst>
          </a:custGeom>
          <a:solidFill>
            <a:srgbClr val="2583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6334125"/>
            <a:ext cx="12188825" cy="63500"/>
          </a:xfrm>
          <a:custGeom>
            <a:avLst/>
            <a:gdLst/>
            <a:ahLst/>
            <a:cxnLst/>
            <a:rect l="l" t="t" r="r" b="b"/>
            <a:pathLst>
              <a:path w="12188825" h="63500">
                <a:moveTo>
                  <a:pt x="12188825" y="0"/>
                </a:moveTo>
                <a:lnTo>
                  <a:pt x="0" y="0"/>
                </a:lnTo>
                <a:lnTo>
                  <a:pt x="0" y="63500"/>
                </a:lnTo>
                <a:lnTo>
                  <a:pt x="12188825" y="63500"/>
                </a:lnTo>
                <a:lnTo>
                  <a:pt x="12188825" y="0"/>
                </a:lnTo>
                <a:close/>
              </a:path>
            </a:pathLst>
          </a:custGeom>
          <a:solidFill>
            <a:srgbClr val="1CAC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193800" y="1738376"/>
            <a:ext cx="9966325" cy="0"/>
          </a:xfrm>
          <a:custGeom>
            <a:avLst/>
            <a:gdLst/>
            <a:ahLst/>
            <a:cxnLst/>
            <a:rect l="l" t="t" r="r" b="b"/>
            <a:pathLst>
              <a:path w="9966325">
                <a:moveTo>
                  <a:pt x="0" y="0"/>
                </a:moveTo>
                <a:lnTo>
                  <a:pt x="9966325" y="0"/>
                </a:lnTo>
              </a:path>
            </a:pathLst>
          </a:custGeom>
          <a:ln w="635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75740" y="127508"/>
            <a:ext cx="9896678" cy="15600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76019" y="1734057"/>
            <a:ext cx="9994265" cy="3988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rgbClr val="40404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175715" y="6488500"/>
            <a:ext cx="1165225" cy="295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chemeClr val="bg1"/>
                </a:solidFill>
                <a:latin typeface="Segoe UI"/>
                <a:cs typeface="Segoe UI"/>
              </a:defRPr>
            </a:lvl1pPr>
          </a:lstStyle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dirty="0"/>
              <a:t>16</a:t>
            </a:r>
            <a:r>
              <a:rPr spc="-30" dirty="0"/>
              <a:t> </a:t>
            </a:r>
            <a:r>
              <a:rPr dirty="0"/>
              <a:t>Feb,</a:t>
            </a:r>
            <a:r>
              <a:rPr spc="-15" dirty="0"/>
              <a:t> </a:t>
            </a:r>
            <a:r>
              <a:rPr spc="-20" dirty="0"/>
              <a:t>2021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5057" y="6505668"/>
            <a:ext cx="4755515" cy="2628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bg1"/>
                </a:solidFill>
                <a:latin typeface="Segoe UI"/>
                <a:cs typeface="Segoe UI"/>
              </a:defRPr>
            </a:lvl1pPr>
          </a:lstStyle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dirty="0"/>
              <a:t>©</a:t>
            </a:r>
            <a:r>
              <a:rPr spc="-35" dirty="0"/>
              <a:t> </a:t>
            </a:r>
            <a:r>
              <a:rPr dirty="0"/>
              <a:t>THE</a:t>
            </a:r>
            <a:r>
              <a:rPr spc="-15" dirty="0"/>
              <a:t> </a:t>
            </a:r>
            <a:r>
              <a:rPr dirty="0"/>
              <a:t>INSTITUTE</a:t>
            </a:r>
            <a:r>
              <a:rPr spc="-10" dirty="0"/>
              <a:t> </a:t>
            </a:r>
            <a:r>
              <a:rPr dirty="0"/>
              <a:t>OF</a:t>
            </a:r>
            <a:r>
              <a:rPr spc="-35" dirty="0"/>
              <a:t> </a:t>
            </a:r>
            <a:r>
              <a:rPr spc="-10" dirty="0"/>
              <a:t>CHARTERED</a:t>
            </a:r>
            <a:r>
              <a:rPr spc="-25" dirty="0"/>
              <a:t> </a:t>
            </a:r>
            <a:r>
              <a:rPr spc="-20" dirty="0"/>
              <a:t>ACCOUNTANTS</a:t>
            </a:r>
            <a:r>
              <a:rPr spc="-15" dirty="0"/>
              <a:t> </a:t>
            </a:r>
            <a:r>
              <a:rPr dirty="0"/>
              <a:t>OF</a:t>
            </a:r>
            <a:r>
              <a:rPr spc="-35" dirty="0"/>
              <a:t> </a:t>
            </a:r>
            <a:r>
              <a:rPr spc="-10" dirty="0"/>
              <a:t>INDIA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852150" y="6535775"/>
            <a:ext cx="320675" cy="254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81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4812" y="405129"/>
            <a:ext cx="4408805" cy="1757680"/>
          </a:xfrm>
          <a:custGeom>
            <a:avLst/>
            <a:gdLst/>
            <a:ahLst/>
            <a:cxnLst/>
            <a:rect l="l" t="t" r="r" b="b"/>
            <a:pathLst>
              <a:path w="4408805" h="1757680">
                <a:moveTo>
                  <a:pt x="4408487" y="0"/>
                </a:moveTo>
                <a:lnTo>
                  <a:pt x="0" y="0"/>
                </a:lnTo>
                <a:lnTo>
                  <a:pt x="0" y="406400"/>
                </a:lnTo>
                <a:lnTo>
                  <a:pt x="0" y="1757680"/>
                </a:lnTo>
                <a:lnTo>
                  <a:pt x="384721" y="1757680"/>
                </a:lnTo>
                <a:lnTo>
                  <a:pt x="384721" y="406400"/>
                </a:lnTo>
                <a:lnTo>
                  <a:pt x="4408487" y="406400"/>
                </a:lnTo>
                <a:lnTo>
                  <a:pt x="4408487" y="0"/>
                </a:lnTo>
                <a:close/>
              </a:path>
            </a:pathLst>
          </a:custGeom>
          <a:solidFill>
            <a:srgbClr val="1F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24400" y="4592826"/>
            <a:ext cx="7440549" cy="1755139"/>
          </a:xfrm>
          <a:custGeom>
            <a:avLst/>
            <a:gdLst/>
            <a:ahLst/>
            <a:cxnLst/>
            <a:rect l="l" t="t" r="r" b="b"/>
            <a:pathLst>
              <a:path w="4408805" h="1755139">
                <a:moveTo>
                  <a:pt x="4408424" y="0"/>
                </a:moveTo>
                <a:lnTo>
                  <a:pt x="4023487" y="0"/>
                </a:lnTo>
                <a:lnTo>
                  <a:pt x="4023487" y="1350010"/>
                </a:lnTo>
                <a:lnTo>
                  <a:pt x="0" y="1350010"/>
                </a:lnTo>
                <a:lnTo>
                  <a:pt x="0" y="1755140"/>
                </a:lnTo>
                <a:lnTo>
                  <a:pt x="4408424" y="1755140"/>
                </a:lnTo>
                <a:lnTo>
                  <a:pt x="4408424" y="1350010"/>
                </a:lnTo>
                <a:lnTo>
                  <a:pt x="4408424" y="0"/>
                </a:lnTo>
                <a:close/>
              </a:path>
            </a:pathLst>
          </a:custGeom>
          <a:solidFill>
            <a:srgbClr val="1F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41069" y="1089150"/>
            <a:ext cx="6926835" cy="7508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0">
              <a:lnSpc>
                <a:spcPct val="100000"/>
              </a:lnSpc>
              <a:spcBef>
                <a:spcPts val="260"/>
              </a:spcBef>
              <a:buClr>
                <a:srgbClr val="1CACE3"/>
              </a:buClr>
              <a:tabLst>
                <a:tab pos="302895" algn="l"/>
              </a:tabLst>
            </a:pPr>
            <a:r>
              <a:rPr lang="en-IN" sz="4800" b="1" dirty="0" smtClean="0">
                <a:solidFill>
                  <a:srgbClr val="404040"/>
                </a:solidFill>
                <a:latin typeface="Calibri"/>
                <a:cs typeface="Calibri"/>
              </a:rPr>
              <a:t>BREACH</a:t>
            </a:r>
            <a:r>
              <a:rPr lang="en-IN" sz="4800" b="1" spc="-25" dirty="0" smtClean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lang="en-IN" sz="4800" b="1" dirty="0" smtClean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lang="en-IN" sz="4800" b="1" spc="-55" dirty="0" smtClean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lang="en-IN" sz="4800" b="1" spc="-10" dirty="0" smtClean="0">
                <a:solidFill>
                  <a:srgbClr val="404040"/>
                </a:solidFill>
                <a:latin typeface="Calibri"/>
                <a:cs typeface="Calibri"/>
              </a:rPr>
              <a:t>CONTRACT</a:t>
            </a:r>
            <a:endParaRPr lang="en-IN" sz="48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10200" y="4487604"/>
            <a:ext cx="5715000" cy="133049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800" b="1" dirty="0" smtClean="0">
                <a:solidFill>
                  <a:srgbClr val="1F487C"/>
                </a:solidFill>
                <a:latin typeface="Segoe UI"/>
                <a:cs typeface="Segoe UI"/>
              </a:rPr>
              <a:t>Dr. G. Thangadurai</a:t>
            </a: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800" b="1" dirty="0" smtClean="0">
                <a:solidFill>
                  <a:srgbClr val="1F487C"/>
                </a:solidFill>
                <a:latin typeface="Segoe UI"/>
                <a:cs typeface="Segoe UI"/>
              </a:rPr>
              <a:t>Assistant Professor</a:t>
            </a: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800" b="1" dirty="0" smtClean="0">
                <a:solidFill>
                  <a:srgbClr val="1F487C"/>
                </a:solidFill>
                <a:latin typeface="Segoe UI"/>
                <a:cs typeface="Segoe UI"/>
              </a:rPr>
              <a:t>CPA College, </a:t>
            </a:r>
            <a:r>
              <a:rPr lang="en-US" sz="2800" b="1" dirty="0" err="1" smtClean="0">
                <a:solidFill>
                  <a:srgbClr val="1F487C"/>
                </a:solidFill>
                <a:latin typeface="Segoe UI"/>
                <a:cs typeface="Segoe UI"/>
              </a:rPr>
              <a:t>Bodinayakanur</a:t>
            </a:r>
            <a:endParaRPr sz="2400" dirty="0">
              <a:latin typeface="Segoe UI"/>
              <a:cs typeface="Segoe U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6453187"/>
            <a:ext cx="12192000" cy="405130"/>
          </a:xfrm>
          <a:custGeom>
            <a:avLst/>
            <a:gdLst/>
            <a:ahLst/>
            <a:cxnLst/>
            <a:rect l="l" t="t" r="r" b="b"/>
            <a:pathLst>
              <a:path w="12192000" h="405129">
                <a:moveTo>
                  <a:pt x="12192000" y="0"/>
                </a:moveTo>
                <a:lnTo>
                  <a:pt x="0" y="0"/>
                </a:lnTo>
                <a:lnTo>
                  <a:pt x="0" y="404812"/>
                </a:lnTo>
                <a:lnTo>
                  <a:pt x="12192000" y="404812"/>
                </a:lnTo>
                <a:lnTo>
                  <a:pt x="12192000" y="0"/>
                </a:lnTo>
                <a:close/>
              </a:path>
            </a:pathLst>
          </a:custGeom>
          <a:solidFill>
            <a:srgbClr val="1F487C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4460" rIns="0" bIns="0" rtlCol="0">
            <a:spAutoFit/>
          </a:bodyPr>
          <a:lstStyle/>
          <a:p>
            <a:pPr marL="12700" marR="5080">
              <a:lnSpc>
                <a:spcPts val="4900"/>
              </a:lnSpc>
              <a:spcBef>
                <a:spcPts val="980"/>
              </a:spcBef>
            </a:pPr>
            <a:r>
              <a:rPr dirty="0"/>
              <a:t>BREACH</a:t>
            </a:r>
            <a:r>
              <a:rPr spc="-280" dirty="0"/>
              <a:t> </a:t>
            </a:r>
            <a:r>
              <a:rPr dirty="0"/>
              <a:t>OF</a:t>
            </a:r>
            <a:r>
              <a:rPr spc="-285" dirty="0"/>
              <a:t> </a:t>
            </a:r>
            <a:r>
              <a:rPr spc="-75" dirty="0"/>
              <a:t>CONTRACT- </a:t>
            </a:r>
            <a:r>
              <a:rPr spc="-10" dirty="0"/>
              <a:t>MEANING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76019" y="1814322"/>
            <a:ext cx="9993630" cy="83566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>
              <a:lnSpc>
                <a:spcPts val="3020"/>
              </a:lnSpc>
              <a:spcBef>
                <a:spcPts val="480"/>
              </a:spcBef>
            </a:pPr>
            <a:r>
              <a:rPr sz="2800" dirty="0">
                <a:solidFill>
                  <a:srgbClr val="404040"/>
                </a:solidFill>
                <a:latin typeface="Calibri"/>
                <a:cs typeface="Calibri"/>
              </a:rPr>
              <a:t>Breach</a:t>
            </a:r>
            <a:r>
              <a:rPr sz="28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8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404040"/>
                </a:solidFill>
                <a:latin typeface="Calibri"/>
                <a:cs typeface="Calibri"/>
              </a:rPr>
              <a:t>contract</a:t>
            </a:r>
            <a:r>
              <a:rPr sz="28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404040"/>
                </a:solidFill>
                <a:latin typeface="Calibri"/>
                <a:cs typeface="Calibri"/>
              </a:rPr>
              <a:t>means</a:t>
            </a:r>
            <a:r>
              <a:rPr sz="28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404040"/>
                </a:solidFill>
                <a:latin typeface="Calibri"/>
                <a:cs typeface="Calibri"/>
              </a:rPr>
              <a:t>failure</a:t>
            </a:r>
            <a:r>
              <a:rPr sz="28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404040"/>
                </a:solidFill>
                <a:latin typeface="Calibri"/>
                <a:cs typeface="Calibri"/>
              </a:rPr>
              <a:t>or</a:t>
            </a:r>
            <a:r>
              <a:rPr sz="28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404040"/>
                </a:solidFill>
                <a:latin typeface="Calibri"/>
                <a:cs typeface="Calibri"/>
              </a:rPr>
              <a:t>refusal</a:t>
            </a:r>
            <a:r>
              <a:rPr sz="28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8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8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404040"/>
                </a:solidFill>
                <a:latin typeface="Calibri"/>
                <a:cs typeface="Calibri"/>
              </a:rPr>
              <a:t>parties</a:t>
            </a:r>
            <a:r>
              <a:rPr sz="28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8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Calibri"/>
                <a:cs typeface="Calibri"/>
              </a:rPr>
              <a:t>perform </a:t>
            </a:r>
            <a:r>
              <a:rPr sz="2800" dirty="0">
                <a:solidFill>
                  <a:srgbClr val="404040"/>
                </a:solidFill>
                <a:latin typeface="Calibri"/>
                <a:cs typeface="Calibri"/>
              </a:rPr>
              <a:t>their</a:t>
            </a:r>
            <a:r>
              <a:rPr sz="28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404040"/>
                </a:solidFill>
                <a:latin typeface="Calibri"/>
                <a:cs typeface="Calibri"/>
              </a:rPr>
              <a:t>respective</a:t>
            </a:r>
            <a:r>
              <a:rPr sz="28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Calibri"/>
                <a:cs typeface="Calibri"/>
              </a:rPr>
              <a:t>promises.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67423" y="2770187"/>
            <a:ext cx="4695825" cy="34639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5715" y="187528"/>
            <a:ext cx="7296784" cy="1379220"/>
          </a:xfrm>
          <a:prstGeom prst="rect">
            <a:avLst/>
          </a:prstGeom>
        </p:spPr>
        <p:txBody>
          <a:bodyPr vert="horz" wrap="square" lIns="0" tIns="124460" rIns="0" bIns="0" rtlCol="0">
            <a:spAutoFit/>
          </a:bodyPr>
          <a:lstStyle/>
          <a:p>
            <a:pPr marL="12700" marR="5080">
              <a:lnSpc>
                <a:spcPts val="4900"/>
              </a:lnSpc>
              <a:spcBef>
                <a:spcPts val="980"/>
              </a:spcBef>
            </a:pPr>
            <a:r>
              <a:rPr dirty="0"/>
              <a:t>BREACH</a:t>
            </a:r>
            <a:r>
              <a:rPr spc="-280" dirty="0"/>
              <a:t> </a:t>
            </a:r>
            <a:r>
              <a:rPr dirty="0"/>
              <a:t>OF</a:t>
            </a:r>
            <a:r>
              <a:rPr spc="-285" dirty="0"/>
              <a:t> </a:t>
            </a:r>
            <a:r>
              <a:rPr spc="-75" dirty="0"/>
              <a:t>CONTRACT- </a:t>
            </a:r>
            <a:r>
              <a:rPr spc="-10" dirty="0"/>
              <a:t>TYPES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58900" y="1831086"/>
            <a:ext cx="9812655" cy="2434590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12700" marR="7620" indent="506095" algn="just">
              <a:lnSpc>
                <a:spcPct val="90000"/>
              </a:lnSpc>
              <a:spcBef>
                <a:spcPts val="415"/>
              </a:spcBef>
              <a:buAutoNum type="arabicPeriod"/>
              <a:tabLst>
                <a:tab pos="518795" algn="l"/>
              </a:tabLst>
            </a:pPr>
            <a:r>
              <a:rPr sz="2600" b="1" dirty="0">
                <a:solidFill>
                  <a:srgbClr val="404040"/>
                </a:solidFill>
                <a:latin typeface="Arial"/>
                <a:cs typeface="Arial"/>
              </a:rPr>
              <a:t>Anticipatory</a:t>
            </a:r>
            <a:r>
              <a:rPr sz="2600" b="1" spc="165" dirty="0">
                <a:solidFill>
                  <a:srgbClr val="404040"/>
                </a:solidFill>
                <a:latin typeface="Arial"/>
                <a:cs typeface="Arial"/>
              </a:rPr>
              <a:t>  </a:t>
            </a:r>
            <a:r>
              <a:rPr sz="2600" b="1" dirty="0">
                <a:solidFill>
                  <a:srgbClr val="404040"/>
                </a:solidFill>
                <a:latin typeface="Arial"/>
                <a:cs typeface="Arial"/>
              </a:rPr>
              <a:t>Breach</a:t>
            </a:r>
            <a:r>
              <a:rPr sz="2600" b="1" spc="175" dirty="0">
                <a:solidFill>
                  <a:srgbClr val="404040"/>
                </a:solidFill>
                <a:latin typeface="Arial"/>
                <a:cs typeface="Arial"/>
              </a:rPr>
              <a:t>  </a:t>
            </a:r>
            <a:r>
              <a:rPr sz="2600" b="1" dirty="0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sz="2600" b="1" spc="165" dirty="0">
                <a:solidFill>
                  <a:srgbClr val="404040"/>
                </a:solidFill>
                <a:latin typeface="Arial"/>
                <a:cs typeface="Arial"/>
              </a:rPr>
              <a:t>  </a:t>
            </a:r>
            <a:r>
              <a:rPr sz="2600" b="1" dirty="0">
                <a:solidFill>
                  <a:srgbClr val="404040"/>
                </a:solidFill>
                <a:latin typeface="Arial"/>
                <a:cs typeface="Arial"/>
              </a:rPr>
              <a:t>Contract</a:t>
            </a:r>
            <a:r>
              <a:rPr sz="2600" b="1" spc="170" dirty="0">
                <a:solidFill>
                  <a:srgbClr val="404040"/>
                </a:solidFill>
                <a:latin typeface="Arial"/>
                <a:cs typeface="Arial"/>
              </a:rPr>
              <a:t> 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-</a:t>
            </a:r>
            <a:r>
              <a:rPr sz="2600" spc="175" dirty="0">
                <a:solidFill>
                  <a:srgbClr val="404040"/>
                </a:solidFill>
                <a:latin typeface="Arial"/>
                <a:cs typeface="Arial"/>
              </a:rPr>
              <a:t> 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sz="2600" spc="105" dirty="0">
                <a:solidFill>
                  <a:srgbClr val="404040"/>
                </a:solidFill>
                <a:latin typeface="Arial"/>
                <a:cs typeface="Arial"/>
              </a:rPr>
              <a:t> 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party</a:t>
            </a:r>
            <a:r>
              <a:rPr sz="2600" spc="175" dirty="0">
                <a:solidFill>
                  <a:srgbClr val="404040"/>
                </a:solidFill>
                <a:latin typeface="Arial"/>
                <a:cs typeface="Arial"/>
              </a:rPr>
              <a:t> 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declares</a:t>
            </a:r>
            <a:r>
              <a:rPr sz="2600" spc="175" dirty="0">
                <a:solidFill>
                  <a:srgbClr val="404040"/>
                </a:solidFill>
                <a:latin typeface="Arial"/>
                <a:cs typeface="Arial"/>
              </a:rPr>
              <a:t>  </a:t>
            </a:r>
            <a:r>
              <a:rPr sz="2600" spc="-25" dirty="0">
                <a:solidFill>
                  <a:srgbClr val="404040"/>
                </a:solidFill>
                <a:latin typeface="Arial"/>
                <a:cs typeface="Arial"/>
              </a:rPr>
              <a:t>his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intention</a:t>
            </a:r>
            <a:r>
              <a:rPr sz="2600" spc="11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sz="2600" spc="11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not</a:t>
            </a:r>
            <a:r>
              <a:rPr sz="2600" spc="10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performing</a:t>
            </a:r>
            <a:r>
              <a:rPr sz="2600" spc="10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2600" spc="10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contract</a:t>
            </a:r>
            <a:r>
              <a:rPr sz="2600" spc="10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b="1" u="sng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Arial"/>
                <a:cs typeface="Arial"/>
              </a:rPr>
              <a:t>before</a:t>
            </a:r>
            <a:r>
              <a:rPr sz="2600" b="1" u="none" spc="114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u="none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2600" u="none" spc="10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u="none" dirty="0">
                <a:solidFill>
                  <a:srgbClr val="404040"/>
                </a:solidFill>
                <a:latin typeface="Arial"/>
                <a:cs typeface="Arial"/>
              </a:rPr>
              <a:t>performance</a:t>
            </a:r>
            <a:r>
              <a:rPr sz="2600" u="none" spc="11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u="none" spc="-25" dirty="0">
                <a:solidFill>
                  <a:srgbClr val="404040"/>
                </a:solidFill>
                <a:latin typeface="Arial"/>
                <a:cs typeface="Arial"/>
              </a:rPr>
              <a:t>is due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655"/>
              </a:spcBef>
              <a:buClr>
                <a:srgbClr val="404040"/>
              </a:buClr>
              <a:buFont typeface="Arial"/>
              <a:buAutoNum type="arabicPeriod"/>
            </a:pPr>
            <a:endParaRPr sz="2600">
              <a:latin typeface="Arial"/>
              <a:cs typeface="Arial"/>
            </a:endParaRPr>
          </a:p>
          <a:p>
            <a:pPr marL="455930" marR="5080" indent="-425450">
              <a:lnSpc>
                <a:spcPts val="2810"/>
              </a:lnSpc>
              <a:spcBef>
                <a:spcPts val="5"/>
              </a:spcBef>
              <a:buAutoNum type="arabicPeriod"/>
              <a:tabLst>
                <a:tab pos="544195" algn="l"/>
                <a:tab pos="1615440" algn="l"/>
                <a:tab pos="2886710" algn="l"/>
                <a:tab pos="3348354" algn="l"/>
                <a:tab pos="4854575" algn="l"/>
                <a:tab pos="5188585" algn="l"/>
                <a:tab pos="5962650" algn="l"/>
                <a:tab pos="6921500" algn="l"/>
                <a:tab pos="7363459" algn="l"/>
                <a:tab pos="7881620" algn="l"/>
                <a:tab pos="8655685" algn="l"/>
                <a:tab pos="9520555" algn="l"/>
              </a:tabLst>
            </a:pPr>
            <a:r>
              <a:rPr sz="2600" b="1" spc="-10" dirty="0">
                <a:solidFill>
                  <a:srgbClr val="404040"/>
                </a:solidFill>
                <a:latin typeface="Arial"/>
                <a:cs typeface="Arial"/>
              </a:rPr>
              <a:t>Actual</a:t>
            </a:r>
            <a:r>
              <a:rPr sz="2600" b="1" dirty="0">
                <a:solidFill>
                  <a:srgbClr val="404040"/>
                </a:solidFill>
                <a:latin typeface="Arial"/>
                <a:cs typeface="Arial"/>
              </a:rPr>
              <a:t>	</a:t>
            </a:r>
            <a:r>
              <a:rPr sz="2600" b="1" spc="-10" dirty="0">
                <a:solidFill>
                  <a:srgbClr val="404040"/>
                </a:solidFill>
                <a:latin typeface="Arial"/>
                <a:cs typeface="Arial"/>
              </a:rPr>
              <a:t>Breach</a:t>
            </a:r>
            <a:r>
              <a:rPr sz="2600" b="1" dirty="0">
                <a:solidFill>
                  <a:srgbClr val="404040"/>
                </a:solidFill>
                <a:latin typeface="Arial"/>
                <a:cs typeface="Arial"/>
              </a:rPr>
              <a:t>	</a:t>
            </a:r>
            <a:r>
              <a:rPr sz="2600" b="1" spc="-25" dirty="0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sz="2600" b="1" dirty="0">
                <a:solidFill>
                  <a:srgbClr val="404040"/>
                </a:solidFill>
                <a:latin typeface="Arial"/>
                <a:cs typeface="Arial"/>
              </a:rPr>
              <a:t>	</a:t>
            </a:r>
            <a:r>
              <a:rPr sz="2600" b="1" spc="-10" dirty="0">
                <a:solidFill>
                  <a:srgbClr val="404040"/>
                </a:solidFill>
                <a:latin typeface="Arial"/>
                <a:cs typeface="Arial"/>
              </a:rPr>
              <a:t>Contract</a:t>
            </a:r>
            <a:r>
              <a:rPr sz="2600" b="1" dirty="0">
                <a:solidFill>
                  <a:srgbClr val="404040"/>
                </a:solidFill>
                <a:latin typeface="Arial"/>
                <a:cs typeface="Arial"/>
              </a:rPr>
              <a:t>	</a:t>
            </a:r>
            <a:r>
              <a:rPr sz="2600" spc="-50" dirty="0">
                <a:solidFill>
                  <a:srgbClr val="404040"/>
                </a:solidFill>
                <a:latin typeface="Arial"/>
                <a:cs typeface="Arial"/>
              </a:rPr>
              <a:t>–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	</a:t>
            </a:r>
            <a:r>
              <a:rPr sz="2600" spc="-25" dirty="0">
                <a:solidFill>
                  <a:srgbClr val="404040"/>
                </a:solidFill>
                <a:latin typeface="Arial"/>
                <a:cs typeface="Arial"/>
              </a:rPr>
              <a:t>may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	</a:t>
            </a:r>
            <a:r>
              <a:rPr sz="2600" spc="-10" dirty="0">
                <a:solidFill>
                  <a:srgbClr val="404040"/>
                </a:solidFill>
                <a:latin typeface="Arial"/>
                <a:cs typeface="Arial"/>
              </a:rPr>
              <a:t>occur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	</a:t>
            </a:r>
            <a:r>
              <a:rPr sz="2600" spc="-25" dirty="0">
                <a:solidFill>
                  <a:srgbClr val="404040"/>
                </a:solidFill>
                <a:latin typeface="Arial"/>
                <a:cs typeface="Arial"/>
              </a:rPr>
              <a:t>(i)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	</a:t>
            </a:r>
            <a:r>
              <a:rPr sz="2600" spc="-25" dirty="0">
                <a:solidFill>
                  <a:srgbClr val="404040"/>
                </a:solidFill>
                <a:latin typeface="Arial"/>
                <a:cs typeface="Arial"/>
              </a:rPr>
              <a:t>on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	</a:t>
            </a:r>
            <a:r>
              <a:rPr sz="2600" b="1" u="sng" spc="-25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Arial"/>
                <a:cs typeface="Arial"/>
              </a:rPr>
              <a:t>Due</a:t>
            </a:r>
            <a:r>
              <a:rPr sz="2600" b="1" u="sng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Arial"/>
                <a:cs typeface="Arial"/>
              </a:rPr>
              <a:t>	</a:t>
            </a:r>
            <a:r>
              <a:rPr sz="2600" b="1" u="sng" spc="-20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Arial"/>
                <a:cs typeface="Arial"/>
              </a:rPr>
              <a:t>Date</a:t>
            </a:r>
            <a:r>
              <a:rPr sz="2600" b="1" u="sng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Arial"/>
                <a:cs typeface="Arial"/>
              </a:rPr>
              <a:t>	</a:t>
            </a:r>
            <a:r>
              <a:rPr sz="2600" u="none" spc="-25" dirty="0">
                <a:solidFill>
                  <a:srgbClr val="404040"/>
                </a:solidFill>
                <a:latin typeface="Arial"/>
                <a:cs typeface="Arial"/>
              </a:rPr>
              <a:t>of 	</a:t>
            </a:r>
            <a:r>
              <a:rPr sz="2600" u="none" dirty="0">
                <a:solidFill>
                  <a:srgbClr val="404040"/>
                </a:solidFill>
                <a:latin typeface="Arial"/>
                <a:cs typeface="Arial"/>
              </a:rPr>
              <a:t>Performance</a:t>
            </a:r>
            <a:r>
              <a:rPr sz="2600" u="none" spc="-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u="none" dirty="0">
                <a:solidFill>
                  <a:srgbClr val="404040"/>
                </a:solidFill>
                <a:latin typeface="Arial"/>
                <a:cs typeface="Arial"/>
              </a:rPr>
              <a:t>or</a:t>
            </a:r>
            <a:r>
              <a:rPr sz="2600" u="none" spc="-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u="none" dirty="0">
                <a:solidFill>
                  <a:srgbClr val="404040"/>
                </a:solidFill>
                <a:latin typeface="Arial"/>
                <a:cs typeface="Arial"/>
              </a:rPr>
              <a:t>(ii)</a:t>
            </a:r>
            <a:r>
              <a:rPr sz="2600" u="none" spc="-3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b="1" u="sng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Arial"/>
                <a:cs typeface="Arial"/>
              </a:rPr>
              <a:t>During</a:t>
            </a:r>
            <a:r>
              <a:rPr sz="2600" b="1" u="none" spc="-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u="none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2600" u="none" spc="-1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u="none" dirty="0">
                <a:solidFill>
                  <a:srgbClr val="404040"/>
                </a:solidFill>
                <a:latin typeface="Arial"/>
                <a:cs typeface="Arial"/>
              </a:rPr>
              <a:t>Course</a:t>
            </a:r>
            <a:r>
              <a:rPr sz="2600" u="none" spc="-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u="none" dirty="0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sz="2600" u="none" spc="-1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u="none" spc="-10" dirty="0">
                <a:solidFill>
                  <a:srgbClr val="404040"/>
                </a:solidFill>
                <a:latin typeface="Arial"/>
                <a:cs typeface="Arial"/>
              </a:rPr>
              <a:t>Performance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4275" y="1678686"/>
            <a:ext cx="10085705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44220" algn="l"/>
                <a:tab pos="2652395" algn="l"/>
                <a:tab pos="3880485" algn="l"/>
                <a:tab pos="5069840" algn="l"/>
                <a:tab pos="6076950" algn="l"/>
                <a:tab pos="6478270" algn="l"/>
                <a:tab pos="7429500" algn="l"/>
                <a:tab pos="9649460" algn="l"/>
              </a:tabLst>
            </a:pPr>
            <a:r>
              <a:rPr sz="2600" spc="-25" dirty="0">
                <a:solidFill>
                  <a:srgbClr val="404040"/>
                </a:solidFill>
                <a:latin typeface="Arial"/>
                <a:cs typeface="Arial"/>
              </a:rPr>
              <a:t>“An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	</a:t>
            </a:r>
            <a:r>
              <a:rPr sz="2600" spc="-10" dirty="0">
                <a:solidFill>
                  <a:srgbClr val="404040"/>
                </a:solidFill>
                <a:latin typeface="Arial"/>
                <a:cs typeface="Arial"/>
              </a:rPr>
              <a:t>anticipatory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	</a:t>
            </a:r>
            <a:r>
              <a:rPr sz="2600" spc="-10" dirty="0">
                <a:solidFill>
                  <a:srgbClr val="404040"/>
                </a:solidFill>
                <a:latin typeface="Arial"/>
                <a:cs typeface="Arial"/>
              </a:rPr>
              <a:t>breach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	</a:t>
            </a:r>
            <a:r>
              <a:rPr sz="2600" spc="-10" dirty="0">
                <a:solidFill>
                  <a:srgbClr val="404040"/>
                </a:solidFill>
                <a:latin typeface="Arial"/>
                <a:cs typeface="Arial"/>
              </a:rPr>
              <a:t>occurs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	</a:t>
            </a:r>
            <a:r>
              <a:rPr sz="2600" spc="-20" dirty="0">
                <a:solidFill>
                  <a:srgbClr val="404040"/>
                </a:solidFill>
                <a:latin typeface="Arial"/>
                <a:cs typeface="Arial"/>
              </a:rPr>
              <a:t>when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	</a:t>
            </a:r>
            <a:r>
              <a:rPr sz="2600" spc="-50" dirty="0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	</a:t>
            </a:r>
            <a:r>
              <a:rPr sz="2600" spc="-10" dirty="0">
                <a:solidFill>
                  <a:srgbClr val="404040"/>
                </a:solidFill>
                <a:latin typeface="Arial"/>
                <a:cs typeface="Arial"/>
              </a:rPr>
              <a:t>party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	</a:t>
            </a:r>
            <a:r>
              <a:rPr sz="2600" spc="-10" dirty="0">
                <a:solidFill>
                  <a:srgbClr val="404040"/>
                </a:solidFill>
                <a:latin typeface="Arial"/>
                <a:cs typeface="Arial"/>
              </a:rPr>
              <a:t>demonstrates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	</a:t>
            </a:r>
            <a:r>
              <a:rPr sz="2600" spc="-25" dirty="0">
                <a:solidFill>
                  <a:srgbClr val="404040"/>
                </a:solidFill>
                <a:latin typeface="Arial"/>
                <a:cs typeface="Arial"/>
              </a:rPr>
              <a:t>his</a:t>
            </a:r>
            <a:endParaRPr sz="2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84275" y="1898927"/>
            <a:ext cx="10086975" cy="2875915"/>
          </a:xfrm>
          <a:prstGeom prst="rect">
            <a:avLst/>
          </a:prstGeom>
        </p:spPr>
        <p:txBody>
          <a:bodyPr vert="horz" wrap="square" lIns="0" tIns="149225" rIns="0" bIns="0" rtlCol="0">
            <a:spAutoFit/>
          </a:bodyPr>
          <a:lstStyle/>
          <a:p>
            <a:pPr marL="104139">
              <a:lnSpc>
                <a:spcPct val="100000"/>
              </a:lnSpc>
              <a:spcBef>
                <a:spcPts val="1175"/>
              </a:spcBef>
            </a:pP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intention</a:t>
            </a:r>
            <a:r>
              <a:rPr sz="2600" spc="-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to</a:t>
            </a:r>
            <a:r>
              <a:rPr sz="2600" spc="-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break</a:t>
            </a:r>
            <a:r>
              <a:rPr sz="2600" spc="-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sz="2600" spc="-3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contract”.</a:t>
            </a:r>
            <a:r>
              <a:rPr sz="2600" spc="-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It</a:t>
            </a:r>
            <a:r>
              <a:rPr sz="2600" spc="-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can</a:t>
            </a:r>
            <a:r>
              <a:rPr sz="2600" spc="-3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be</a:t>
            </a:r>
            <a:r>
              <a:rPr sz="2600" spc="-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spc="-10" dirty="0">
                <a:solidFill>
                  <a:srgbClr val="404040"/>
                </a:solidFill>
                <a:latin typeface="Arial"/>
                <a:cs typeface="Arial"/>
              </a:rPr>
              <a:t>done:-</a:t>
            </a:r>
            <a:endParaRPr sz="2600">
              <a:latin typeface="Arial"/>
              <a:cs typeface="Arial"/>
            </a:endParaRPr>
          </a:p>
          <a:p>
            <a:pPr marL="128270" indent="-123825">
              <a:lnSpc>
                <a:spcPct val="100000"/>
              </a:lnSpc>
              <a:spcBef>
                <a:spcPts val="1085"/>
              </a:spcBef>
              <a:buClr>
                <a:srgbClr val="1CACE3"/>
              </a:buClr>
              <a:buSzPct val="96153"/>
              <a:buChar char="•"/>
              <a:tabLst>
                <a:tab pos="128270" algn="l"/>
              </a:tabLst>
            </a:pP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Expressly</a:t>
            </a:r>
            <a:r>
              <a:rPr sz="2600" spc="-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by</a:t>
            </a:r>
            <a:r>
              <a:rPr sz="2600" spc="-1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words</a:t>
            </a:r>
            <a:r>
              <a:rPr sz="2600" spc="-3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spoken</a:t>
            </a:r>
            <a:r>
              <a:rPr sz="2600" spc="-2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or</a:t>
            </a:r>
            <a:r>
              <a:rPr sz="2600" spc="-1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written</a:t>
            </a:r>
            <a:r>
              <a:rPr sz="2600" spc="-2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,</a:t>
            </a:r>
            <a:r>
              <a:rPr sz="2600" spc="-1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spc="-25" dirty="0">
                <a:solidFill>
                  <a:srgbClr val="404040"/>
                </a:solidFill>
                <a:latin typeface="Arial"/>
                <a:cs typeface="Arial"/>
              </a:rPr>
              <a:t>or</a:t>
            </a:r>
            <a:endParaRPr sz="2600">
              <a:latin typeface="Arial"/>
              <a:cs typeface="Arial"/>
            </a:endParaRPr>
          </a:p>
          <a:p>
            <a:pPr marL="128270" indent="-123825">
              <a:lnSpc>
                <a:spcPct val="100000"/>
              </a:lnSpc>
              <a:spcBef>
                <a:spcPts val="1090"/>
              </a:spcBef>
              <a:buClr>
                <a:srgbClr val="1CACE3"/>
              </a:buClr>
              <a:buSzPct val="96153"/>
              <a:buChar char="•"/>
              <a:tabLst>
                <a:tab pos="128270" algn="l"/>
              </a:tabLst>
            </a:pP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Impliedly</a:t>
            </a:r>
            <a:r>
              <a:rPr sz="2600" spc="-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by</a:t>
            </a:r>
            <a:r>
              <a:rPr sz="2600" spc="-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conduct</a:t>
            </a:r>
            <a:r>
              <a:rPr sz="2600" spc="-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sz="2600" spc="-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one</a:t>
            </a:r>
            <a:r>
              <a:rPr sz="2600" spc="-3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sz="2600" spc="-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2600" spc="-10" dirty="0">
                <a:solidFill>
                  <a:srgbClr val="404040"/>
                </a:solidFill>
                <a:latin typeface="Arial"/>
                <a:cs typeface="Arial"/>
              </a:rPr>
              <a:t> parties.</a:t>
            </a:r>
            <a:endParaRPr sz="2600">
              <a:latin typeface="Arial"/>
              <a:cs typeface="Arial"/>
            </a:endParaRPr>
          </a:p>
          <a:p>
            <a:pPr marL="104139" marR="5080" algn="just">
              <a:lnSpc>
                <a:spcPct val="90000"/>
              </a:lnSpc>
              <a:spcBef>
                <a:spcPts val="1405"/>
              </a:spcBef>
            </a:pPr>
            <a:r>
              <a:rPr sz="2600" dirty="0">
                <a:solidFill>
                  <a:srgbClr val="1CACE3"/>
                </a:solidFill>
                <a:latin typeface="Arial"/>
                <a:cs typeface="Arial"/>
              </a:rPr>
              <a:t>Example</a:t>
            </a:r>
            <a:r>
              <a:rPr sz="2600" spc="484" dirty="0">
                <a:solidFill>
                  <a:srgbClr val="1CACE3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1CACE3"/>
                </a:solidFill>
                <a:latin typeface="Arial"/>
                <a:cs typeface="Arial"/>
              </a:rPr>
              <a:t>-</a:t>
            </a:r>
            <a:r>
              <a:rPr sz="2600" spc="470" dirty="0">
                <a:solidFill>
                  <a:srgbClr val="1CACE3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R</a:t>
            </a:r>
            <a:r>
              <a:rPr sz="2600" spc="484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agrees</a:t>
            </a:r>
            <a:r>
              <a:rPr sz="2600" spc="48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To</a:t>
            </a:r>
            <a:r>
              <a:rPr sz="2600" spc="484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marry</a:t>
            </a:r>
            <a:r>
              <a:rPr sz="2600" spc="48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S,</a:t>
            </a:r>
            <a:r>
              <a:rPr sz="2600" spc="47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Before</a:t>
            </a:r>
            <a:r>
              <a:rPr sz="2600" spc="47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2600" spc="49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date</a:t>
            </a:r>
            <a:r>
              <a:rPr sz="2600" spc="484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sz="2600" spc="47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Marriage</a:t>
            </a:r>
            <a:r>
              <a:rPr sz="2600" spc="48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spc="-50" dirty="0">
                <a:solidFill>
                  <a:srgbClr val="404040"/>
                </a:solidFill>
                <a:latin typeface="Arial"/>
                <a:cs typeface="Arial"/>
              </a:rPr>
              <a:t>R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heard</a:t>
            </a:r>
            <a:r>
              <a:rPr sz="2600" spc="17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that</a:t>
            </a:r>
            <a:r>
              <a:rPr sz="2600" spc="16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S</a:t>
            </a:r>
            <a:r>
              <a:rPr sz="2600" spc="17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going</a:t>
            </a:r>
            <a:r>
              <a:rPr sz="2600" spc="17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to</a:t>
            </a:r>
            <a:r>
              <a:rPr sz="2600" spc="17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Marry</a:t>
            </a:r>
            <a:r>
              <a:rPr sz="2600" spc="1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N,</a:t>
            </a:r>
            <a:r>
              <a:rPr sz="2600" spc="16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2600" spc="17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anticipatory</a:t>
            </a:r>
            <a:r>
              <a:rPr sz="2600" spc="16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breach</a:t>
            </a:r>
            <a:r>
              <a:rPr sz="2600" spc="16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occurred</a:t>
            </a:r>
            <a:r>
              <a:rPr sz="2600" spc="16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spc="-25" dirty="0">
                <a:solidFill>
                  <a:srgbClr val="404040"/>
                </a:solidFill>
                <a:latin typeface="Arial"/>
                <a:cs typeface="Arial"/>
              </a:rPr>
              <a:t>by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conduct</a:t>
            </a:r>
            <a:r>
              <a:rPr sz="2600" spc="-6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sz="2600" spc="-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2600" spc="-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spc="-10" dirty="0">
                <a:solidFill>
                  <a:srgbClr val="404040"/>
                </a:solidFill>
                <a:latin typeface="Arial"/>
                <a:cs typeface="Arial"/>
              </a:rPr>
              <a:t>party.</a:t>
            </a:r>
            <a:endParaRPr sz="26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15644" y="127508"/>
            <a:ext cx="657034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Anticipatory</a:t>
            </a:r>
            <a:r>
              <a:rPr spc="-160" dirty="0"/>
              <a:t> </a:t>
            </a:r>
            <a:r>
              <a:rPr dirty="0"/>
              <a:t>Breach</a:t>
            </a:r>
            <a:r>
              <a:rPr spc="-190" dirty="0"/>
              <a:t> </a:t>
            </a:r>
            <a:r>
              <a:rPr spc="-25" dirty="0"/>
              <a:t>of </a:t>
            </a:r>
            <a:r>
              <a:rPr spc="-10" dirty="0"/>
              <a:t>Contract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15594" rIns="0" bIns="0" rtlCol="0">
            <a:spAutoFit/>
          </a:bodyPr>
          <a:lstStyle/>
          <a:p>
            <a:pPr marL="112395">
              <a:lnSpc>
                <a:spcPct val="100000"/>
              </a:lnSpc>
              <a:spcBef>
                <a:spcPts val="100"/>
              </a:spcBef>
            </a:pPr>
            <a:r>
              <a:rPr spc="-25" dirty="0"/>
              <a:t>Effect</a:t>
            </a:r>
            <a:r>
              <a:rPr spc="-310" dirty="0"/>
              <a:t> </a:t>
            </a:r>
            <a:r>
              <a:rPr spc="-50" dirty="0"/>
              <a:t>of</a:t>
            </a:r>
            <a:r>
              <a:rPr spc="-285" dirty="0"/>
              <a:t> </a:t>
            </a:r>
            <a:r>
              <a:rPr spc="-10" dirty="0"/>
              <a:t>An</a:t>
            </a:r>
            <a:r>
              <a:rPr spc="-325" dirty="0"/>
              <a:t> </a:t>
            </a:r>
            <a:r>
              <a:rPr spc="-50" dirty="0"/>
              <a:t>Anticipatory</a:t>
            </a:r>
            <a:r>
              <a:rPr spc="-195" dirty="0"/>
              <a:t> </a:t>
            </a:r>
            <a:r>
              <a:rPr spc="-10" dirty="0"/>
              <a:t>Breach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76019" y="1731010"/>
            <a:ext cx="9995535" cy="328993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 marR="5080" algn="just">
              <a:lnSpc>
                <a:spcPct val="90000"/>
              </a:lnSpc>
              <a:spcBef>
                <a:spcPts val="430"/>
              </a:spcBef>
            </a:pPr>
            <a:r>
              <a:rPr sz="2800" b="1" dirty="0">
                <a:solidFill>
                  <a:srgbClr val="404040"/>
                </a:solidFill>
                <a:latin typeface="Arial"/>
                <a:cs typeface="Arial"/>
              </a:rPr>
              <a:t>Section</a:t>
            </a:r>
            <a:r>
              <a:rPr sz="2800" b="1" spc="40" dirty="0">
                <a:solidFill>
                  <a:srgbClr val="404040"/>
                </a:solidFill>
                <a:latin typeface="Arial"/>
                <a:cs typeface="Arial"/>
              </a:rPr>
              <a:t>  </a:t>
            </a:r>
            <a:r>
              <a:rPr sz="2800" b="1" dirty="0">
                <a:solidFill>
                  <a:srgbClr val="404040"/>
                </a:solidFill>
                <a:latin typeface="Arial"/>
                <a:cs typeface="Arial"/>
              </a:rPr>
              <a:t>39</a:t>
            </a:r>
            <a:r>
              <a:rPr sz="2800" b="1" spc="40" dirty="0">
                <a:solidFill>
                  <a:srgbClr val="404040"/>
                </a:solidFill>
                <a:latin typeface="Arial"/>
                <a:cs typeface="Arial"/>
              </a:rPr>
              <a:t>  </a:t>
            </a:r>
            <a:r>
              <a:rPr sz="2800" b="1" dirty="0">
                <a:solidFill>
                  <a:srgbClr val="404040"/>
                </a:solidFill>
                <a:latin typeface="Arial"/>
                <a:cs typeface="Arial"/>
              </a:rPr>
              <a:t>–</a:t>
            </a:r>
            <a:r>
              <a:rPr sz="2800" b="1" spc="40" dirty="0">
                <a:solidFill>
                  <a:srgbClr val="404040"/>
                </a:solidFill>
                <a:latin typeface="Arial"/>
                <a:cs typeface="Arial"/>
              </a:rPr>
              <a:t> 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When</a:t>
            </a:r>
            <a:r>
              <a:rPr sz="2800" spc="45" dirty="0">
                <a:solidFill>
                  <a:srgbClr val="404040"/>
                </a:solidFill>
                <a:latin typeface="Arial"/>
                <a:cs typeface="Arial"/>
              </a:rPr>
              <a:t> 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sz="2800" spc="40" dirty="0">
                <a:solidFill>
                  <a:srgbClr val="404040"/>
                </a:solidFill>
                <a:latin typeface="Arial"/>
                <a:cs typeface="Arial"/>
              </a:rPr>
              <a:t> 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party</a:t>
            </a:r>
            <a:r>
              <a:rPr sz="2800" spc="35" dirty="0">
                <a:solidFill>
                  <a:srgbClr val="404040"/>
                </a:solidFill>
                <a:latin typeface="Arial"/>
                <a:cs typeface="Arial"/>
              </a:rPr>
              <a:t> 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to</a:t>
            </a:r>
            <a:r>
              <a:rPr sz="2800" spc="40" dirty="0">
                <a:solidFill>
                  <a:srgbClr val="404040"/>
                </a:solidFill>
                <a:latin typeface="Arial"/>
                <a:cs typeface="Arial"/>
              </a:rPr>
              <a:t> 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sz="2800" spc="30" dirty="0">
                <a:solidFill>
                  <a:srgbClr val="404040"/>
                </a:solidFill>
                <a:latin typeface="Arial"/>
                <a:cs typeface="Arial"/>
              </a:rPr>
              <a:t> 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contract</a:t>
            </a:r>
            <a:r>
              <a:rPr sz="2800" spc="35" dirty="0">
                <a:solidFill>
                  <a:srgbClr val="404040"/>
                </a:solidFill>
                <a:latin typeface="Arial"/>
                <a:cs typeface="Arial"/>
              </a:rPr>
              <a:t> 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has</a:t>
            </a:r>
            <a:r>
              <a:rPr sz="2800" spc="35" dirty="0">
                <a:solidFill>
                  <a:srgbClr val="404040"/>
                </a:solidFill>
                <a:latin typeface="Arial"/>
                <a:cs typeface="Arial"/>
              </a:rPr>
              <a:t> 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refused</a:t>
            </a:r>
            <a:r>
              <a:rPr sz="2800" spc="45" dirty="0">
                <a:solidFill>
                  <a:srgbClr val="404040"/>
                </a:solidFill>
                <a:latin typeface="Arial"/>
                <a:cs typeface="Arial"/>
              </a:rPr>
              <a:t>  </a:t>
            </a:r>
            <a:r>
              <a:rPr sz="2800" spc="-25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perform,</a:t>
            </a:r>
            <a:r>
              <a:rPr sz="2800" spc="-30" dirty="0">
                <a:solidFill>
                  <a:srgbClr val="404040"/>
                </a:solidFill>
                <a:latin typeface="Arial"/>
                <a:cs typeface="Arial"/>
              </a:rPr>
              <a:t> 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or</a:t>
            </a:r>
            <a:r>
              <a:rPr sz="2800" spc="-30" dirty="0">
                <a:solidFill>
                  <a:srgbClr val="404040"/>
                </a:solidFill>
                <a:latin typeface="Arial"/>
                <a:cs typeface="Arial"/>
              </a:rPr>
              <a:t> 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disabled</a:t>
            </a:r>
            <a:r>
              <a:rPr sz="2800" spc="-30" dirty="0">
                <a:solidFill>
                  <a:srgbClr val="404040"/>
                </a:solidFill>
                <a:latin typeface="Arial"/>
                <a:cs typeface="Arial"/>
              </a:rPr>
              <a:t> 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himself</a:t>
            </a:r>
            <a:r>
              <a:rPr sz="2800" spc="-30" dirty="0">
                <a:solidFill>
                  <a:srgbClr val="404040"/>
                </a:solidFill>
                <a:latin typeface="Arial"/>
                <a:cs typeface="Arial"/>
              </a:rPr>
              <a:t> 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from</a:t>
            </a:r>
            <a:r>
              <a:rPr sz="2800" spc="-35" dirty="0">
                <a:solidFill>
                  <a:srgbClr val="404040"/>
                </a:solidFill>
                <a:latin typeface="Arial"/>
                <a:cs typeface="Arial"/>
              </a:rPr>
              <a:t> 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performing,</a:t>
            </a:r>
            <a:r>
              <a:rPr sz="2800" spc="-35" dirty="0">
                <a:solidFill>
                  <a:srgbClr val="404040"/>
                </a:solidFill>
                <a:latin typeface="Arial"/>
                <a:cs typeface="Arial"/>
              </a:rPr>
              <a:t> 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2800" spc="-30" dirty="0">
                <a:solidFill>
                  <a:srgbClr val="404040"/>
                </a:solidFill>
                <a:latin typeface="Arial"/>
                <a:cs typeface="Arial"/>
              </a:rPr>
              <a:t>  </a:t>
            </a:r>
            <a:r>
              <a:rPr sz="2800" spc="-10" dirty="0">
                <a:solidFill>
                  <a:srgbClr val="404040"/>
                </a:solidFill>
                <a:latin typeface="Arial"/>
                <a:cs typeface="Arial"/>
              </a:rPr>
              <a:t>promisee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may</a:t>
            </a:r>
            <a:r>
              <a:rPr sz="2800" spc="-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put</a:t>
            </a:r>
            <a:r>
              <a:rPr sz="2800" spc="-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an</a:t>
            </a:r>
            <a:r>
              <a:rPr sz="2800" spc="-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end</a:t>
            </a:r>
            <a:r>
              <a:rPr sz="2800" spc="-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to</a:t>
            </a:r>
            <a:r>
              <a:rPr sz="2800" spc="-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2800" spc="-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contract</a:t>
            </a:r>
            <a:r>
              <a:rPr sz="2800" spc="-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or</a:t>
            </a:r>
            <a:r>
              <a:rPr sz="2800" spc="-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may</a:t>
            </a:r>
            <a:r>
              <a:rPr sz="2800" spc="-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continue</a:t>
            </a:r>
            <a:r>
              <a:rPr sz="2800" spc="-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2800" spc="-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Arial"/>
                <a:cs typeface="Arial"/>
              </a:rPr>
              <a:t>contract.</a:t>
            </a:r>
            <a:endParaRPr sz="28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1070"/>
              </a:spcBef>
            </a:pP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Hence</a:t>
            </a:r>
            <a:r>
              <a:rPr sz="2800" spc="-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2800" spc="-6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promisee</a:t>
            </a:r>
            <a:r>
              <a:rPr sz="2800" spc="-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can</a:t>
            </a:r>
            <a:r>
              <a:rPr sz="2800" spc="-6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Arial"/>
                <a:cs typeface="Arial"/>
              </a:rPr>
              <a:t>either:-</a:t>
            </a:r>
            <a:endParaRPr sz="2800">
              <a:latin typeface="Arial"/>
              <a:cs typeface="Arial"/>
            </a:endParaRPr>
          </a:p>
          <a:p>
            <a:pPr marL="433070" indent="-412750" algn="just">
              <a:lnSpc>
                <a:spcPct val="100000"/>
              </a:lnSpc>
              <a:spcBef>
                <a:spcPts val="1055"/>
              </a:spcBef>
              <a:buFont typeface="Arial"/>
              <a:buAutoNum type="romanLcParenBoth"/>
              <a:tabLst>
                <a:tab pos="433070" algn="l"/>
              </a:tabLst>
            </a:pPr>
            <a:r>
              <a:rPr sz="2800" b="1" u="sng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Arial"/>
                <a:cs typeface="Arial"/>
              </a:rPr>
              <a:t>rescind</a:t>
            </a:r>
            <a:r>
              <a:rPr sz="2800" b="1" u="sng" spc="-75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Arial"/>
                <a:cs typeface="Arial"/>
              </a:rPr>
              <a:t> </a:t>
            </a:r>
            <a:r>
              <a:rPr sz="2800" b="1" u="sng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Arial"/>
                <a:cs typeface="Arial"/>
              </a:rPr>
              <a:t>the</a:t>
            </a:r>
            <a:r>
              <a:rPr sz="2800" b="1" u="sng" spc="-60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Arial"/>
                <a:cs typeface="Arial"/>
              </a:rPr>
              <a:t> </a:t>
            </a:r>
            <a:r>
              <a:rPr sz="2800" b="1" u="sng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Arial"/>
                <a:cs typeface="Arial"/>
              </a:rPr>
              <a:t>contract</a:t>
            </a:r>
            <a:r>
              <a:rPr sz="2800" b="1" u="sng" spc="-75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Arial"/>
                <a:cs typeface="Arial"/>
              </a:rPr>
              <a:t> </a:t>
            </a:r>
            <a:r>
              <a:rPr sz="2800" b="1" u="none" spc="-7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u="none" dirty="0">
                <a:solidFill>
                  <a:srgbClr val="404040"/>
                </a:solidFill>
                <a:latin typeface="Arial"/>
                <a:cs typeface="Arial"/>
              </a:rPr>
              <a:t>immediately</a:t>
            </a:r>
            <a:r>
              <a:rPr sz="2800" u="none" spc="-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u="none" dirty="0">
                <a:solidFill>
                  <a:srgbClr val="404040"/>
                </a:solidFill>
                <a:latin typeface="Arial"/>
                <a:cs typeface="Arial"/>
              </a:rPr>
              <a:t>and</a:t>
            </a:r>
            <a:r>
              <a:rPr sz="2800" u="none" spc="-7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u="none" dirty="0">
                <a:solidFill>
                  <a:srgbClr val="404040"/>
                </a:solidFill>
                <a:latin typeface="Arial"/>
                <a:cs typeface="Arial"/>
              </a:rPr>
              <a:t>claim</a:t>
            </a:r>
            <a:r>
              <a:rPr sz="2800" u="none" spc="-7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u="none" dirty="0">
                <a:solidFill>
                  <a:srgbClr val="404040"/>
                </a:solidFill>
                <a:latin typeface="Arial"/>
                <a:cs typeface="Arial"/>
              </a:rPr>
              <a:t>damages</a:t>
            </a:r>
            <a:r>
              <a:rPr sz="2800" u="none" spc="-6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u="none" spc="-25" dirty="0">
                <a:solidFill>
                  <a:srgbClr val="404040"/>
                </a:solidFill>
                <a:latin typeface="Arial"/>
                <a:cs typeface="Arial"/>
              </a:rPr>
              <a:t>or</a:t>
            </a:r>
            <a:endParaRPr sz="2800">
              <a:latin typeface="Arial"/>
              <a:cs typeface="Arial"/>
            </a:endParaRPr>
          </a:p>
          <a:p>
            <a:pPr marL="12700" marR="5715" indent="576580" algn="just">
              <a:lnSpc>
                <a:spcPts val="3020"/>
              </a:lnSpc>
              <a:spcBef>
                <a:spcPts val="1455"/>
              </a:spcBef>
              <a:buAutoNum type="romanLcParenBoth"/>
              <a:tabLst>
                <a:tab pos="589280" algn="l"/>
              </a:tabLst>
            </a:pP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may</a:t>
            </a:r>
            <a:r>
              <a:rPr sz="2800" spc="62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elect</a:t>
            </a:r>
            <a:r>
              <a:rPr sz="2800" spc="60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not</a:t>
            </a:r>
            <a:r>
              <a:rPr sz="2800" spc="60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to</a:t>
            </a:r>
            <a:r>
              <a:rPr sz="2800" spc="61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rescind</a:t>
            </a:r>
            <a:r>
              <a:rPr sz="2800" spc="61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2800" spc="61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contract</a:t>
            </a:r>
            <a:r>
              <a:rPr sz="2800" spc="60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and</a:t>
            </a:r>
            <a:r>
              <a:rPr sz="2800" spc="61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b="1" u="sng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Arial"/>
                <a:cs typeface="Arial"/>
              </a:rPr>
              <a:t>continue</a:t>
            </a:r>
            <a:r>
              <a:rPr sz="2800" b="1" u="sng" spc="610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Arial"/>
                <a:cs typeface="Arial"/>
              </a:rPr>
              <a:t> </a:t>
            </a:r>
            <a:r>
              <a:rPr sz="2800" b="1" u="sng" spc="-25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Arial"/>
                <a:cs typeface="Arial"/>
              </a:rPr>
              <a:t>the</a:t>
            </a:r>
            <a:r>
              <a:rPr sz="2800" b="1" u="none" spc="-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b="1" u="sng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Arial"/>
                <a:cs typeface="Arial"/>
              </a:rPr>
              <a:t>contract</a:t>
            </a:r>
            <a:r>
              <a:rPr sz="2800" b="1" u="sng" spc="-35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Arial"/>
                <a:cs typeface="Arial"/>
              </a:rPr>
              <a:t> </a:t>
            </a:r>
            <a:r>
              <a:rPr sz="2800" u="none" dirty="0">
                <a:solidFill>
                  <a:srgbClr val="404040"/>
                </a:solidFill>
                <a:latin typeface="Arial"/>
                <a:cs typeface="Arial"/>
              </a:rPr>
              <a:t>till</a:t>
            </a:r>
            <a:r>
              <a:rPr sz="2800" u="none" spc="-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u="none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2800" u="none" spc="-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u="none" dirty="0">
                <a:solidFill>
                  <a:srgbClr val="404040"/>
                </a:solidFill>
                <a:latin typeface="Arial"/>
                <a:cs typeface="Arial"/>
              </a:rPr>
              <a:t>due</a:t>
            </a:r>
            <a:r>
              <a:rPr sz="2800" u="none" spc="-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u="none" dirty="0">
                <a:solidFill>
                  <a:srgbClr val="404040"/>
                </a:solidFill>
                <a:latin typeface="Arial"/>
                <a:cs typeface="Arial"/>
              </a:rPr>
              <a:t>date</a:t>
            </a:r>
            <a:r>
              <a:rPr sz="2800" u="none" spc="-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u="none" dirty="0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sz="2800" u="none" spc="-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u="none" spc="-10" dirty="0">
                <a:solidFill>
                  <a:srgbClr val="404040"/>
                </a:solidFill>
                <a:latin typeface="Arial"/>
                <a:cs typeface="Arial"/>
              </a:rPr>
              <a:t>performance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5715" y="930402"/>
            <a:ext cx="74060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" dirty="0"/>
              <a:t>Actual</a:t>
            </a:r>
            <a:r>
              <a:rPr spc="-254" dirty="0"/>
              <a:t> </a:t>
            </a:r>
            <a:r>
              <a:rPr spc="-25" dirty="0"/>
              <a:t>Breach</a:t>
            </a:r>
            <a:r>
              <a:rPr spc="-250" dirty="0"/>
              <a:t> </a:t>
            </a:r>
            <a:r>
              <a:rPr dirty="0"/>
              <a:t>of</a:t>
            </a:r>
            <a:r>
              <a:rPr spc="-260" dirty="0"/>
              <a:t> </a:t>
            </a:r>
            <a:r>
              <a:rPr spc="-10" dirty="0"/>
              <a:t>Contract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58875" y="1828037"/>
            <a:ext cx="10137140" cy="255079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9539" marR="30480" indent="-92075" algn="just">
              <a:lnSpc>
                <a:spcPts val="3030"/>
              </a:lnSpc>
              <a:spcBef>
                <a:spcPts val="470"/>
              </a:spcBef>
            </a:pP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“Actual</a:t>
            </a:r>
            <a:r>
              <a:rPr sz="2800" spc="6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breach</a:t>
            </a:r>
            <a:r>
              <a:rPr sz="2800" spc="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sz="2800" spc="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contract</a:t>
            </a:r>
            <a:r>
              <a:rPr sz="2800" spc="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occurs</a:t>
            </a:r>
            <a:r>
              <a:rPr sz="2800" spc="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when</a:t>
            </a:r>
            <a:r>
              <a:rPr sz="2800" spc="6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during</a:t>
            </a:r>
            <a:r>
              <a:rPr sz="2800" spc="8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2800" spc="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Arial"/>
                <a:cs typeface="Arial"/>
              </a:rPr>
              <a:t>performance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sz="2800" spc="8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2800" spc="9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contract</a:t>
            </a:r>
            <a:r>
              <a:rPr sz="2800" spc="8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or</a:t>
            </a:r>
            <a:r>
              <a:rPr sz="2800" spc="9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at</a:t>
            </a:r>
            <a:r>
              <a:rPr sz="2800" spc="8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2800" spc="9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time</a:t>
            </a:r>
            <a:r>
              <a:rPr sz="2800" spc="9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sz="2800" spc="9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performance,</a:t>
            </a:r>
            <a:r>
              <a:rPr sz="2800" spc="10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one</a:t>
            </a:r>
            <a:r>
              <a:rPr sz="2800" spc="8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party</a:t>
            </a:r>
            <a:r>
              <a:rPr sz="2800" spc="9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fails</a:t>
            </a:r>
            <a:r>
              <a:rPr sz="2800" spc="9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404040"/>
                </a:solidFill>
                <a:latin typeface="Arial"/>
                <a:cs typeface="Arial"/>
              </a:rPr>
              <a:t>or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refuses</a:t>
            </a:r>
            <a:r>
              <a:rPr sz="2800" spc="-7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to</a:t>
            </a:r>
            <a:r>
              <a:rPr sz="2800" spc="-6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perform</a:t>
            </a:r>
            <a:r>
              <a:rPr sz="2800" spc="-6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his</a:t>
            </a:r>
            <a:r>
              <a:rPr sz="2800" spc="-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promise</a:t>
            </a:r>
            <a:r>
              <a:rPr sz="2800" spc="-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under</a:t>
            </a:r>
            <a:r>
              <a:rPr sz="2800" spc="-6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2800" spc="-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Arial"/>
                <a:cs typeface="Arial"/>
              </a:rPr>
              <a:t>contract”</a:t>
            </a:r>
            <a:endParaRPr sz="2800">
              <a:latin typeface="Arial"/>
              <a:cs typeface="Arial"/>
            </a:endParaRPr>
          </a:p>
          <a:p>
            <a:pPr marL="129539" marR="32384" algn="just">
              <a:lnSpc>
                <a:spcPts val="3030"/>
              </a:lnSpc>
              <a:spcBef>
                <a:spcPts val="1390"/>
              </a:spcBef>
            </a:pPr>
            <a:r>
              <a:rPr sz="2800" dirty="0">
                <a:solidFill>
                  <a:srgbClr val="1CACE3"/>
                </a:solidFill>
                <a:latin typeface="Arial"/>
                <a:cs typeface="Arial"/>
              </a:rPr>
              <a:t>Example:</a:t>
            </a:r>
            <a:r>
              <a:rPr sz="2800" spc="245" dirty="0">
                <a:solidFill>
                  <a:srgbClr val="1CACE3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Ashitha</a:t>
            </a:r>
            <a:r>
              <a:rPr sz="2800" spc="2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Agrees</a:t>
            </a:r>
            <a:r>
              <a:rPr sz="2800" spc="229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to</a:t>
            </a:r>
            <a:r>
              <a:rPr sz="2800" spc="2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deliver</a:t>
            </a:r>
            <a:r>
              <a:rPr sz="2800" spc="2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10</a:t>
            </a:r>
            <a:r>
              <a:rPr sz="2800" spc="2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kg</a:t>
            </a:r>
            <a:r>
              <a:rPr sz="2800" spc="2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sz="2800" spc="229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Rice</a:t>
            </a:r>
            <a:r>
              <a:rPr sz="2800" spc="2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to</a:t>
            </a:r>
            <a:r>
              <a:rPr sz="2800" spc="2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Arial"/>
                <a:cs typeface="Arial"/>
              </a:rPr>
              <a:t>Mansoor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on</a:t>
            </a:r>
            <a:r>
              <a:rPr sz="2800" spc="29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1st</a:t>
            </a:r>
            <a:r>
              <a:rPr sz="2800" spc="29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November,</a:t>
            </a:r>
            <a:r>
              <a:rPr sz="2800" spc="30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Ashitha</a:t>
            </a:r>
            <a:r>
              <a:rPr sz="2800" spc="28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fails</a:t>
            </a:r>
            <a:r>
              <a:rPr sz="2800" spc="30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to</a:t>
            </a:r>
            <a:r>
              <a:rPr sz="2800" spc="31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deliver</a:t>
            </a:r>
            <a:r>
              <a:rPr sz="2800" spc="31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2800" spc="30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rice</a:t>
            </a:r>
            <a:r>
              <a:rPr sz="2800" spc="30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to</a:t>
            </a:r>
            <a:r>
              <a:rPr sz="2800" spc="29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Arial"/>
                <a:cs typeface="Arial"/>
              </a:rPr>
              <a:t>Mansoor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on</a:t>
            </a:r>
            <a:r>
              <a:rPr sz="2800" spc="-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November</a:t>
            </a:r>
            <a:r>
              <a:rPr sz="2800" spc="-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1</a:t>
            </a:r>
            <a:r>
              <a:rPr sz="2775" baseline="25525" dirty="0">
                <a:solidFill>
                  <a:srgbClr val="404040"/>
                </a:solidFill>
                <a:latin typeface="Arial"/>
                <a:cs typeface="Arial"/>
              </a:rPr>
              <a:t>st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.</a:t>
            </a:r>
            <a:r>
              <a:rPr sz="2800" spc="-10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This</a:t>
            </a:r>
            <a:r>
              <a:rPr sz="2800" spc="-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is</a:t>
            </a:r>
            <a:r>
              <a:rPr sz="2800" spc="-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actual</a:t>
            </a:r>
            <a:r>
              <a:rPr sz="2800" spc="-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breach</a:t>
            </a:r>
            <a:r>
              <a:rPr sz="2800" spc="-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sz="2800" spc="-6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contract</a:t>
            </a:r>
            <a:r>
              <a:rPr sz="2800" spc="-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by</a:t>
            </a:r>
            <a:r>
              <a:rPr sz="2800" spc="-19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Arial"/>
                <a:cs typeface="Arial"/>
              </a:rPr>
              <a:t>Ashitha.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7371" rIns="0" bIns="0" rtlCol="0">
            <a:spAutoFit/>
          </a:bodyPr>
          <a:lstStyle/>
          <a:p>
            <a:pPr marL="221615">
              <a:lnSpc>
                <a:spcPct val="100000"/>
              </a:lnSpc>
              <a:spcBef>
                <a:spcPts val="100"/>
              </a:spcBef>
            </a:pPr>
            <a:r>
              <a:rPr sz="4500" spc="-25" dirty="0"/>
              <a:t>Remedies</a:t>
            </a:r>
            <a:r>
              <a:rPr sz="4500" spc="-240" dirty="0"/>
              <a:t> </a:t>
            </a:r>
            <a:r>
              <a:rPr sz="4500" dirty="0"/>
              <a:t>for</a:t>
            </a:r>
            <a:r>
              <a:rPr sz="4500" spc="-225" dirty="0"/>
              <a:t> </a:t>
            </a:r>
            <a:r>
              <a:rPr sz="4500" dirty="0"/>
              <a:t>the</a:t>
            </a:r>
            <a:r>
              <a:rPr sz="4500" spc="-220" dirty="0"/>
              <a:t> </a:t>
            </a:r>
            <a:r>
              <a:rPr sz="4500" spc="-20" dirty="0"/>
              <a:t>breach</a:t>
            </a:r>
            <a:r>
              <a:rPr sz="4500" spc="-240" dirty="0"/>
              <a:t> </a:t>
            </a:r>
            <a:r>
              <a:rPr sz="4500" dirty="0"/>
              <a:t>of</a:t>
            </a:r>
            <a:r>
              <a:rPr sz="4500" spc="-210" dirty="0"/>
              <a:t> </a:t>
            </a:r>
            <a:r>
              <a:rPr sz="4500" spc="-30" dirty="0"/>
              <a:t>Contract</a:t>
            </a:r>
            <a:endParaRPr sz="4500"/>
          </a:p>
        </p:txBody>
      </p:sp>
      <p:grpSp>
        <p:nvGrpSpPr>
          <p:cNvPr id="4" name="object 4"/>
          <p:cNvGrpSpPr/>
          <p:nvPr/>
        </p:nvGrpSpPr>
        <p:grpSpPr>
          <a:xfrm>
            <a:off x="2651442" y="2138591"/>
            <a:ext cx="2125980" cy="3580765"/>
            <a:chOff x="2651442" y="2138591"/>
            <a:chExt cx="2125980" cy="3580765"/>
          </a:xfrm>
        </p:grpSpPr>
        <p:sp>
          <p:nvSpPr>
            <p:cNvPr id="5" name="object 5"/>
            <p:cNvSpPr/>
            <p:nvPr/>
          </p:nvSpPr>
          <p:spPr>
            <a:xfrm>
              <a:off x="4324984" y="2233168"/>
              <a:ext cx="444500" cy="3267710"/>
            </a:xfrm>
            <a:custGeom>
              <a:avLst/>
              <a:gdLst/>
              <a:ahLst/>
              <a:cxnLst/>
              <a:rect l="l" t="t" r="r" b="b"/>
              <a:pathLst>
                <a:path w="444500" h="3267710">
                  <a:moveTo>
                    <a:pt x="0" y="1695704"/>
                  </a:moveTo>
                  <a:lnTo>
                    <a:pt x="222250" y="1695704"/>
                  </a:lnTo>
                  <a:lnTo>
                    <a:pt x="222250" y="3267583"/>
                  </a:lnTo>
                  <a:lnTo>
                    <a:pt x="444373" y="3267583"/>
                  </a:lnTo>
                </a:path>
                <a:path w="444500" h="3267710">
                  <a:moveTo>
                    <a:pt x="0" y="1695704"/>
                  </a:moveTo>
                  <a:lnTo>
                    <a:pt x="222250" y="1695704"/>
                  </a:lnTo>
                  <a:lnTo>
                    <a:pt x="222250" y="2434717"/>
                  </a:lnTo>
                  <a:lnTo>
                    <a:pt x="444373" y="2434717"/>
                  </a:lnTo>
                </a:path>
                <a:path w="444500" h="3267710">
                  <a:moveTo>
                    <a:pt x="0" y="1695704"/>
                  </a:moveTo>
                  <a:lnTo>
                    <a:pt x="222250" y="1695704"/>
                  </a:lnTo>
                  <a:lnTo>
                    <a:pt x="222250" y="1595120"/>
                  </a:lnTo>
                  <a:lnTo>
                    <a:pt x="444373" y="1595120"/>
                  </a:lnTo>
                </a:path>
                <a:path w="444500" h="3267710">
                  <a:moveTo>
                    <a:pt x="0" y="1695704"/>
                  </a:moveTo>
                  <a:lnTo>
                    <a:pt x="222250" y="1695704"/>
                  </a:lnTo>
                  <a:lnTo>
                    <a:pt x="222250" y="812673"/>
                  </a:lnTo>
                  <a:lnTo>
                    <a:pt x="444373" y="812673"/>
                  </a:lnTo>
                </a:path>
                <a:path w="444500" h="3267710">
                  <a:moveTo>
                    <a:pt x="0" y="1695704"/>
                  </a:moveTo>
                  <a:lnTo>
                    <a:pt x="222250" y="1695704"/>
                  </a:lnTo>
                  <a:lnTo>
                    <a:pt x="222250" y="0"/>
                  </a:lnTo>
                  <a:lnTo>
                    <a:pt x="444373" y="0"/>
                  </a:lnTo>
                </a:path>
              </a:pathLst>
            </a:custGeom>
            <a:ln w="15875">
              <a:solidFill>
                <a:srgbClr val="42B9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659379" y="2146528"/>
              <a:ext cx="1666239" cy="3564890"/>
            </a:xfrm>
            <a:custGeom>
              <a:avLst/>
              <a:gdLst/>
              <a:ahLst/>
              <a:cxnLst/>
              <a:rect l="l" t="t" r="r" b="b"/>
              <a:pathLst>
                <a:path w="1666239" h="3564890">
                  <a:moveTo>
                    <a:pt x="1665732" y="0"/>
                  </a:moveTo>
                  <a:lnTo>
                    <a:pt x="0" y="0"/>
                  </a:lnTo>
                  <a:lnTo>
                    <a:pt x="0" y="3564762"/>
                  </a:lnTo>
                  <a:lnTo>
                    <a:pt x="1665732" y="3564762"/>
                  </a:lnTo>
                  <a:lnTo>
                    <a:pt x="1665732" y="0"/>
                  </a:lnTo>
                  <a:close/>
                </a:path>
              </a:pathLst>
            </a:custGeom>
            <a:solidFill>
              <a:srgbClr val="2583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659379" y="2146528"/>
              <a:ext cx="1666239" cy="3564890"/>
            </a:xfrm>
            <a:custGeom>
              <a:avLst/>
              <a:gdLst/>
              <a:ahLst/>
              <a:cxnLst/>
              <a:rect l="l" t="t" r="r" b="b"/>
              <a:pathLst>
                <a:path w="1666239" h="3564890">
                  <a:moveTo>
                    <a:pt x="0" y="3564762"/>
                  </a:moveTo>
                  <a:lnTo>
                    <a:pt x="1665732" y="3564762"/>
                  </a:lnTo>
                  <a:lnTo>
                    <a:pt x="1665732" y="0"/>
                  </a:lnTo>
                  <a:lnTo>
                    <a:pt x="0" y="0"/>
                  </a:lnTo>
                  <a:lnTo>
                    <a:pt x="0" y="3564762"/>
                  </a:lnTo>
                  <a:close/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280875" y="3054412"/>
            <a:ext cx="394970" cy="17538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975"/>
              </a:lnSpc>
            </a:pPr>
            <a:r>
              <a:rPr sz="2600" spc="-10" dirty="0">
                <a:solidFill>
                  <a:srgbClr val="FFFFFF"/>
                </a:solidFill>
                <a:latin typeface="Arial"/>
                <a:cs typeface="Arial"/>
              </a:rPr>
              <a:t>REMEDIES</a:t>
            </a:r>
            <a:endParaRPr sz="26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761420" y="1886508"/>
            <a:ext cx="5479415" cy="693420"/>
            <a:chOff x="4761420" y="1886508"/>
            <a:chExt cx="5479415" cy="693420"/>
          </a:xfrm>
        </p:grpSpPr>
        <p:sp>
          <p:nvSpPr>
            <p:cNvPr id="10" name="object 10"/>
            <p:cNvSpPr/>
            <p:nvPr/>
          </p:nvSpPr>
          <p:spPr>
            <a:xfrm>
              <a:off x="4769358" y="1894446"/>
              <a:ext cx="5463540" cy="677545"/>
            </a:xfrm>
            <a:custGeom>
              <a:avLst/>
              <a:gdLst/>
              <a:ahLst/>
              <a:cxnLst/>
              <a:rect l="l" t="t" r="r" b="b"/>
              <a:pathLst>
                <a:path w="5463540" h="677544">
                  <a:moveTo>
                    <a:pt x="5463540" y="0"/>
                  </a:moveTo>
                  <a:lnTo>
                    <a:pt x="0" y="0"/>
                  </a:lnTo>
                  <a:lnTo>
                    <a:pt x="0" y="677303"/>
                  </a:lnTo>
                  <a:lnTo>
                    <a:pt x="5463540" y="677303"/>
                  </a:lnTo>
                  <a:lnTo>
                    <a:pt x="5463540" y="0"/>
                  </a:lnTo>
                  <a:close/>
                </a:path>
              </a:pathLst>
            </a:custGeom>
            <a:solidFill>
              <a:srgbClr val="42B996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769358" y="1894446"/>
              <a:ext cx="5463540" cy="677545"/>
            </a:xfrm>
            <a:custGeom>
              <a:avLst/>
              <a:gdLst/>
              <a:ahLst/>
              <a:cxnLst/>
              <a:rect l="l" t="t" r="r" b="b"/>
              <a:pathLst>
                <a:path w="5463540" h="677544">
                  <a:moveTo>
                    <a:pt x="0" y="677303"/>
                  </a:moveTo>
                  <a:lnTo>
                    <a:pt x="5463540" y="677303"/>
                  </a:lnTo>
                  <a:lnTo>
                    <a:pt x="5463540" y="0"/>
                  </a:lnTo>
                  <a:lnTo>
                    <a:pt x="0" y="0"/>
                  </a:lnTo>
                  <a:lnTo>
                    <a:pt x="0" y="677303"/>
                  </a:lnTo>
                  <a:close/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769358" y="1894446"/>
            <a:ext cx="5463540" cy="677545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60"/>
              </a:spcBef>
            </a:pPr>
            <a:r>
              <a:rPr sz="2600" dirty="0">
                <a:solidFill>
                  <a:srgbClr val="FFFFFF"/>
                </a:solidFill>
                <a:latin typeface="Arial"/>
                <a:cs typeface="Arial"/>
              </a:rPr>
              <a:t>Suit</a:t>
            </a:r>
            <a:r>
              <a:rPr sz="26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sz="26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-10" dirty="0">
                <a:solidFill>
                  <a:srgbClr val="FFFFFF"/>
                </a:solidFill>
                <a:latin typeface="Arial"/>
                <a:cs typeface="Arial"/>
              </a:rPr>
              <a:t>Damages</a:t>
            </a:r>
            <a:endParaRPr sz="26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761420" y="2699181"/>
            <a:ext cx="5479415" cy="693420"/>
            <a:chOff x="4761420" y="2699181"/>
            <a:chExt cx="5479415" cy="693420"/>
          </a:xfrm>
        </p:grpSpPr>
        <p:sp>
          <p:nvSpPr>
            <p:cNvPr id="14" name="object 14"/>
            <p:cNvSpPr/>
            <p:nvPr/>
          </p:nvSpPr>
          <p:spPr>
            <a:xfrm>
              <a:off x="4769358" y="2707119"/>
              <a:ext cx="5463540" cy="677545"/>
            </a:xfrm>
            <a:custGeom>
              <a:avLst/>
              <a:gdLst/>
              <a:ahLst/>
              <a:cxnLst/>
              <a:rect l="l" t="t" r="r" b="b"/>
              <a:pathLst>
                <a:path w="5463540" h="677545">
                  <a:moveTo>
                    <a:pt x="5463540" y="0"/>
                  </a:moveTo>
                  <a:lnTo>
                    <a:pt x="0" y="0"/>
                  </a:lnTo>
                  <a:lnTo>
                    <a:pt x="0" y="677303"/>
                  </a:lnTo>
                  <a:lnTo>
                    <a:pt x="5463540" y="677303"/>
                  </a:lnTo>
                  <a:lnTo>
                    <a:pt x="5463540" y="0"/>
                  </a:lnTo>
                  <a:close/>
                </a:path>
              </a:pathLst>
            </a:custGeom>
            <a:solidFill>
              <a:srgbClr val="42B9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769358" y="2707119"/>
              <a:ext cx="5463540" cy="677545"/>
            </a:xfrm>
            <a:custGeom>
              <a:avLst/>
              <a:gdLst/>
              <a:ahLst/>
              <a:cxnLst/>
              <a:rect l="l" t="t" r="r" b="b"/>
              <a:pathLst>
                <a:path w="5463540" h="677545">
                  <a:moveTo>
                    <a:pt x="0" y="677303"/>
                  </a:moveTo>
                  <a:lnTo>
                    <a:pt x="5463540" y="677303"/>
                  </a:lnTo>
                  <a:lnTo>
                    <a:pt x="5463540" y="0"/>
                  </a:lnTo>
                  <a:lnTo>
                    <a:pt x="0" y="0"/>
                  </a:lnTo>
                  <a:lnTo>
                    <a:pt x="0" y="677303"/>
                  </a:lnTo>
                  <a:close/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769358" y="2707119"/>
            <a:ext cx="5463540" cy="67754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65"/>
              </a:spcBef>
            </a:pPr>
            <a:r>
              <a:rPr sz="2600" dirty="0">
                <a:solidFill>
                  <a:srgbClr val="FFFFFF"/>
                </a:solidFill>
                <a:latin typeface="Arial"/>
                <a:cs typeface="Arial"/>
              </a:rPr>
              <a:t>Recession</a:t>
            </a:r>
            <a:r>
              <a:rPr sz="26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26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-10" dirty="0">
                <a:solidFill>
                  <a:srgbClr val="FFFFFF"/>
                </a:solidFill>
                <a:latin typeface="Arial"/>
                <a:cs typeface="Arial"/>
              </a:rPr>
              <a:t>Contract</a:t>
            </a:r>
            <a:endParaRPr sz="26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761420" y="3481628"/>
            <a:ext cx="5479415" cy="693420"/>
            <a:chOff x="4761420" y="3481628"/>
            <a:chExt cx="5479415" cy="693420"/>
          </a:xfrm>
        </p:grpSpPr>
        <p:sp>
          <p:nvSpPr>
            <p:cNvPr id="18" name="object 18"/>
            <p:cNvSpPr/>
            <p:nvPr/>
          </p:nvSpPr>
          <p:spPr>
            <a:xfrm>
              <a:off x="4769358" y="3489566"/>
              <a:ext cx="5463540" cy="677545"/>
            </a:xfrm>
            <a:custGeom>
              <a:avLst/>
              <a:gdLst/>
              <a:ahLst/>
              <a:cxnLst/>
              <a:rect l="l" t="t" r="r" b="b"/>
              <a:pathLst>
                <a:path w="5463540" h="677545">
                  <a:moveTo>
                    <a:pt x="5463540" y="0"/>
                  </a:moveTo>
                  <a:lnTo>
                    <a:pt x="0" y="0"/>
                  </a:lnTo>
                  <a:lnTo>
                    <a:pt x="0" y="677303"/>
                  </a:lnTo>
                  <a:lnTo>
                    <a:pt x="5463540" y="677303"/>
                  </a:lnTo>
                  <a:lnTo>
                    <a:pt x="5463540" y="0"/>
                  </a:lnTo>
                  <a:close/>
                </a:path>
              </a:pathLst>
            </a:custGeom>
            <a:solidFill>
              <a:srgbClr val="42B9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769358" y="3489566"/>
              <a:ext cx="5463540" cy="677545"/>
            </a:xfrm>
            <a:custGeom>
              <a:avLst/>
              <a:gdLst/>
              <a:ahLst/>
              <a:cxnLst/>
              <a:rect l="l" t="t" r="r" b="b"/>
              <a:pathLst>
                <a:path w="5463540" h="677545">
                  <a:moveTo>
                    <a:pt x="0" y="677303"/>
                  </a:moveTo>
                  <a:lnTo>
                    <a:pt x="5463540" y="677303"/>
                  </a:lnTo>
                  <a:lnTo>
                    <a:pt x="5463540" y="0"/>
                  </a:lnTo>
                  <a:lnTo>
                    <a:pt x="0" y="0"/>
                  </a:lnTo>
                  <a:lnTo>
                    <a:pt x="0" y="677303"/>
                  </a:lnTo>
                  <a:close/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4769358" y="3489566"/>
            <a:ext cx="5463540" cy="67754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65"/>
              </a:spcBef>
            </a:pPr>
            <a:r>
              <a:rPr sz="2600" dirty="0">
                <a:solidFill>
                  <a:srgbClr val="FFFFFF"/>
                </a:solidFill>
                <a:latin typeface="Arial"/>
                <a:cs typeface="Arial"/>
              </a:rPr>
              <a:t>Suit</a:t>
            </a:r>
            <a:r>
              <a:rPr sz="26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sz="26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FFFFFF"/>
                </a:solidFill>
                <a:latin typeface="Arial"/>
                <a:cs typeface="Arial"/>
              </a:rPr>
              <a:t>specific</a:t>
            </a:r>
            <a:r>
              <a:rPr sz="26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-10" dirty="0">
                <a:solidFill>
                  <a:srgbClr val="FFFFFF"/>
                </a:solidFill>
                <a:latin typeface="Arial"/>
                <a:cs typeface="Arial"/>
              </a:rPr>
              <a:t>performance</a:t>
            </a:r>
            <a:endParaRPr sz="26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761420" y="4321352"/>
            <a:ext cx="5479415" cy="693420"/>
            <a:chOff x="4761420" y="4321352"/>
            <a:chExt cx="5479415" cy="693420"/>
          </a:xfrm>
        </p:grpSpPr>
        <p:sp>
          <p:nvSpPr>
            <p:cNvPr id="22" name="object 22"/>
            <p:cNvSpPr/>
            <p:nvPr/>
          </p:nvSpPr>
          <p:spPr>
            <a:xfrm>
              <a:off x="4769358" y="4329290"/>
              <a:ext cx="5463540" cy="677545"/>
            </a:xfrm>
            <a:custGeom>
              <a:avLst/>
              <a:gdLst/>
              <a:ahLst/>
              <a:cxnLst/>
              <a:rect l="l" t="t" r="r" b="b"/>
              <a:pathLst>
                <a:path w="5463540" h="677545">
                  <a:moveTo>
                    <a:pt x="5463540" y="0"/>
                  </a:moveTo>
                  <a:lnTo>
                    <a:pt x="0" y="0"/>
                  </a:lnTo>
                  <a:lnTo>
                    <a:pt x="0" y="677303"/>
                  </a:lnTo>
                  <a:lnTo>
                    <a:pt x="5463540" y="677303"/>
                  </a:lnTo>
                  <a:lnTo>
                    <a:pt x="5463540" y="0"/>
                  </a:lnTo>
                  <a:close/>
                </a:path>
              </a:pathLst>
            </a:custGeom>
            <a:solidFill>
              <a:srgbClr val="42B9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769358" y="4329290"/>
              <a:ext cx="5463540" cy="677545"/>
            </a:xfrm>
            <a:custGeom>
              <a:avLst/>
              <a:gdLst/>
              <a:ahLst/>
              <a:cxnLst/>
              <a:rect l="l" t="t" r="r" b="b"/>
              <a:pathLst>
                <a:path w="5463540" h="677545">
                  <a:moveTo>
                    <a:pt x="0" y="677303"/>
                  </a:moveTo>
                  <a:lnTo>
                    <a:pt x="5463540" y="677303"/>
                  </a:lnTo>
                  <a:lnTo>
                    <a:pt x="5463540" y="0"/>
                  </a:lnTo>
                  <a:lnTo>
                    <a:pt x="0" y="0"/>
                  </a:lnTo>
                  <a:lnTo>
                    <a:pt x="0" y="677303"/>
                  </a:lnTo>
                  <a:close/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4769358" y="4329290"/>
            <a:ext cx="5463540" cy="67754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865"/>
              </a:spcBef>
            </a:pPr>
            <a:r>
              <a:rPr sz="2600" dirty="0">
                <a:solidFill>
                  <a:srgbClr val="FFFFFF"/>
                </a:solidFill>
                <a:latin typeface="Arial"/>
                <a:cs typeface="Arial"/>
              </a:rPr>
              <a:t>Suit</a:t>
            </a:r>
            <a:r>
              <a:rPr sz="26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sz="26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-10" dirty="0">
                <a:solidFill>
                  <a:srgbClr val="FFFFFF"/>
                </a:solidFill>
                <a:latin typeface="Arial"/>
                <a:cs typeface="Arial"/>
              </a:rPr>
              <a:t>Injunction</a:t>
            </a:r>
            <a:endParaRPr sz="26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4761420" y="5154117"/>
            <a:ext cx="5479415" cy="693420"/>
            <a:chOff x="4761420" y="5154117"/>
            <a:chExt cx="5479415" cy="693420"/>
          </a:xfrm>
        </p:grpSpPr>
        <p:sp>
          <p:nvSpPr>
            <p:cNvPr id="26" name="object 26"/>
            <p:cNvSpPr/>
            <p:nvPr/>
          </p:nvSpPr>
          <p:spPr>
            <a:xfrm>
              <a:off x="4769358" y="5162054"/>
              <a:ext cx="5463540" cy="677545"/>
            </a:xfrm>
            <a:custGeom>
              <a:avLst/>
              <a:gdLst/>
              <a:ahLst/>
              <a:cxnLst/>
              <a:rect l="l" t="t" r="r" b="b"/>
              <a:pathLst>
                <a:path w="5463540" h="677545">
                  <a:moveTo>
                    <a:pt x="5463540" y="0"/>
                  </a:moveTo>
                  <a:lnTo>
                    <a:pt x="0" y="0"/>
                  </a:lnTo>
                  <a:lnTo>
                    <a:pt x="0" y="677303"/>
                  </a:lnTo>
                  <a:lnTo>
                    <a:pt x="5463540" y="677303"/>
                  </a:lnTo>
                  <a:lnTo>
                    <a:pt x="5463540" y="0"/>
                  </a:lnTo>
                  <a:close/>
                </a:path>
              </a:pathLst>
            </a:custGeom>
            <a:solidFill>
              <a:srgbClr val="42B9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769358" y="5162054"/>
              <a:ext cx="5463540" cy="677545"/>
            </a:xfrm>
            <a:custGeom>
              <a:avLst/>
              <a:gdLst/>
              <a:ahLst/>
              <a:cxnLst/>
              <a:rect l="l" t="t" r="r" b="b"/>
              <a:pathLst>
                <a:path w="5463540" h="677545">
                  <a:moveTo>
                    <a:pt x="0" y="677303"/>
                  </a:moveTo>
                  <a:lnTo>
                    <a:pt x="5463540" y="677303"/>
                  </a:lnTo>
                  <a:lnTo>
                    <a:pt x="5463540" y="0"/>
                  </a:lnTo>
                  <a:lnTo>
                    <a:pt x="0" y="0"/>
                  </a:lnTo>
                  <a:lnTo>
                    <a:pt x="0" y="677303"/>
                  </a:lnTo>
                  <a:close/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4769358" y="5162054"/>
            <a:ext cx="5463540" cy="67754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65"/>
              </a:spcBef>
            </a:pPr>
            <a:r>
              <a:rPr sz="2600" dirty="0">
                <a:solidFill>
                  <a:srgbClr val="FFFFFF"/>
                </a:solidFill>
                <a:latin typeface="Arial"/>
                <a:cs typeface="Arial"/>
              </a:rPr>
              <a:t>Suit</a:t>
            </a:r>
            <a:r>
              <a:rPr sz="26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FFFFFF"/>
                </a:solidFill>
                <a:latin typeface="Arial"/>
                <a:cs typeface="Arial"/>
              </a:rPr>
              <a:t>upon</a:t>
            </a:r>
            <a:r>
              <a:rPr sz="26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FFFFFF"/>
                </a:solidFill>
                <a:latin typeface="Arial"/>
                <a:cs typeface="Arial"/>
              </a:rPr>
              <a:t>Quantum</a:t>
            </a:r>
            <a:r>
              <a:rPr sz="26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-10" dirty="0">
                <a:solidFill>
                  <a:srgbClr val="FFFFFF"/>
                </a:solidFill>
                <a:latin typeface="Arial"/>
                <a:cs typeface="Arial"/>
              </a:rPr>
              <a:t>Meruit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15594" rIns="0" bIns="0" rtlCol="0">
            <a:spAutoFit/>
          </a:bodyPr>
          <a:lstStyle/>
          <a:p>
            <a:pPr marL="112395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Rules</a:t>
            </a:r>
            <a:r>
              <a:rPr spc="-290" dirty="0"/>
              <a:t> </a:t>
            </a:r>
            <a:r>
              <a:rPr spc="-40" dirty="0"/>
              <a:t>regarding</a:t>
            </a:r>
            <a:r>
              <a:rPr spc="-265" dirty="0"/>
              <a:t> </a:t>
            </a:r>
            <a:r>
              <a:rPr spc="-10" dirty="0"/>
              <a:t>Damages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84275" y="1831086"/>
            <a:ext cx="10088880" cy="3810000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527685" marR="6350" indent="-515620" algn="just">
              <a:lnSpc>
                <a:spcPct val="90000"/>
              </a:lnSpc>
              <a:spcBef>
                <a:spcPts val="415"/>
              </a:spcBef>
              <a:buClr>
                <a:srgbClr val="1CACE3"/>
              </a:buClr>
              <a:buFont typeface="Wingdings"/>
              <a:buChar char=""/>
              <a:tabLst>
                <a:tab pos="527685" algn="l"/>
              </a:tabLst>
            </a:pP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2600" spc="2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damages</a:t>
            </a:r>
            <a:r>
              <a:rPr sz="2600" spc="2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must</a:t>
            </a:r>
            <a:r>
              <a:rPr sz="2600" spc="229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naturally</a:t>
            </a:r>
            <a:r>
              <a:rPr sz="2600" spc="2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arise</a:t>
            </a:r>
            <a:r>
              <a:rPr sz="2600" spc="2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in</a:t>
            </a:r>
            <a:r>
              <a:rPr sz="2600" spc="2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2600" spc="2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usual</a:t>
            </a:r>
            <a:r>
              <a:rPr sz="2600" spc="2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course</a:t>
            </a:r>
            <a:r>
              <a:rPr sz="2600" spc="2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sz="2600" spc="2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spc="-10" dirty="0">
                <a:solidFill>
                  <a:srgbClr val="404040"/>
                </a:solidFill>
                <a:latin typeface="Arial"/>
                <a:cs typeface="Arial"/>
              </a:rPr>
              <a:t>things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from</a:t>
            </a:r>
            <a:r>
              <a:rPr sz="2600" spc="52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such</a:t>
            </a:r>
            <a:r>
              <a:rPr sz="2600" spc="509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breach</a:t>
            </a:r>
            <a:r>
              <a:rPr sz="2600" spc="52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i.e.</a:t>
            </a:r>
            <a:r>
              <a:rPr sz="2600" spc="52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2600" spc="5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damages</a:t>
            </a:r>
            <a:r>
              <a:rPr sz="2600" spc="52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must</a:t>
            </a:r>
            <a:r>
              <a:rPr sz="2600" spc="51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be</a:t>
            </a:r>
            <a:r>
              <a:rPr sz="2600" spc="5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2600" spc="5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proximate</a:t>
            </a:r>
            <a:r>
              <a:rPr sz="2600" spc="51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spc="-25" dirty="0">
                <a:solidFill>
                  <a:srgbClr val="404040"/>
                </a:solidFill>
                <a:latin typeface="Arial"/>
                <a:cs typeface="Arial"/>
              </a:rPr>
              <a:t>or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direct</a:t>
            </a:r>
            <a:r>
              <a:rPr sz="2600" spc="-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consequence</a:t>
            </a:r>
            <a:r>
              <a:rPr sz="2600" spc="-6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sz="2600" spc="-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2600" spc="-1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breach</a:t>
            </a:r>
            <a:r>
              <a:rPr sz="2600" spc="-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sz="2600" spc="-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spc="-10" dirty="0">
                <a:solidFill>
                  <a:srgbClr val="404040"/>
                </a:solidFill>
                <a:latin typeface="Arial"/>
                <a:cs typeface="Arial"/>
              </a:rPr>
              <a:t>contract.</a:t>
            </a:r>
            <a:endParaRPr sz="2600">
              <a:latin typeface="Arial"/>
              <a:cs typeface="Arial"/>
            </a:endParaRPr>
          </a:p>
          <a:p>
            <a:pPr marL="527685" marR="5080" indent="-515620">
              <a:lnSpc>
                <a:spcPts val="2810"/>
              </a:lnSpc>
              <a:spcBef>
                <a:spcPts val="1430"/>
              </a:spcBef>
              <a:buClr>
                <a:srgbClr val="1CACE3"/>
              </a:buClr>
              <a:buFont typeface="Wingdings"/>
              <a:buChar char=""/>
              <a:tabLst>
                <a:tab pos="527685" algn="l"/>
              </a:tabLst>
            </a:pP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2600" spc="26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aggrieved</a:t>
            </a:r>
            <a:r>
              <a:rPr sz="2600" spc="254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party</a:t>
            </a:r>
            <a:r>
              <a:rPr sz="2600" spc="26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must</a:t>
            </a:r>
            <a:r>
              <a:rPr sz="2600" spc="2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have</a:t>
            </a:r>
            <a:r>
              <a:rPr sz="2600" spc="26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suffered</a:t>
            </a:r>
            <a:r>
              <a:rPr sz="2600" spc="254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damages</a:t>
            </a:r>
            <a:r>
              <a:rPr sz="2600" spc="254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by</a:t>
            </a:r>
            <a:r>
              <a:rPr sz="2600" spc="254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breach</a:t>
            </a:r>
            <a:r>
              <a:rPr sz="2600" spc="26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spc="-2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600" spc="-10" dirty="0">
                <a:solidFill>
                  <a:srgbClr val="404040"/>
                </a:solidFill>
                <a:latin typeface="Arial"/>
                <a:cs typeface="Arial"/>
              </a:rPr>
              <a:t>contract.</a:t>
            </a:r>
            <a:endParaRPr sz="2600">
              <a:latin typeface="Arial"/>
              <a:cs typeface="Arial"/>
            </a:endParaRPr>
          </a:p>
          <a:p>
            <a:pPr marL="527685" marR="5715" indent="-515620">
              <a:lnSpc>
                <a:spcPts val="2810"/>
              </a:lnSpc>
              <a:spcBef>
                <a:spcPts val="1405"/>
              </a:spcBef>
              <a:buClr>
                <a:srgbClr val="1CACE3"/>
              </a:buClr>
              <a:buFont typeface="Wingdings"/>
              <a:buChar char=""/>
              <a:tabLst>
                <a:tab pos="527685" algn="l"/>
              </a:tabLst>
            </a:pP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Damages</a:t>
            </a:r>
            <a:r>
              <a:rPr sz="2600" spc="-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are</a:t>
            </a:r>
            <a:r>
              <a:rPr sz="2600" spc="-2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awarded</a:t>
            </a:r>
            <a:r>
              <a:rPr sz="2600" spc="-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to</a:t>
            </a:r>
            <a:r>
              <a:rPr sz="2600" spc="-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compensate</a:t>
            </a:r>
            <a:r>
              <a:rPr sz="2600" spc="-3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2600" spc="-3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loss</a:t>
            </a:r>
            <a:r>
              <a:rPr sz="2600" spc="-2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caused</a:t>
            </a:r>
            <a:r>
              <a:rPr sz="2600" spc="-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by</a:t>
            </a:r>
            <a:r>
              <a:rPr sz="2600" spc="-3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sz="2600" spc="-2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spc="-10" dirty="0">
                <a:solidFill>
                  <a:srgbClr val="404040"/>
                </a:solidFill>
                <a:latin typeface="Arial"/>
                <a:cs typeface="Arial"/>
              </a:rPr>
              <a:t>party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but</a:t>
            </a:r>
            <a:r>
              <a:rPr sz="2600" spc="-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not</a:t>
            </a:r>
            <a:r>
              <a:rPr sz="2600" spc="-3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to</a:t>
            </a:r>
            <a:r>
              <a:rPr sz="2600" spc="-2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punish</a:t>
            </a:r>
            <a:r>
              <a:rPr sz="2600" spc="-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2600" spc="-3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party</a:t>
            </a:r>
            <a:r>
              <a:rPr sz="2600" spc="-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at</a:t>
            </a:r>
            <a:r>
              <a:rPr sz="2600" spc="-3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default</a:t>
            </a:r>
            <a:r>
              <a:rPr sz="2600" spc="-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for</a:t>
            </a:r>
            <a:r>
              <a:rPr sz="2600" spc="-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2600" spc="-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breach</a:t>
            </a:r>
            <a:r>
              <a:rPr sz="2600" spc="-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sz="2600" spc="-3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spc="-10" dirty="0">
                <a:solidFill>
                  <a:srgbClr val="404040"/>
                </a:solidFill>
                <a:latin typeface="Arial"/>
                <a:cs typeface="Arial"/>
              </a:rPr>
              <a:t>contract.</a:t>
            </a:r>
            <a:endParaRPr sz="2600">
              <a:latin typeface="Arial"/>
              <a:cs typeface="Arial"/>
            </a:endParaRPr>
          </a:p>
          <a:p>
            <a:pPr marL="527685" marR="7620" indent="-515620">
              <a:lnSpc>
                <a:spcPts val="2810"/>
              </a:lnSpc>
              <a:spcBef>
                <a:spcPts val="1400"/>
              </a:spcBef>
              <a:buClr>
                <a:srgbClr val="1CACE3"/>
              </a:buClr>
              <a:buFont typeface="Wingdings"/>
              <a:buChar char=""/>
              <a:tabLst>
                <a:tab pos="527685" algn="l"/>
              </a:tabLst>
            </a:pP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Amount</a:t>
            </a:r>
            <a:r>
              <a:rPr sz="2600" spc="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sz="2600" spc="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damages</a:t>
            </a:r>
            <a:r>
              <a:rPr sz="2600" spc="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can</a:t>
            </a:r>
            <a:r>
              <a:rPr sz="2600" spc="7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be</a:t>
            </a:r>
            <a:r>
              <a:rPr sz="2600" spc="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decided</a:t>
            </a:r>
            <a:r>
              <a:rPr sz="2600" spc="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at</a:t>
            </a:r>
            <a:r>
              <a:rPr sz="2600" spc="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2600" spc="6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time</a:t>
            </a:r>
            <a:r>
              <a:rPr sz="2600" spc="6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sz="2600" spc="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agreement</a:t>
            </a:r>
            <a:r>
              <a:rPr sz="2600" spc="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spc="-25" dirty="0">
                <a:solidFill>
                  <a:srgbClr val="404040"/>
                </a:solidFill>
                <a:latin typeface="Arial"/>
                <a:cs typeface="Arial"/>
              </a:rPr>
              <a:t>by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2600" spc="-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mutual</a:t>
            </a:r>
            <a:r>
              <a:rPr sz="2600" spc="-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consent</a:t>
            </a:r>
            <a:r>
              <a:rPr sz="2600" spc="-6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sz="2600" spc="-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both</a:t>
            </a:r>
            <a:r>
              <a:rPr sz="2600" spc="-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2600" spc="-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spc="-10" dirty="0">
                <a:solidFill>
                  <a:srgbClr val="404040"/>
                </a:solidFill>
                <a:latin typeface="Arial"/>
                <a:cs typeface="Arial"/>
              </a:rPr>
              <a:t>parties.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15594" rIns="0" bIns="0" rtlCol="0">
            <a:spAutoFit/>
          </a:bodyPr>
          <a:lstStyle/>
          <a:p>
            <a:pPr marL="112395">
              <a:lnSpc>
                <a:spcPct val="100000"/>
              </a:lnSpc>
              <a:spcBef>
                <a:spcPts val="100"/>
              </a:spcBef>
            </a:pPr>
            <a:r>
              <a:rPr spc="-45" dirty="0"/>
              <a:t>Recession</a:t>
            </a:r>
            <a:r>
              <a:rPr spc="-215" dirty="0"/>
              <a:t> </a:t>
            </a:r>
            <a:r>
              <a:rPr dirty="0"/>
              <a:t>of</a:t>
            </a:r>
            <a:r>
              <a:rPr spc="-240" dirty="0"/>
              <a:t> </a:t>
            </a:r>
            <a:r>
              <a:rPr dirty="0"/>
              <a:t>the</a:t>
            </a:r>
            <a:r>
              <a:rPr spc="-240" dirty="0"/>
              <a:t> </a:t>
            </a:r>
            <a:r>
              <a:rPr spc="-10" dirty="0"/>
              <a:t>Contract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6350" algn="just">
              <a:lnSpc>
                <a:spcPts val="3020"/>
              </a:lnSpc>
              <a:spcBef>
                <a:spcPts val="480"/>
              </a:spcBef>
            </a:pPr>
            <a:r>
              <a:rPr sz="2800" dirty="0"/>
              <a:t>When</a:t>
            </a:r>
            <a:r>
              <a:rPr sz="2800" spc="5" dirty="0"/>
              <a:t> </a:t>
            </a:r>
            <a:r>
              <a:rPr sz="2800" dirty="0"/>
              <a:t>there</a:t>
            </a:r>
            <a:r>
              <a:rPr sz="2800" spc="5" dirty="0"/>
              <a:t> </a:t>
            </a:r>
            <a:r>
              <a:rPr sz="2800" dirty="0"/>
              <a:t>is</a:t>
            </a:r>
            <a:r>
              <a:rPr sz="2800" spc="5" dirty="0"/>
              <a:t> </a:t>
            </a:r>
            <a:r>
              <a:rPr sz="2800" dirty="0"/>
              <a:t>a</a:t>
            </a:r>
            <a:r>
              <a:rPr sz="2800" spc="-5" dirty="0"/>
              <a:t> </a:t>
            </a:r>
            <a:r>
              <a:rPr sz="2800" dirty="0"/>
              <a:t>breach of</a:t>
            </a:r>
            <a:r>
              <a:rPr sz="2800" spc="-10" dirty="0"/>
              <a:t> </a:t>
            </a:r>
            <a:r>
              <a:rPr sz="2800" dirty="0"/>
              <a:t>contract by one</a:t>
            </a:r>
            <a:r>
              <a:rPr sz="2800" spc="5" dirty="0"/>
              <a:t> </a:t>
            </a:r>
            <a:r>
              <a:rPr sz="2800" dirty="0"/>
              <a:t>party</a:t>
            </a:r>
            <a:r>
              <a:rPr sz="2800" spc="-10" dirty="0"/>
              <a:t> </a:t>
            </a:r>
            <a:r>
              <a:rPr sz="2800" dirty="0"/>
              <a:t>the</a:t>
            </a:r>
            <a:r>
              <a:rPr sz="2800" spc="5" dirty="0"/>
              <a:t> </a:t>
            </a:r>
            <a:r>
              <a:rPr sz="2800" dirty="0"/>
              <a:t>other</a:t>
            </a:r>
            <a:r>
              <a:rPr sz="2800" spc="-5" dirty="0"/>
              <a:t> </a:t>
            </a:r>
            <a:r>
              <a:rPr sz="2800" spc="-10" dirty="0"/>
              <a:t>party </a:t>
            </a:r>
            <a:r>
              <a:rPr sz="2800" dirty="0"/>
              <a:t>can</a:t>
            </a:r>
            <a:r>
              <a:rPr sz="2800" spc="170" dirty="0"/>
              <a:t> </a:t>
            </a:r>
            <a:r>
              <a:rPr sz="2800" dirty="0"/>
              <a:t>rescind</a:t>
            </a:r>
            <a:r>
              <a:rPr sz="2800" spc="175" dirty="0"/>
              <a:t> </a:t>
            </a:r>
            <a:r>
              <a:rPr sz="2800" dirty="0"/>
              <a:t>the</a:t>
            </a:r>
            <a:r>
              <a:rPr sz="2800" spc="175" dirty="0"/>
              <a:t> </a:t>
            </a:r>
            <a:r>
              <a:rPr sz="2800" dirty="0"/>
              <a:t>contract</a:t>
            </a:r>
            <a:r>
              <a:rPr sz="2800" spc="170" dirty="0"/>
              <a:t> </a:t>
            </a:r>
            <a:r>
              <a:rPr sz="2800" dirty="0"/>
              <a:t>and</a:t>
            </a:r>
            <a:r>
              <a:rPr sz="2800" spc="175" dirty="0"/>
              <a:t> </a:t>
            </a:r>
            <a:r>
              <a:rPr sz="2800" dirty="0"/>
              <a:t>he</a:t>
            </a:r>
            <a:r>
              <a:rPr sz="2800" spc="175" dirty="0"/>
              <a:t> </a:t>
            </a:r>
            <a:r>
              <a:rPr sz="2800" dirty="0"/>
              <a:t>is</a:t>
            </a:r>
            <a:r>
              <a:rPr sz="2800" spc="175" dirty="0"/>
              <a:t> </a:t>
            </a:r>
            <a:r>
              <a:rPr sz="2800" dirty="0"/>
              <a:t>free</a:t>
            </a:r>
            <a:r>
              <a:rPr sz="2800" spc="180" dirty="0"/>
              <a:t> </a:t>
            </a:r>
            <a:r>
              <a:rPr sz="2800" dirty="0"/>
              <a:t>from</a:t>
            </a:r>
            <a:r>
              <a:rPr sz="2800" spc="180" dirty="0"/>
              <a:t> </a:t>
            </a:r>
            <a:r>
              <a:rPr sz="2800" dirty="0"/>
              <a:t>all</a:t>
            </a:r>
            <a:r>
              <a:rPr sz="2800" spc="170" dirty="0"/>
              <a:t> </a:t>
            </a:r>
            <a:r>
              <a:rPr sz="2800" dirty="0"/>
              <a:t>his</a:t>
            </a:r>
            <a:r>
              <a:rPr sz="2800" spc="175" dirty="0"/>
              <a:t> </a:t>
            </a:r>
            <a:r>
              <a:rPr sz="2800" spc="-10" dirty="0"/>
              <a:t>obligations </a:t>
            </a:r>
            <a:r>
              <a:rPr sz="2800" dirty="0"/>
              <a:t>under</a:t>
            </a:r>
            <a:r>
              <a:rPr sz="2800" spc="-40" dirty="0"/>
              <a:t> </a:t>
            </a:r>
            <a:r>
              <a:rPr sz="2800" dirty="0"/>
              <a:t>the</a:t>
            </a:r>
            <a:r>
              <a:rPr sz="2800" spc="-55" dirty="0"/>
              <a:t> </a:t>
            </a:r>
            <a:r>
              <a:rPr sz="2800" spc="-10" dirty="0"/>
              <a:t>contract.</a:t>
            </a:r>
            <a:endParaRPr sz="2800"/>
          </a:p>
          <a:p>
            <a:pPr marL="12700" marR="5080" algn="just">
              <a:lnSpc>
                <a:spcPts val="3020"/>
              </a:lnSpc>
              <a:spcBef>
                <a:spcPts val="1415"/>
              </a:spcBef>
            </a:pPr>
            <a:r>
              <a:rPr sz="2800" dirty="0">
                <a:solidFill>
                  <a:srgbClr val="1CACE3"/>
                </a:solidFill>
              </a:rPr>
              <a:t>Example:</a:t>
            </a:r>
            <a:r>
              <a:rPr sz="2800" spc="630" dirty="0">
                <a:solidFill>
                  <a:srgbClr val="1CACE3"/>
                </a:solidFill>
              </a:rPr>
              <a:t> </a:t>
            </a:r>
            <a:r>
              <a:rPr sz="2800" dirty="0"/>
              <a:t>A</a:t>
            </a:r>
            <a:r>
              <a:rPr sz="2800" spc="465" dirty="0"/>
              <a:t> </a:t>
            </a:r>
            <a:r>
              <a:rPr sz="2800" dirty="0"/>
              <a:t>agrees</a:t>
            </a:r>
            <a:r>
              <a:rPr sz="2800" spc="610" dirty="0"/>
              <a:t> </a:t>
            </a:r>
            <a:r>
              <a:rPr sz="2800" dirty="0"/>
              <a:t>to</a:t>
            </a:r>
            <a:r>
              <a:rPr sz="2800" spc="625" dirty="0"/>
              <a:t> </a:t>
            </a:r>
            <a:r>
              <a:rPr sz="2800" dirty="0"/>
              <a:t>deliver</a:t>
            </a:r>
            <a:r>
              <a:rPr sz="2800" spc="615" dirty="0"/>
              <a:t> </a:t>
            </a:r>
            <a:r>
              <a:rPr sz="2800" dirty="0"/>
              <a:t>10kg</a:t>
            </a:r>
            <a:r>
              <a:rPr sz="2800" spc="625" dirty="0"/>
              <a:t> </a:t>
            </a:r>
            <a:r>
              <a:rPr sz="2800" dirty="0"/>
              <a:t>rice</a:t>
            </a:r>
            <a:r>
              <a:rPr sz="2800" spc="625" dirty="0"/>
              <a:t> </a:t>
            </a:r>
            <a:r>
              <a:rPr sz="2800" dirty="0"/>
              <a:t>to</a:t>
            </a:r>
            <a:r>
              <a:rPr sz="2800" spc="610" dirty="0"/>
              <a:t> </a:t>
            </a:r>
            <a:r>
              <a:rPr sz="2800" dirty="0"/>
              <a:t>B</a:t>
            </a:r>
            <a:r>
              <a:rPr sz="2800" spc="615" dirty="0"/>
              <a:t> </a:t>
            </a:r>
            <a:r>
              <a:rPr sz="2800" dirty="0"/>
              <a:t>on</a:t>
            </a:r>
            <a:r>
              <a:rPr sz="2800" spc="625" dirty="0"/>
              <a:t> </a:t>
            </a:r>
            <a:r>
              <a:rPr sz="2800" dirty="0"/>
              <a:t>1st</a:t>
            </a:r>
            <a:r>
              <a:rPr sz="2800" spc="585" dirty="0"/>
              <a:t> </a:t>
            </a:r>
            <a:r>
              <a:rPr sz="2800" dirty="0"/>
              <a:t>Oct.</a:t>
            </a:r>
            <a:r>
              <a:rPr sz="2800" spc="615" dirty="0"/>
              <a:t> </a:t>
            </a:r>
            <a:r>
              <a:rPr sz="2800" spc="-50" dirty="0"/>
              <a:t>B </a:t>
            </a:r>
            <a:r>
              <a:rPr sz="2800" dirty="0"/>
              <a:t>promises</a:t>
            </a:r>
            <a:r>
              <a:rPr sz="2800" spc="125" dirty="0"/>
              <a:t> </a:t>
            </a:r>
            <a:r>
              <a:rPr sz="2800" dirty="0"/>
              <a:t>to</a:t>
            </a:r>
            <a:r>
              <a:rPr sz="2800" spc="110" dirty="0"/>
              <a:t> </a:t>
            </a:r>
            <a:r>
              <a:rPr sz="2800" dirty="0"/>
              <a:t>pay</a:t>
            </a:r>
            <a:r>
              <a:rPr sz="2800" spc="100" dirty="0"/>
              <a:t> </a:t>
            </a:r>
            <a:r>
              <a:rPr sz="2800" dirty="0"/>
              <a:t>the</a:t>
            </a:r>
            <a:r>
              <a:rPr sz="2800" spc="110" dirty="0"/>
              <a:t> </a:t>
            </a:r>
            <a:r>
              <a:rPr sz="2800" dirty="0"/>
              <a:t>price</a:t>
            </a:r>
            <a:r>
              <a:rPr sz="2800" spc="114" dirty="0"/>
              <a:t> </a:t>
            </a:r>
            <a:r>
              <a:rPr sz="2800" dirty="0"/>
              <a:t>on</a:t>
            </a:r>
            <a:r>
              <a:rPr sz="2800" spc="110" dirty="0"/>
              <a:t> </a:t>
            </a:r>
            <a:r>
              <a:rPr sz="2800" dirty="0"/>
              <a:t>the</a:t>
            </a:r>
            <a:r>
              <a:rPr sz="2800" spc="114" dirty="0"/>
              <a:t> </a:t>
            </a:r>
            <a:r>
              <a:rPr sz="2800" dirty="0"/>
              <a:t>same</a:t>
            </a:r>
            <a:r>
              <a:rPr sz="2800" spc="105" dirty="0"/>
              <a:t> </a:t>
            </a:r>
            <a:r>
              <a:rPr sz="2800" dirty="0"/>
              <a:t>day.</a:t>
            </a:r>
            <a:r>
              <a:rPr sz="2800" spc="100" dirty="0"/>
              <a:t> </a:t>
            </a:r>
            <a:r>
              <a:rPr sz="2800" dirty="0"/>
              <a:t>A</a:t>
            </a:r>
            <a:r>
              <a:rPr sz="2800" spc="-35" dirty="0"/>
              <a:t> </a:t>
            </a:r>
            <a:r>
              <a:rPr sz="2800" dirty="0"/>
              <a:t>does</a:t>
            </a:r>
            <a:r>
              <a:rPr sz="2800" spc="105" dirty="0"/>
              <a:t> </a:t>
            </a:r>
            <a:r>
              <a:rPr sz="2800" dirty="0"/>
              <a:t>not</a:t>
            </a:r>
            <a:r>
              <a:rPr sz="2800" spc="105" dirty="0"/>
              <a:t> </a:t>
            </a:r>
            <a:r>
              <a:rPr sz="2800" spc="-10" dirty="0"/>
              <a:t>deliver </a:t>
            </a:r>
            <a:r>
              <a:rPr sz="2800" dirty="0"/>
              <a:t>the</a:t>
            </a:r>
            <a:r>
              <a:rPr sz="2800" spc="-45" dirty="0"/>
              <a:t> </a:t>
            </a:r>
            <a:r>
              <a:rPr sz="2800" dirty="0"/>
              <a:t>rice.</a:t>
            </a:r>
            <a:r>
              <a:rPr sz="2800" spc="-40" dirty="0"/>
              <a:t> </a:t>
            </a:r>
            <a:r>
              <a:rPr sz="2800" dirty="0"/>
              <a:t>B</a:t>
            </a:r>
            <a:r>
              <a:rPr sz="2800" spc="-35" dirty="0"/>
              <a:t> </a:t>
            </a:r>
            <a:r>
              <a:rPr sz="2800" dirty="0"/>
              <a:t>need</a:t>
            </a:r>
            <a:r>
              <a:rPr sz="2800" spc="-30" dirty="0"/>
              <a:t> </a:t>
            </a:r>
            <a:r>
              <a:rPr sz="2800" dirty="0"/>
              <a:t>not</a:t>
            </a:r>
            <a:r>
              <a:rPr sz="2800" spc="-35" dirty="0"/>
              <a:t> </a:t>
            </a:r>
            <a:r>
              <a:rPr sz="2800" dirty="0"/>
              <a:t>pay</a:t>
            </a:r>
            <a:r>
              <a:rPr sz="2800" spc="-40" dirty="0"/>
              <a:t> </a:t>
            </a:r>
            <a:r>
              <a:rPr sz="2800" dirty="0"/>
              <a:t>the</a:t>
            </a:r>
            <a:r>
              <a:rPr sz="2800" spc="-30" dirty="0"/>
              <a:t> </a:t>
            </a:r>
            <a:r>
              <a:rPr sz="2800" spc="-10" dirty="0"/>
              <a:t>price.</a:t>
            </a:r>
            <a:endParaRPr sz="2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15594" rIns="0" bIns="0" rtlCol="0">
            <a:spAutoFit/>
          </a:bodyPr>
          <a:lstStyle/>
          <a:p>
            <a:pPr marL="112395">
              <a:lnSpc>
                <a:spcPct val="100000"/>
              </a:lnSpc>
              <a:spcBef>
                <a:spcPts val="100"/>
              </a:spcBef>
            </a:pPr>
            <a:r>
              <a:rPr dirty="0"/>
              <a:t>Suit</a:t>
            </a:r>
            <a:r>
              <a:rPr spc="-280" dirty="0"/>
              <a:t> </a:t>
            </a:r>
            <a:r>
              <a:rPr dirty="0"/>
              <a:t>for</a:t>
            </a:r>
            <a:r>
              <a:rPr spc="-285" dirty="0"/>
              <a:t> </a:t>
            </a:r>
            <a:r>
              <a:rPr spc="-35" dirty="0"/>
              <a:t>Specific</a:t>
            </a:r>
            <a:r>
              <a:rPr spc="-250" dirty="0"/>
              <a:t> </a:t>
            </a:r>
            <a:r>
              <a:rPr spc="-25" dirty="0"/>
              <a:t>Performance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67460" y="1758187"/>
            <a:ext cx="9903460" cy="216662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6350" algn="just">
              <a:lnSpc>
                <a:spcPts val="3020"/>
              </a:lnSpc>
              <a:spcBef>
                <a:spcPts val="480"/>
              </a:spcBef>
            </a:pP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Specific</a:t>
            </a:r>
            <a:r>
              <a:rPr sz="2800" spc="27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performance</a:t>
            </a:r>
            <a:r>
              <a:rPr sz="2800" spc="28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means</a:t>
            </a:r>
            <a:r>
              <a:rPr sz="2800" spc="30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an</a:t>
            </a:r>
            <a:r>
              <a:rPr sz="2800" spc="29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order</a:t>
            </a:r>
            <a:r>
              <a:rPr sz="2800" spc="28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sz="2800" spc="29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2800" spc="29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b="1" i="1" u="sng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Arial"/>
                <a:cs typeface="Arial"/>
              </a:rPr>
              <a:t>court</a:t>
            </a:r>
            <a:r>
              <a:rPr sz="2800" b="1" i="1" u="sng" spc="295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Arial"/>
                <a:cs typeface="Arial"/>
              </a:rPr>
              <a:t> </a:t>
            </a:r>
            <a:r>
              <a:rPr sz="2800" b="1" i="1" u="sng" spc="-10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Arial"/>
                <a:cs typeface="Arial"/>
              </a:rPr>
              <a:t>directing</a:t>
            </a:r>
            <a:r>
              <a:rPr sz="2800" b="1" i="1" u="none" spc="-1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u="none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2800" u="none" spc="27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u="none" dirty="0">
                <a:solidFill>
                  <a:srgbClr val="404040"/>
                </a:solidFill>
                <a:latin typeface="Arial"/>
                <a:cs typeface="Arial"/>
              </a:rPr>
              <a:t>party</a:t>
            </a:r>
            <a:r>
              <a:rPr sz="2800" u="none" spc="27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u="none" dirty="0">
                <a:solidFill>
                  <a:srgbClr val="404040"/>
                </a:solidFill>
                <a:latin typeface="Arial"/>
                <a:cs typeface="Arial"/>
              </a:rPr>
              <a:t>who</a:t>
            </a:r>
            <a:r>
              <a:rPr sz="2800" u="none" spc="28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u="none" dirty="0">
                <a:solidFill>
                  <a:srgbClr val="404040"/>
                </a:solidFill>
                <a:latin typeface="Arial"/>
                <a:cs typeface="Arial"/>
              </a:rPr>
              <a:t>commits</a:t>
            </a:r>
            <a:r>
              <a:rPr sz="2800" u="none" spc="27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u="none" dirty="0">
                <a:solidFill>
                  <a:srgbClr val="404040"/>
                </a:solidFill>
                <a:latin typeface="Arial"/>
                <a:cs typeface="Arial"/>
              </a:rPr>
              <a:t>breach</a:t>
            </a:r>
            <a:r>
              <a:rPr sz="2800" u="none" spc="27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u="none" dirty="0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sz="2800" u="none" spc="27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u="none" dirty="0">
                <a:solidFill>
                  <a:srgbClr val="404040"/>
                </a:solidFill>
                <a:latin typeface="Arial"/>
                <a:cs typeface="Arial"/>
              </a:rPr>
              <a:t>contract</a:t>
            </a:r>
            <a:r>
              <a:rPr sz="2800" u="none" spc="27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u="none" dirty="0">
                <a:solidFill>
                  <a:srgbClr val="404040"/>
                </a:solidFill>
                <a:latin typeface="Arial"/>
                <a:cs typeface="Arial"/>
              </a:rPr>
              <a:t>to</a:t>
            </a:r>
            <a:r>
              <a:rPr sz="2800" u="none" spc="27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u="none" dirty="0">
                <a:solidFill>
                  <a:srgbClr val="404040"/>
                </a:solidFill>
                <a:latin typeface="Arial"/>
                <a:cs typeface="Arial"/>
              </a:rPr>
              <a:t>do</a:t>
            </a:r>
            <a:r>
              <a:rPr sz="2800" u="none" spc="27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u="none" dirty="0">
                <a:solidFill>
                  <a:srgbClr val="404040"/>
                </a:solidFill>
                <a:latin typeface="Arial"/>
                <a:cs typeface="Arial"/>
              </a:rPr>
              <a:t>what</a:t>
            </a:r>
            <a:r>
              <a:rPr sz="2800" u="none" spc="28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u="none" dirty="0">
                <a:solidFill>
                  <a:srgbClr val="404040"/>
                </a:solidFill>
                <a:latin typeface="Arial"/>
                <a:cs typeface="Arial"/>
              </a:rPr>
              <a:t>he</a:t>
            </a:r>
            <a:r>
              <a:rPr sz="2800" u="none" spc="27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u="none" spc="-25" dirty="0">
                <a:solidFill>
                  <a:srgbClr val="404040"/>
                </a:solidFill>
                <a:latin typeface="Arial"/>
                <a:cs typeface="Arial"/>
              </a:rPr>
              <a:t>has </a:t>
            </a:r>
            <a:r>
              <a:rPr sz="2800" u="none" dirty="0">
                <a:solidFill>
                  <a:srgbClr val="404040"/>
                </a:solidFill>
                <a:latin typeface="Arial"/>
                <a:cs typeface="Arial"/>
              </a:rPr>
              <a:t>promised</a:t>
            </a:r>
            <a:r>
              <a:rPr sz="2800" u="none" spc="-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u="none" dirty="0">
                <a:solidFill>
                  <a:srgbClr val="404040"/>
                </a:solidFill>
                <a:latin typeface="Arial"/>
                <a:cs typeface="Arial"/>
              </a:rPr>
              <a:t>to</a:t>
            </a:r>
            <a:r>
              <a:rPr sz="2800" u="none" spc="-6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u="none" spc="-25" dirty="0">
                <a:solidFill>
                  <a:srgbClr val="404040"/>
                </a:solidFill>
                <a:latin typeface="Arial"/>
                <a:cs typeface="Arial"/>
              </a:rPr>
              <a:t>do.</a:t>
            </a:r>
            <a:endParaRPr sz="2800">
              <a:latin typeface="Arial"/>
              <a:cs typeface="Arial"/>
            </a:endParaRPr>
          </a:p>
          <a:p>
            <a:pPr marL="12700" marR="5080" algn="just">
              <a:lnSpc>
                <a:spcPts val="3020"/>
              </a:lnSpc>
              <a:spcBef>
                <a:spcPts val="1415"/>
              </a:spcBef>
            </a:pP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Such</a:t>
            </a:r>
            <a:r>
              <a:rPr sz="2800" spc="3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sz="2800" spc="3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suit</a:t>
            </a:r>
            <a:r>
              <a:rPr sz="2800" spc="3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may</a:t>
            </a:r>
            <a:r>
              <a:rPr sz="2800" spc="3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be</a:t>
            </a:r>
            <a:r>
              <a:rPr sz="2800" spc="3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filed</a:t>
            </a:r>
            <a:r>
              <a:rPr sz="2800" spc="3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either</a:t>
            </a:r>
            <a:r>
              <a:rPr sz="2800" spc="3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instead</a:t>
            </a:r>
            <a:r>
              <a:rPr sz="2800" spc="3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sz="2800" spc="3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or</a:t>
            </a:r>
            <a:r>
              <a:rPr sz="2800" spc="3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in</a:t>
            </a:r>
            <a:r>
              <a:rPr sz="2800" spc="3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addition</a:t>
            </a:r>
            <a:r>
              <a:rPr sz="2800" spc="3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to</a:t>
            </a:r>
            <a:r>
              <a:rPr sz="2800" spc="3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50" dirty="0">
                <a:solidFill>
                  <a:srgbClr val="404040"/>
                </a:solidFill>
                <a:latin typeface="Arial"/>
                <a:cs typeface="Arial"/>
              </a:rPr>
              <a:t>a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suit</a:t>
            </a:r>
            <a:r>
              <a:rPr sz="2800" spc="-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for</a:t>
            </a:r>
            <a:r>
              <a:rPr sz="2800" spc="-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Arial"/>
                <a:cs typeface="Arial"/>
              </a:rPr>
              <a:t>damages.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15594" rIns="0" bIns="0" rtlCol="0">
            <a:spAutoFit/>
          </a:bodyPr>
          <a:lstStyle/>
          <a:p>
            <a:pPr marL="112395">
              <a:lnSpc>
                <a:spcPct val="100000"/>
              </a:lnSpc>
              <a:spcBef>
                <a:spcPts val="100"/>
              </a:spcBef>
            </a:pPr>
            <a:r>
              <a:rPr dirty="0"/>
              <a:t>Suit</a:t>
            </a:r>
            <a:r>
              <a:rPr spc="-265" dirty="0"/>
              <a:t> </a:t>
            </a:r>
            <a:r>
              <a:rPr dirty="0"/>
              <a:t>for</a:t>
            </a:r>
            <a:r>
              <a:rPr spc="-265" dirty="0"/>
              <a:t> </a:t>
            </a:r>
            <a:r>
              <a:rPr spc="-40" dirty="0"/>
              <a:t>Injunction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67460" y="1716786"/>
            <a:ext cx="9905365" cy="331914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 marR="5080" algn="just">
              <a:lnSpc>
                <a:spcPct val="90000"/>
              </a:lnSpc>
              <a:spcBef>
                <a:spcPts val="430"/>
              </a:spcBef>
            </a:pP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Injuction</a:t>
            </a:r>
            <a:r>
              <a:rPr sz="2800" spc="55" dirty="0">
                <a:solidFill>
                  <a:srgbClr val="404040"/>
                </a:solidFill>
                <a:latin typeface="Arial"/>
                <a:cs typeface="Arial"/>
              </a:rPr>
              <a:t> 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is</a:t>
            </a:r>
            <a:r>
              <a:rPr sz="2800" spc="60" dirty="0">
                <a:solidFill>
                  <a:srgbClr val="404040"/>
                </a:solidFill>
                <a:latin typeface="Arial"/>
                <a:cs typeface="Arial"/>
              </a:rPr>
              <a:t> 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an</a:t>
            </a:r>
            <a:r>
              <a:rPr sz="2800" spc="65" dirty="0">
                <a:solidFill>
                  <a:srgbClr val="404040"/>
                </a:solidFill>
                <a:latin typeface="Arial"/>
                <a:cs typeface="Arial"/>
              </a:rPr>
              <a:t> 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order</a:t>
            </a:r>
            <a:r>
              <a:rPr sz="2800" spc="55" dirty="0">
                <a:solidFill>
                  <a:srgbClr val="404040"/>
                </a:solidFill>
                <a:latin typeface="Arial"/>
                <a:cs typeface="Arial"/>
              </a:rPr>
              <a:t> 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sz="2800" spc="65" dirty="0">
                <a:solidFill>
                  <a:srgbClr val="404040"/>
                </a:solidFill>
                <a:latin typeface="Arial"/>
                <a:cs typeface="Arial"/>
              </a:rPr>
              <a:t> 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2800" spc="60" dirty="0">
                <a:solidFill>
                  <a:srgbClr val="404040"/>
                </a:solidFill>
                <a:latin typeface="Arial"/>
                <a:cs typeface="Arial"/>
              </a:rPr>
              <a:t> 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court</a:t>
            </a:r>
            <a:r>
              <a:rPr sz="2800" spc="60" dirty="0">
                <a:solidFill>
                  <a:srgbClr val="404040"/>
                </a:solidFill>
                <a:latin typeface="Arial"/>
                <a:cs typeface="Arial"/>
              </a:rPr>
              <a:t> 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directing</a:t>
            </a:r>
            <a:r>
              <a:rPr sz="2800" spc="65" dirty="0">
                <a:solidFill>
                  <a:srgbClr val="404040"/>
                </a:solidFill>
                <a:latin typeface="Arial"/>
                <a:cs typeface="Arial"/>
              </a:rPr>
              <a:t> 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2800" spc="65" dirty="0">
                <a:solidFill>
                  <a:srgbClr val="404040"/>
                </a:solidFill>
                <a:latin typeface="Arial"/>
                <a:cs typeface="Arial"/>
              </a:rPr>
              <a:t> 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party</a:t>
            </a:r>
            <a:r>
              <a:rPr sz="2800" spc="60" dirty="0">
                <a:solidFill>
                  <a:srgbClr val="404040"/>
                </a:solidFill>
                <a:latin typeface="Arial"/>
                <a:cs typeface="Arial"/>
              </a:rPr>
              <a:t>  </a:t>
            </a:r>
            <a:r>
              <a:rPr sz="2800" spc="-25" dirty="0">
                <a:solidFill>
                  <a:srgbClr val="404040"/>
                </a:solidFill>
                <a:latin typeface="Arial"/>
                <a:cs typeface="Arial"/>
              </a:rPr>
              <a:t>who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commits</a:t>
            </a:r>
            <a:r>
              <a:rPr sz="2800" spc="300" dirty="0">
                <a:solidFill>
                  <a:srgbClr val="404040"/>
                </a:solidFill>
                <a:latin typeface="Arial"/>
                <a:cs typeface="Arial"/>
              </a:rPr>
              <a:t> 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breach</a:t>
            </a:r>
            <a:r>
              <a:rPr sz="2800" spc="305" dirty="0">
                <a:solidFill>
                  <a:srgbClr val="404040"/>
                </a:solidFill>
                <a:latin typeface="Arial"/>
                <a:cs typeface="Arial"/>
              </a:rPr>
              <a:t> 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sz="2800" spc="300" dirty="0">
                <a:solidFill>
                  <a:srgbClr val="404040"/>
                </a:solidFill>
                <a:latin typeface="Arial"/>
                <a:cs typeface="Arial"/>
              </a:rPr>
              <a:t> 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contract</a:t>
            </a:r>
            <a:r>
              <a:rPr sz="2800" spc="305" dirty="0">
                <a:solidFill>
                  <a:srgbClr val="404040"/>
                </a:solidFill>
                <a:latin typeface="Arial"/>
                <a:cs typeface="Arial"/>
              </a:rPr>
              <a:t> 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either</a:t>
            </a:r>
            <a:r>
              <a:rPr sz="2800" spc="300" dirty="0">
                <a:solidFill>
                  <a:srgbClr val="404040"/>
                </a:solidFill>
                <a:latin typeface="Arial"/>
                <a:cs typeface="Arial"/>
              </a:rPr>
              <a:t> 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to</a:t>
            </a:r>
            <a:r>
              <a:rPr sz="2800" spc="305" dirty="0">
                <a:solidFill>
                  <a:srgbClr val="404040"/>
                </a:solidFill>
                <a:latin typeface="Arial"/>
                <a:cs typeface="Arial"/>
              </a:rPr>
              <a:t> 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do</a:t>
            </a:r>
            <a:r>
              <a:rPr sz="2800" spc="305" dirty="0">
                <a:solidFill>
                  <a:srgbClr val="404040"/>
                </a:solidFill>
                <a:latin typeface="Arial"/>
                <a:cs typeface="Arial"/>
              </a:rPr>
              <a:t> 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or</a:t>
            </a:r>
            <a:r>
              <a:rPr sz="2800" spc="305" dirty="0">
                <a:solidFill>
                  <a:srgbClr val="404040"/>
                </a:solidFill>
                <a:latin typeface="Arial"/>
                <a:cs typeface="Arial"/>
              </a:rPr>
              <a:t> 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not</a:t>
            </a:r>
            <a:r>
              <a:rPr sz="2800" spc="300" dirty="0">
                <a:solidFill>
                  <a:srgbClr val="404040"/>
                </a:solidFill>
                <a:latin typeface="Arial"/>
                <a:cs typeface="Arial"/>
              </a:rPr>
              <a:t> 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to</a:t>
            </a:r>
            <a:r>
              <a:rPr sz="2800" spc="300" dirty="0">
                <a:solidFill>
                  <a:srgbClr val="404040"/>
                </a:solidFill>
                <a:latin typeface="Arial"/>
                <a:cs typeface="Arial"/>
              </a:rPr>
              <a:t>  </a:t>
            </a:r>
            <a:r>
              <a:rPr sz="2800" spc="-25" dirty="0">
                <a:solidFill>
                  <a:srgbClr val="404040"/>
                </a:solidFill>
                <a:latin typeface="Arial"/>
                <a:cs typeface="Arial"/>
              </a:rPr>
              <a:t>do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something.</a:t>
            </a:r>
            <a:r>
              <a:rPr sz="2800" spc="-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It</a:t>
            </a:r>
            <a:r>
              <a:rPr sz="2800" spc="-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is</a:t>
            </a:r>
            <a:r>
              <a:rPr sz="2800" spc="-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usually</a:t>
            </a:r>
            <a:r>
              <a:rPr sz="2800" spc="-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given</a:t>
            </a:r>
            <a:r>
              <a:rPr sz="2800" spc="-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in</a:t>
            </a:r>
            <a:r>
              <a:rPr sz="2800" spc="-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cases</a:t>
            </a:r>
            <a:r>
              <a:rPr sz="2800" spc="-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sz="2800" spc="-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anticipatory</a:t>
            </a:r>
            <a:r>
              <a:rPr sz="2800" spc="-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breach</a:t>
            </a:r>
            <a:r>
              <a:rPr sz="2800" spc="-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800" spc="-10" dirty="0">
                <a:solidFill>
                  <a:srgbClr val="404040"/>
                </a:solidFill>
                <a:latin typeface="Arial"/>
                <a:cs typeface="Arial"/>
              </a:rPr>
              <a:t>contract.</a:t>
            </a:r>
            <a:endParaRPr sz="2800">
              <a:latin typeface="Arial"/>
              <a:cs typeface="Arial"/>
            </a:endParaRPr>
          </a:p>
          <a:p>
            <a:pPr marL="12700" marR="7620" algn="just">
              <a:lnSpc>
                <a:spcPct val="90000"/>
              </a:lnSpc>
              <a:spcBef>
                <a:spcPts val="1405"/>
              </a:spcBef>
            </a:pPr>
            <a:r>
              <a:rPr sz="2800" dirty="0">
                <a:solidFill>
                  <a:srgbClr val="1CACE3"/>
                </a:solidFill>
                <a:latin typeface="Arial"/>
                <a:cs typeface="Arial"/>
              </a:rPr>
              <a:t>Example</a:t>
            </a:r>
            <a:r>
              <a:rPr sz="2800" spc="330" dirty="0">
                <a:solidFill>
                  <a:srgbClr val="1CACE3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1CACE3"/>
                </a:solidFill>
                <a:latin typeface="Arial"/>
                <a:cs typeface="Arial"/>
              </a:rPr>
              <a:t>:</a:t>
            </a:r>
            <a:r>
              <a:rPr sz="2800" spc="330" dirty="0">
                <a:solidFill>
                  <a:srgbClr val="1CACE3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Mr.</a:t>
            </a:r>
            <a:r>
              <a:rPr sz="2800" spc="33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M</a:t>
            </a:r>
            <a:r>
              <a:rPr sz="2800" spc="32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agreed</a:t>
            </a:r>
            <a:r>
              <a:rPr sz="2800" spc="3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to</a:t>
            </a:r>
            <a:r>
              <a:rPr sz="2800" spc="3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act</a:t>
            </a:r>
            <a:r>
              <a:rPr sz="2800" spc="3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only</a:t>
            </a:r>
            <a:r>
              <a:rPr sz="2800" spc="33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for</a:t>
            </a:r>
            <a:r>
              <a:rPr sz="2800" spc="3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Shashi</a:t>
            </a:r>
            <a:r>
              <a:rPr sz="2800" spc="3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for</a:t>
            </a:r>
            <a:r>
              <a:rPr sz="2800" spc="3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one</a:t>
            </a:r>
            <a:r>
              <a:rPr sz="2800" spc="3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Arial"/>
                <a:cs typeface="Arial"/>
              </a:rPr>
              <a:t>year.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During</a:t>
            </a:r>
            <a:r>
              <a:rPr sz="2800" spc="1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2800" spc="1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year</a:t>
            </a:r>
            <a:r>
              <a:rPr sz="2800" spc="1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he</a:t>
            </a:r>
            <a:r>
              <a:rPr sz="2800" spc="16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contracted</a:t>
            </a:r>
            <a:r>
              <a:rPr sz="2800" spc="1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to</a:t>
            </a:r>
            <a:r>
              <a:rPr sz="2800" spc="1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act</a:t>
            </a:r>
            <a:r>
              <a:rPr sz="2800" spc="1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for</a:t>
            </a:r>
            <a:r>
              <a:rPr sz="2800" spc="1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Vihaan.</a:t>
            </a:r>
            <a:r>
              <a:rPr sz="2800" spc="1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In</a:t>
            </a:r>
            <a:r>
              <a:rPr sz="2800" spc="1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sz="2800" spc="1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suit</a:t>
            </a:r>
            <a:r>
              <a:rPr sz="2800" spc="1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Arial"/>
                <a:cs typeface="Arial"/>
              </a:rPr>
              <a:t>filed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by</a:t>
            </a:r>
            <a:r>
              <a:rPr sz="2800" spc="-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Shashi,</a:t>
            </a:r>
            <a:r>
              <a:rPr sz="2800" spc="-1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Mr.</a:t>
            </a:r>
            <a:r>
              <a:rPr sz="2800" spc="-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M</a:t>
            </a:r>
            <a:r>
              <a:rPr sz="2800" spc="-2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was</a:t>
            </a:r>
            <a:r>
              <a:rPr sz="2800" spc="-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prohibited</a:t>
            </a:r>
            <a:r>
              <a:rPr sz="2800" spc="-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by</a:t>
            </a:r>
            <a:r>
              <a:rPr sz="2800" spc="-1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an</a:t>
            </a:r>
            <a:r>
              <a:rPr sz="2800" spc="-1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injuction</a:t>
            </a:r>
            <a:r>
              <a:rPr sz="2800" spc="-1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from</a:t>
            </a:r>
            <a:r>
              <a:rPr sz="2800" spc="-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acting</a:t>
            </a:r>
            <a:r>
              <a:rPr sz="2800" spc="-1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404040"/>
                </a:solidFill>
                <a:latin typeface="Arial"/>
                <a:cs typeface="Arial"/>
              </a:rPr>
              <a:t>for </a:t>
            </a:r>
            <a:r>
              <a:rPr sz="2800" spc="-10" dirty="0">
                <a:solidFill>
                  <a:srgbClr val="404040"/>
                </a:solidFill>
                <a:latin typeface="Arial"/>
                <a:cs typeface="Arial"/>
              </a:rPr>
              <a:t>Vihaan.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96036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Suit</a:t>
            </a:r>
            <a:r>
              <a:rPr spc="-285" dirty="0"/>
              <a:t> </a:t>
            </a:r>
            <a:r>
              <a:rPr dirty="0"/>
              <a:t>for</a:t>
            </a:r>
            <a:r>
              <a:rPr spc="-290" dirty="0"/>
              <a:t> </a:t>
            </a:r>
            <a:r>
              <a:rPr spc="-40" dirty="0"/>
              <a:t>Quantum</a:t>
            </a:r>
            <a:r>
              <a:rPr spc="-270" dirty="0"/>
              <a:t> </a:t>
            </a:r>
            <a:r>
              <a:rPr spc="-10" dirty="0"/>
              <a:t>meruit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12700" marR="5080" algn="just">
              <a:lnSpc>
                <a:spcPct val="90000"/>
              </a:lnSpc>
              <a:spcBef>
                <a:spcPts val="415"/>
              </a:spcBef>
            </a:pPr>
            <a:r>
              <a:rPr dirty="0"/>
              <a:t>Quantum</a:t>
            </a:r>
            <a:r>
              <a:rPr spc="20" dirty="0"/>
              <a:t> </a:t>
            </a:r>
            <a:r>
              <a:rPr dirty="0"/>
              <a:t>meruit</a:t>
            </a:r>
            <a:r>
              <a:rPr spc="10" dirty="0"/>
              <a:t> </a:t>
            </a:r>
            <a:r>
              <a:rPr dirty="0"/>
              <a:t>means</a:t>
            </a:r>
            <a:r>
              <a:rPr spc="30" dirty="0"/>
              <a:t> </a:t>
            </a:r>
            <a:r>
              <a:rPr b="1" i="1" u="sng" dirty="0">
                <a:uFill>
                  <a:solidFill>
                    <a:srgbClr val="404040"/>
                  </a:solidFill>
                </a:uFill>
                <a:latin typeface="Arial"/>
                <a:cs typeface="Arial"/>
              </a:rPr>
              <a:t>as</a:t>
            </a:r>
            <a:r>
              <a:rPr b="1" i="1" u="sng" spc="20" dirty="0">
                <a:uFill>
                  <a:solidFill>
                    <a:srgbClr val="404040"/>
                  </a:solidFill>
                </a:uFill>
                <a:latin typeface="Arial"/>
                <a:cs typeface="Arial"/>
              </a:rPr>
              <a:t> </a:t>
            </a:r>
            <a:r>
              <a:rPr b="1" i="1" u="sng" dirty="0">
                <a:uFill>
                  <a:solidFill>
                    <a:srgbClr val="404040"/>
                  </a:solidFill>
                </a:uFill>
                <a:latin typeface="Arial"/>
                <a:cs typeface="Arial"/>
              </a:rPr>
              <a:t>much</a:t>
            </a:r>
            <a:r>
              <a:rPr b="1" i="1" u="sng" spc="30" dirty="0">
                <a:uFill>
                  <a:solidFill>
                    <a:srgbClr val="404040"/>
                  </a:solidFill>
                </a:uFill>
                <a:latin typeface="Arial"/>
                <a:cs typeface="Arial"/>
              </a:rPr>
              <a:t> </a:t>
            </a:r>
            <a:r>
              <a:rPr b="1" i="1" u="sng" dirty="0">
                <a:uFill>
                  <a:solidFill>
                    <a:srgbClr val="404040"/>
                  </a:solidFill>
                </a:uFill>
                <a:latin typeface="Arial"/>
                <a:cs typeface="Arial"/>
              </a:rPr>
              <a:t>as</a:t>
            </a:r>
            <a:r>
              <a:rPr b="1" i="1" u="sng" spc="35" dirty="0">
                <a:uFill>
                  <a:solidFill>
                    <a:srgbClr val="404040"/>
                  </a:solidFill>
                </a:uFill>
                <a:latin typeface="Arial"/>
                <a:cs typeface="Arial"/>
              </a:rPr>
              <a:t> </a:t>
            </a:r>
            <a:r>
              <a:rPr b="1" i="1" u="sng" dirty="0">
                <a:uFill>
                  <a:solidFill>
                    <a:srgbClr val="404040"/>
                  </a:solidFill>
                </a:uFill>
                <a:latin typeface="Arial"/>
                <a:cs typeface="Arial"/>
              </a:rPr>
              <a:t>earned</a:t>
            </a:r>
            <a:r>
              <a:rPr u="none" dirty="0"/>
              <a:t>.</a:t>
            </a:r>
            <a:r>
              <a:rPr u="none" spc="25" dirty="0"/>
              <a:t> </a:t>
            </a:r>
            <a:r>
              <a:rPr u="none" dirty="0"/>
              <a:t>It</a:t>
            </a:r>
            <a:r>
              <a:rPr u="none" spc="25" dirty="0"/>
              <a:t> </a:t>
            </a:r>
            <a:r>
              <a:rPr u="none" dirty="0"/>
              <a:t>is</a:t>
            </a:r>
            <a:r>
              <a:rPr u="none" spc="25" dirty="0"/>
              <a:t> </a:t>
            </a:r>
            <a:r>
              <a:rPr u="none" dirty="0"/>
              <a:t>only</a:t>
            </a:r>
            <a:r>
              <a:rPr u="none" spc="30" dirty="0"/>
              <a:t> </a:t>
            </a:r>
            <a:r>
              <a:rPr u="none" dirty="0"/>
              <a:t>an</a:t>
            </a:r>
            <a:r>
              <a:rPr u="none" spc="20" dirty="0"/>
              <a:t> </a:t>
            </a:r>
            <a:r>
              <a:rPr u="none" spc="-10" dirty="0"/>
              <a:t>obligation </a:t>
            </a:r>
            <a:r>
              <a:rPr u="none" dirty="0"/>
              <a:t>created</a:t>
            </a:r>
            <a:r>
              <a:rPr u="none" spc="229" dirty="0"/>
              <a:t>  </a:t>
            </a:r>
            <a:r>
              <a:rPr u="none" dirty="0"/>
              <a:t>by</a:t>
            </a:r>
            <a:r>
              <a:rPr u="none" spc="240" dirty="0"/>
              <a:t>  </a:t>
            </a:r>
            <a:r>
              <a:rPr u="none" dirty="0"/>
              <a:t>law.</a:t>
            </a:r>
            <a:r>
              <a:rPr u="none" spc="235" dirty="0"/>
              <a:t>  </a:t>
            </a:r>
            <a:r>
              <a:rPr u="none" dirty="0"/>
              <a:t>It</a:t>
            </a:r>
            <a:r>
              <a:rPr u="none" spc="235" dirty="0"/>
              <a:t>  </a:t>
            </a:r>
            <a:r>
              <a:rPr u="none" dirty="0"/>
              <a:t>is</a:t>
            </a:r>
            <a:r>
              <a:rPr u="none" spc="240" dirty="0"/>
              <a:t>  </a:t>
            </a:r>
            <a:r>
              <a:rPr u="none" dirty="0"/>
              <a:t>not</a:t>
            </a:r>
            <a:r>
              <a:rPr u="none" spc="240" dirty="0"/>
              <a:t>  </a:t>
            </a:r>
            <a:r>
              <a:rPr u="none" dirty="0"/>
              <a:t>a</a:t>
            </a:r>
            <a:r>
              <a:rPr u="none" spc="235" dirty="0"/>
              <a:t>  </a:t>
            </a:r>
            <a:r>
              <a:rPr u="none" dirty="0"/>
              <a:t>contractual</a:t>
            </a:r>
            <a:r>
              <a:rPr u="none" spc="229" dirty="0"/>
              <a:t>  </a:t>
            </a:r>
            <a:r>
              <a:rPr u="none" dirty="0"/>
              <a:t>remedy.</a:t>
            </a:r>
            <a:r>
              <a:rPr u="none" spc="235" dirty="0"/>
              <a:t>  </a:t>
            </a:r>
            <a:r>
              <a:rPr u="none" dirty="0"/>
              <a:t>The</a:t>
            </a:r>
            <a:r>
              <a:rPr u="none" spc="229" dirty="0"/>
              <a:t>  </a:t>
            </a:r>
            <a:r>
              <a:rPr u="none" spc="-10" dirty="0"/>
              <a:t>phrase </a:t>
            </a:r>
            <a:r>
              <a:rPr u="none" dirty="0"/>
              <a:t>“</a:t>
            </a:r>
            <a:r>
              <a:rPr b="1" u="none" dirty="0">
                <a:latin typeface="Arial"/>
                <a:cs typeface="Arial"/>
              </a:rPr>
              <a:t>Quantum</a:t>
            </a:r>
            <a:r>
              <a:rPr b="1" u="none" spc="-40" dirty="0">
                <a:latin typeface="Arial"/>
                <a:cs typeface="Arial"/>
              </a:rPr>
              <a:t> </a:t>
            </a:r>
            <a:r>
              <a:rPr b="1" u="none" dirty="0">
                <a:latin typeface="Arial"/>
                <a:cs typeface="Arial"/>
              </a:rPr>
              <a:t>Meruit”</a:t>
            </a:r>
            <a:r>
              <a:rPr b="1" u="none" spc="-20" dirty="0">
                <a:latin typeface="Arial"/>
                <a:cs typeface="Arial"/>
              </a:rPr>
              <a:t> </a:t>
            </a:r>
            <a:r>
              <a:rPr u="none" dirty="0"/>
              <a:t>literally</a:t>
            </a:r>
            <a:r>
              <a:rPr u="none" spc="-20" dirty="0"/>
              <a:t> </a:t>
            </a:r>
            <a:r>
              <a:rPr u="none" dirty="0"/>
              <a:t>means</a:t>
            </a:r>
            <a:r>
              <a:rPr u="none" spc="-15" dirty="0"/>
              <a:t> </a:t>
            </a:r>
            <a:r>
              <a:rPr u="none" spc="-25" dirty="0"/>
              <a:t>:-</a:t>
            </a:r>
          </a:p>
          <a:p>
            <a:pPr marL="12700" marR="5080" algn="just">
              <a:lnSpc>
                <a:spcPct val="90000"/>
              </a:lnSpc>
              <a:spcBef>
                <a:spcPts val="1390"/>
              </a:spcBef>
            </a:pPr>
            <a:r>
              <a:rPr i="1" dirty="0">
                <a:latin typeface="Arial"/>
                <a:cs typeface="Arial"/>
              </a:rPr>
              <a:t>When</a:t>
            </a:r>
            <a:r>
              <a:rPr i="1" spc="175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a</a:t>
            </a:r>
            <a:r>
              <a:rPr i="1" spc="180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person</a:t>
            </a:r>
            <a:r>
              <a:rPr i="1" spc="170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has</a:t>
            </a:r>
            <a:r>
              <a:rPr i="1" spc="165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begun</a:t>
            </a:r>
            <a:r>
              <a:rPr i="1" spc="165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the</a:t>
            </a:r>
            <a:r>
              <a:rPr i="1" spc="175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work</a:t>
            </a:r>
            <a:r>
              <a:rPr i="1" spc="170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and</a:t>
            </a:r>
            <a:r>
              <a:rPr i="1" spc="175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before</a:t>
            </a:r>
            <a:r>
              <a:rPr i="1" spc="175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he</a:t>
            </a:r>
            <a:r>
              <a:rPr i="1" spc="170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could</a:t>
            </a:r>
            <a:r>
              <a:rPr i="1" spc="175" dirty="0">
                <a:latin typeface="Arial"/>
                <a:cs typeface="Arial"/>
              </a:rPr>
              <a:t> </a:t>
            </a:r>
            <a:r>
              <a:rPr i="1" spc="-10" dirty="0">
                <a:latin typeface="Arial"/>
                <a:cs typeface="Arial"/>
              </a:rPr>
              <a:t>complete </a:t>
            </a:r>
            <a:r>
              <a:rPr i="1" dirty="0">
                <a:latin typeface="Arial"/>
                <a:cs typeface="Arial"/>
              </a:rPr>
              <a:t>it,</a:t>
            </a:r>
            <a:r>
              <a:rPr i="1" spc="195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the</a:t>
            </a:r>
            <a:r>
              <a:rPr i="1" spc="195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other</a:t>
            </a:r>
            <a:r>
              <a:rPr i="1" spc="190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party</a:t>
            </a:r>
            <a:r>
              <a:rPr i="1" spc="190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terminates</a:t>
            </a:r>
            <a:r>
              <a:rPr i="1" spc="185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the</a:t>
            </a:r>
            <a:r>
              <a:rPr i="1" spc="200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contract</a:t>
            </a:r>
            <a:r>
              <a:rPr i="1" spc="180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or</a:t>
            </a:r>
            <a:r>
              <a:rPr i="1" spc="190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does</a:t>
            </a:r>
            <a:r>
              <a:rPr i="1" spc="195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something</a:t>
            </a:r>
            <a:r>
              <a:rPr i="1" spc="185" dirty="0">
                <a:latin typeface="Arial"/>
                <a:cs typeface="Arial"/>
              </a:rPr>
              <a:t> </a:t>
            </a:r>
            <a:r>
              <a:rPr i="1" spc="-10" dirty="0">
                <a:latin typeface="Arial"/>
                <a:cs typeface="Arial"/>
              </a:rPr>
              <a:t>which </a:t>
            </a:r>
            <a:r>
              <a:rPr i="1" dirty="0">
                <a:latin typeface="Arial"/>
                <a:cs typeface="Arial"/>
              </a:rPr>
              <a:t>make</a:t>
            </a:r>
            <a:r>
              <a:rPr i="1" spc="229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it</a:t>
            </a:r>
            <a:r>
              <a:rPr i="1" spc="229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impossible</a:t>
            </a:r>
            <a:r>
              <a:rPr i="1" spc="225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for</a:t>
            </a:r>
            <a:r>
              <a:rPr i="1" spc="229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the</a:t>
            </a:r>
            <a:r>
              <a:rPr i="1" spc="250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other</a:t>
            </a:r>
            <a:r>
              <a:rPr i="1" spc="229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party</a:t>
            </a:r>
            <a:r>
              <a:rPr i="1" spc="229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to</a:t>
            </a:r>
            <a:r>
              <a:rPr i="1" spc="235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complete</a:t>
            </a:r>
            <a:r>
              <a:rPr i="1" spc="235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the</a:t>
            </a:r>
            <a:r>
              <a:rPr i="1" spc="240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contract,</a:t>
            </a:r>
            <a:r>
              <a:rPr i="1" spc="220" dirty="0">
                <a:latin typeface="Arial"/>
                <a:cs typeface="Arial"/>
              </a:rPr>
              <a:t> </a:t>
            </a:r>
            <a:r>
              <a:rPr i="1" spc="-25" dirty="0">
                <a:latin typeface="Arial"/>
                <a:cs typeface="Arial"/>
              </a:rPr>
              <a:t>he </a:t>
            </a:r>
            <a:r>
              <a:rPr i="1" dirty="0">
                <a:latin typeface="Arial"/>
                <a:cs typeface="Arial"/>
              </a:rPr>
              <a:t>can</a:t>
            </a:r>
            <a:r>
              <a:rPr i="1" spc="-30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claim</a:t>
            </a:r>
            <a:r>
              <a:rPr i="1" spc="-30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for</a:t>
            </a:r>
            <a:r>
              <a:rPr i="1" spc="-10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the</a:t>
            </a:r>
            <a:r>
              <a:rPr i="1" spc="-15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work</a:t>
            </a:r>
            <a:r>
              <a:rPr i="1" spc="-35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done</a:t>
            </a:r>
            <a:r>
              <a:rPr i="1" spc="-25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under</a:t>
            </a:r>
            <a:r>
              <a:rPr i="1" spc="-45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the</a:t>
            </a:r>
            <a:r>
              <a:rPr i="1" spc="-5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contract</a:t>
            </a:r>
            <a:r>
              <a:rPr i="1" spc="-45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so</a:t>
            </a:r>
            <a:r>
              <a:rPr i="1" spc="-20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far</a:t>
            </a:r>
            <a:r>
              <a:rPr i="1" spc="-25" dirty="0">
                <a:latin typeface="Arial"/>
                <a:cs typeface="Arial"/>
              </a:rPr>
              <a:t> </a:t>
            </a:r>
            <a:r>
              <a:rPr i="1" spc="-10" dirty="0">
                <a:latin typeface="Arial"/>
                <a:cs typeface="Arial"/>
              </a:rPr>
              <a:t>partly.</a:t>
            </a:r>
          </a:p>
          <a:p>
            <a:pPr marL="12700" marR="5715" algn="just">
              <a:lnSpc>
                <a:spcPct val="90000"/>
              </a:lnSpc>
              <a:spcBef>
                <a:spcPts val="1405"/>
              </a:spcBef>
            </a:pPr>
            <a:r>
              <a:rPr dirty="0">
                <a:solidFill>
                  <a:srgbClr val="1CACE3"/>
                </a:solidFill>
              </a:rPr>
              <a:t>Example:</a:t>
            </a:r>
            <a:r>
              <a:rPr spc="105" dirty="0">
                <a:solidFill>
                  <a:srgbClr val="1CACE3"/>
                </a:solidFill>
              </a:rPr>
              <a:t> </a:t>
            </a:r>
            <a:r>
              <a:rPr dirty="0"/>
              <a:t>C</a:t>
            </a:r>
            <a:r>
              <a:rPr spc="130" dirty="0"/>
              <a:t> </a:t>
            </a:r>
            <a:r>
              <a:rPr dirty="0"/>
              <a:t>was</a:t>
            </a:r>
            <a:r>
              <a:rPr spc="125" dirty="0"/>
              <a:t> </a:t>
            </a:r>
            <a:r>
              <a:rPr dirty="0"/>
              <a:t>appointed</a:t>
            </a:r>
            <a:r>
              <a:rPr spc="120" dirty="0"/>
              <a:t> </a:t>
            </a:r>
            <a:r>
              <a:rPr dirty="0"/>
              <a:t>as</a:t>
            </a:r>
            <a:r>
              <a:rPr spc="114" dirty="0"/>
              <a:t> </a:t>
            </a:r>
            <a:r>
              <a:rPr dirty="0"/>
              <a:t>MD</a:t>
            </a:r>
            <a:r>
              <a:rPr spc="135" dirty="0"/>
              <a:t> </a:t>
            </a:r>
            <a:r>
              <a:rPr dirty="0"/>
              <a:t>of</a:t>
            </a:r>
            <a:r>
              <a:rPr spc="114" dirty="0"/>
              <a:t> </a:t>
            </a:r>
            <a:r>
              <a:rPr dirty="0"/>
              <a:t>a</a:t>
            </a:r>
            <a:r>
              <a:rPr spc="120" dirty="0"/>
              <a:t> </a:t>
            </a:r>
            <a:r>
              <a:rPr dirty="0"/>
              <a:t>company.</a:t>
            </a:r>
            <a:r>
              <a:rPr spc="120" dirty="0"/>
              <a:t> </a:t>
            </a:r>
            <a:r>
              <a:rPr dirty="0"/>
              <a:t>The</a:t>
            </a:r>
            <a:r>
              <a:rPr spc="114" dirty="0"/>
              <a:t> </a:t>
            </a:r>
            <a:r>
              <a:rPr dirty="0"/>
              <a:t>contract</a:t>
            </a:r>
            <a:r>
              <a:rPr spc="110" dirty="0"/>
              <a:t> </a:t>
            </a:r>
            <a:r>
              <a:rPr spc="-25" dirty="0"/>
              <a:t>was </a:t>
            </a:r>
            <a:r>
              <a:rPr dirty="0"/>
              <a:t>void</a:t>
            </a:r>
            <a:r>
              <a:rPr spc="290" dirty="0"/>
              <a:t> </a:t>
            </a:r>
            <a:r>
              <a:rPr dirty="0"/>
              <a:t>because</a:t>
            </a:r>
            <a:r>
              <a:rPr spc="280" dirty="0"/>
              <a:t> </a:t>
            </a:r>
            <a:r>
              <a:rPr dirty="0"/>
              <a:t>the</a:t>
            </a:r>
            <a:r>
              <a:rPr spc="300" dirty="0"/>
              <a:t> </a:t>
            </a:r>
            <a:r>
              <a:rPr dirty="0"/>
              <a:t>directors</a:t>
            </a:r>
            <a:r>
              <a:rPr spc="280" dirty="0"/>
              <a:t> </a:t>
            </a:r>
            <a:r>
              <a:rPr dirty="0"/>
              <a:t>who</a:t>
            </a:r>
            <a:r>
              <a:rPr spc="295" dirty="0"/>
              <a:t> </a:t>
            </a:r>
            <a:r>
              <a:rPr dirty="0"/>
              <a:t>appointed</a:t>
            </a:r>
            <a:r>
              <a:rPr spc="285" dirty="0"/>
              <a:t> </a:t>
            </a:r>
            <a:r>
              <a:rPr dirty="0"/>
              <a:t>C</a:t>
            </a:r>
            <a:r>
              <a:rPr spc="295" dirty="0"/>
              <a:t> </a:t>
            </a:r>
            <a:r>
              <a:rPr dirty="0"/>
              <a:t>were</a:t>
            </a:r>
            <a:r>
              <a:rPr spc="295" dirty="0"/>
              <a:t> </a:t>
            </a:r>
            <a:r>
              <a:rPr dirty="0"/>
              <a:t>not</a:t>
            </a:r>
            <a:r>
              <a:rPr spc="280" dirty="0"/>
              <a:t> </a:t>
            </a:r>
            <a:r>
              <a:rPr dirty="0"/>
              <a:t>qualified.</a:t>
            </a:r>
            <a:r>
              <a:rPr spc="290" dirty="0"/>
              <a:t> </a:t>
            </a:r>
            <a:r>
              <a:rPr spc="-50" dirty="0"/>
              <a:t>C </a:t>
            </a:r>
            <a:r>
              <a:rPr dirty="0"/>
              <a:t>sued</a:t>
            </a:r>
            <a:r>
              <a:rPr spc="-45" dirty="0"/>
              <a:t> </a:t>
            </a:r>
            <a:r>
              <a:rPr dirty="0"/>
              <a:t>for</a:t>
            </a:r>
            <a:r>
              <a:rPr spc="-20" dirty="0"/>
              <a:t> </a:t>
            </a:r>
            <a:r>
              <a:rPr dirty="0"/>
              <a:t>Remuneration.</a:t>
            </a:r>
            <a:r>
              <a:rPr spc="-60" dirty="0"/>
              <a:t> </a:t>
            </a:r>
            <a:r>
              <a:rPr dirty="0"/>
              <a:t>Held</a:t>
            </a:r>
            <a:r>
              <a:rPr spc="-40" dirty="0"/>
              <a:t> </a:t>
            </a:r>
            <a:r>
              <a:rPr dirty="0"/>
              <a:t>that</a:t>
            </a:r>
            <a:r>
              <a:rPr spc="-20" dirty="0"/>
              <a:t> </a:t>
            </a:r>
            <a:r>
              <a:rPr dirty="0"/>
              <a:t>C</a:t>
            </a:r>
            <a:r>
              <a:rPr spc="-25" dirty="0"/>
              <a:t> </a:t>
            </a:r>
            <a:r>
              <a:rPr dirty="0"/>
              <a:t>is</a:t>
            </a:r>
            <a:r>
              <a:rPr spc="-25" dirty="0"/>
              <a:t> </a:t>
            </a:r>
            <a:r>
              <a:rPr dirty="0"/>
              <a:t>entitled</a:t>
            </a:r>
            <a:r>
              <a:rPr spc="-35" dirty="0"/>
              <a:t> </a:t>
            </a:r>
            <a:r>
              <a:rPr dirty="0"/>
              <a:t>to</a:t>
            </a:r>
            <a:r>
              <a:rPr spc="-15" dirty="0"/>
              <a:t> </a:t>
            </a:r>
            <a:r>
              <a:rPr spc="-10" dirty="0"/>
              <a:t>remuneration.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66394" y="3004200"/>
            <a:ext cx="3256508" cy="44861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347717" y="2834767"/>
            <a:ext cx="328676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solidFill>
                  <a:srgbClr val="00AFEF"/>
                </a:solidFill>
                <a:latin typeface="Segoe UI"/>
                <a:cs typeface="Segoe UI"/>
              </a:rPr>
              <a:t>THANK</a:t>
            </a:r>
            <a:r>
              <a:rPr sz="4400" spc="-20" dirty="0">
                <a:solidFill>
                  <a:srgbClr val="00AFEF"/>
                </a:solidFill>
                <a:latin typeface="Segoe UI"/>
                <a:cs typeface="Segoe UI"/>
              </a:rPr>
              <a:t> </a:t>
            </a:r>
            <a:r>
              <a:rPr sz="4400" spc="-25" dirty="0">
                <a:solidFill>
                  <a:srgbClr val="00AFEF"/>
                </a:solidFill>
                <a:latin typeface="Segoe UI"/>
                <a:cs typeface="Segoe UI"/>
              </a:rPr>
              <a:t>YOU</a:t>
            </a:r>
            <a:endParaRPr sz="44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715</Words>
  <Application>Microsoft Office PowerPoint</Application>
  <PresentationFormat>Widescreen</PresentationFormat>
  <Paragraphs>50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Segoe UI</vt:lpstr>
      <vt:lpstr>Wingdings</vt:lpstr>
      <vt:lpstr>Office Theme</vt:lpstr>
      <vt:lpstr>PowerPoint Presentation</vt:lpstr>
      <vt:lpstr>BREACH OF CONTRACT- MEANING</vt:lpstr>
      <vt:lpstr>BREACH OF CONTRACT- TYPES</vt:lpstr>
      <vt:lpstr>Anticipatory Breach of Contract</vt:lpstr>
      <vt:lpstr>Effect of An Anticipatory Breach</vt:lpstr>
      <vt:lpstr>Actual Breach of Contract</vt:lpstr>
      <vt:lpstr>Remedies for the breach of Contract</vt:lpstr>
      <vt:lpstr>Rules regarding Damages</vt:lpstr>
      <vt:lpstr>Recession of the Contract</vt:lpstr>
      <vt:lpstr>Suit for Specific Performance</vt:lpstr>
      <vt:lpstr>Suit for Injunction</vt:lpstr>
      <vt:lpstr>Suit for Quantum meruit</vt:lpstr>
      <vt:lpstr>THANK YOU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Preeti Sharma</dc:creator>
  <cp:lastModifiedBy>Microsoft account</cp:lastModifiedBy>
  <cp:revision>2</cp:revision>
  <dcterms:created xsi:type="dcterms:W3CDTF">2024-11-10T18:06:41Z</dcterms:created>
  <dcterms:modified xsi:type="dcterms:W3CDTF">2024-11-10T18:18:02Z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2021-02-15T00:00:00Z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2024-11-10T00:00:00Z</vt:filetime>
  </property>
  <property fmtid="{D5CDD505-2E9C-101B-9397-08002B2CF9AE}" pid="5" name="Producer">
    <vt:lpwstr>Microsoft® PowerPoint® 2010</vt:lpwstr>
  </property>
</Properties>
</file>