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7" r:id="rId3"/>
    <p:sldId id="258" r:id="rId4"/>
    <p:sldId id="259" r:id="rId5"/>
    <p:sldId id="260" r:id="rId6"/>
    <p:sldId id="261" r:id="rId7"/>
    <p:sldId id="262" r:id="rId8"/>
    <p:sldId id="265" r:id="rId9"/>
    <p:sldId id="266"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DB1911A-9405-4730-9E10-6F141262DA65}"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3048541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DB1911A-9405-4730-9E10-6F141262DA65}"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1630924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B1911A-9405-4730-9E10-6F141262DA65}"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166159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DB1911A-9405-4730-9E10-6F141262DA65}"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1591888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DB1911A-9405-4730-9E10-6F141262DA65}" type="datetimeFigureOut">
              <a:rPr lang="en-IN" smtClean="0"/>
              <a:t>11-11-2024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1610897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DB1911A-9405-4730-9E10-6F141262DA65}" type="datetimeFigureOut">
              <a:rPr lang="en-IN" smtClean="0"/>
              <a:t>11-11-2024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3724602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1911A-9405-4730-9E10-6F141262DA65}" type="datetimeFigureOut">
              <a:rPr lang="en-IN" smtClean="0"/>
              <a:t>11-11-2024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2189218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B1911A-9405-4730-9E10-6F141262DA65}"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1051050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B1911A-9405-4730-9E10-6F141262DA65}"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1332690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DB1911A-9405-4730-9E10-6F141262DA65}"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2811565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DB1911A-9405-4730-9E10-6F141262DA65}"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FDB62ED-E44E-4F64-B123-9BD3A4874E7D}" type="slidenum">
              <a:rPr lang="en-IN" smtClean="0"/>
              <a:t>‹#›</a:t>
            </a:fld>
            <a:endParaRPr lang="en-IN"/>
          </a:p>
        </p:txBody>
      </p:sp>
    </p:spTree>
    <p:extLst>
      <p:ext uri="{BB962C8B-B14F-4D97-AF65-F5344CB8AC3E}">
        <p14:creationId xmlns:p14="http://schemas.microsoft.com/office/powerpoint/2010/main" val="223857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B1911A-9405-4730-9E10-6F141262DA65}" type="datetimeFigureOut">
              <a:rPr lang="en-IN" smtClean="0"/>
              <a:t>11-11-2024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DB62ED-E44E-4F64-B123-9BD3A4874E7D}" type="slidenum">
              <a:rPr lang="en-IN" smtClean="0"/>
              <a:t>‹#›</a:t>
            </a:fld>
            <a:endParaRPr lang="en-IN"/>
          </a:p>
        </p:txBody>
      </p:sp>
    </p:spTree>
    <p:extLst>
      <p:ext uri="{BB962C8B-B14F-4D97-AF65-F5344CB8AC3E}">
        <p14:creationId xmlns:p14="http://schemas.microsoft.com/office/powerpoint/2010/main" val="1165724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6735" y="1337094"/>
            <a:ext cx="10659762" cy="2308324"/>
          </a:xfrm>
          <a:prstGeom prst="rect">
            <a:avLst/>
          </a:prstGeom>
        </p:spPr>
        <p:txBody>
          <a:bodyPr wrap="square">
            <a:spAutoFit/>
          </a:bodyPr>
          <a:lstStyle/>
          <a:p>
            <a:pPr algn="ctr"/>
            <a:r>
              <a:rPr lang="en-US" sz="3600" b="1" dirty="0" smtClean="0">
                <a:latin typeface="Cambria" panose="02040503050406030204" pitchFamily="18" charset="0"/>
                <a:ea typeface="Cambria" panose="02040503050406030204" pitchFamily="18" charset="0"/>
              </a:rPr>
              <a:t>First law of thermodynamics and Heat capacity of the system</a:t>
            </a:r>
          </a:p>
          <a:p>
            <a:endParaRPr lang="en-US" sz="3600" b="1" dirty="0" smtClean="0">
              <a:latin typeface="Cambria" panose="02040503050406030204" pitchFamily="18" charset="0"/>
              <a:ea typeface="Cambria" panose="02040503050406030204" pitchFamily="18" charset="0"/>
            </a:endParaRPr>
          </a:p>
          <a:p>
            <a:r>
              <a:rPr lang="en-US" sz="3600" b="1" u="sng" dirty="0" smtClean="0">
                <a:latin typeface="Cambria" panose="02040503050406030204" pitchFamily="18" charset="0"/>
                <a:ea typeface="Cambria" panose="02040503050406030204" pitchFamily="18" charset="0"/>
              </a:rPr>
              <a:t> </a:t>
            </a:r>
            <a:endParaRPr lang="en-US" sz="3600" b="1" u="sng" dirty="0" smtClean="0">
              <a:latin typeface="Cambria" panose="02040503050406030204" pitchFamily="18" charset="0"/>
              <a:ea typeface="Cambria" panose="02040503050406030204" pitchFamily="18" charset="0"/>
            </a:endParaRPr>
          </a:p>
        </p:txBody>
      </p:sp>
      <p:sp>
        <p:nvSpPr>
          <p:cNvPr id="2" name="Subtitle 1"/>
          <p:cNvSpPr>
            <a:spLocks noGrp="1"/>
          </p:cNvSpPr>
          <p:nvPr>
            <p:ph type="subTitle" idx="1"/>
          </p:nvPr>
        </p:nvSpPr>
        <p:spPr/>
        <p:txBody>
          <a:bodyPr>
            <a:normAutofit lnSpcReduction="10000"/>
          </a:bodyPr>
          <a:lstStyle/>
          <a:p>
            <a:r>
              <a:rPr lang="en-US" dirty="0">
                <a:latin typeface="Cambria" panose="02040503050406030204" pitchFamily="18" charset="0"/>
                <a:ea typeface="Cambria" panose="02040503050406030204" pitchFamily="18" charset="0"/>
              </a:rPr>
              <a:t>Dr. B. </a:t>
            </a:r>
            <a:r>
              <a:rPr lang="en-US" dirty="0" err="1">
                <a:latin typeface="Cambria" panose="02040503050406030204" pitchFamily="18" charset="0"/>
                <a:ea typeface="Cambria" panose="02040503050406030204" pitchFamily="18" charset="0"/>
              </a:rPr>
              <a:t>Kavitha</a:t>
            </a:r>
            <a:endParaRPr lang="en-US" dirty="0">
              <a:latin typeface="Cambria" panose="02040503050406030204" pitchFamily="18" charset="0"/>
              <a:ea typeface="Cambria" panose="02040503050406030204" pitchFamily="18" charset="0"/>
            </a:endParaRPr>
          </a:p>
          <a:p>
            <a:r>
              <a:rPr lang="en-US" dirty="0">
                <a:latin typeface="Cambria" panose="02040503050406030204" pitchFamily="18" charset="0"/>
                <a:ea typeface="Cambria" panose="02040503050406030204" pitchFamily="18" charset="0"/>
              </a:rPr>
              <a:t>Assistant Professor</a:t>
            </a:r>
          </a:p>
          <a:p>
            <a:r>
              <a:rPr lang="en-US" dirty="0">
                <a:latin typeface="Cambria" panose="02040503050406030204" pitchFamily="18" charset="0"/>
                <a:ea typeface="Cambria" panose="02040503050406030204" pitchFamily="18" charset="0"/>
              </a:rPr>
              <a:t>PG and Research Department of Chemistry</a:t>
            </a:r>
          </a:p>
          <a:p>
            <a:r>
              <a:rPr lang="en-US" dirty="0">
                <a:latin typeface="Cambria" panose="02040503050406030204" pitchFamily="18" charset="0"/>
                <a:ea typeface="Cambria" panose="02040503050406030204" pitchFamily="18" charset="0"/>
              </a:rPr>
              <a:t>C.P.A. College, </a:t>
            </a:r>
            <a:r>
              <a:rPr lang="en-US" dirty="0" err="1">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a:p>
            <a:endParaRPr lang="en-IN" dirty="0"/>
          </a:p>
        </p:txBody>
      </p:sp>
    </p:spTree>
    <p:extLst>
      <p:ext uri="{BB962C8B-B14F-4D97-AF65-F5344CB8AC3E}">
        <p14:creationId xmlns:p14="http://schemas.microsoft.com/office/powerpoint/2010/main" val="1531839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245637" y="78883"/>
                <a:ext cx="11417643" cy="6647974"/>
              </a:xfrm>
              <a:prstGeom prst="rect">
                <a:avLst/>
              </a:prstGeom>
              <a:noFill/>
            </p:spPr>
            <p:txBody>
              <a:bodyPr wrap="square" rtlCol="0">
                <a:spAutoFit/>
              </a:bodyPr>
              <a:lstStyle/>
              <a:p>
                <a:r>
                  <a:rPr lang="en-US" sz="2400" b="1" dirty="0" smtClean="0">
                    <a:latin typeface="Cambria" panose="02040503050406030204" pitchFamily="18" charset="0"/>
                    <a:ea typeface="Cambria" panose="02040503050406030204" pitchFamily="18" charset="0"/>
                  </a:rPr>
                  <a:t>First law of thermodynamics</a:t>
                </a:r>
              </a:p>
              <a:p>
                <a:pPr marL="285750" indent="-28575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first law of thermodynamics is, in fact an application of the broad principle known as the Law of conservation of Energy to the thermodynamic system</a:t>
                </a:r>
              </a:p>
              <a:p>
                <a:pPr marL="285750" indent="-28575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It states, that: </a:t>
                </a:r>
                <a:r>
                  <a:rPr lang="en-US" sz="2400" b="1" dirty="0" smtClean="0">
                    <a:latin typeface="Cambria" panose="02040503050406030204" pitchFamily="18" charset="0"/>
                    <a:ea typeface="Cambria" panose="02040503050406030204" pitchFamily="18" charset="0"/>
                  </a:rPr>
                  <a:t>the total energy of an isolated system remains constant though it may change one form to another.</a:t>
                </a:r>
              </a:p>
              <a:p>
                <a:pPr marL="285750" indent="-28575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When a system is changed from state A to state B, it undergoes a change in the internal energy form E</a:t>
                </a:r>
                <a:r>
                  <a:rPr lang="en-US" sz="2400" baseline="-25000" dirty="0" smtClean="0">
                    <a:latin typeface="Cambria" panose="02040503050406030204" pitchFamily="18" charset="0"/>
                    <a:ea typeface="Cambria" panose="02040503050406030204" pitchFamily="18" charset="0"/>
                  </a:rPr>
                  <a:t>A</a:t>
                </a:r>
                <a:r>
                  <a:rPr lang="en-US" sz="2400" dirty="0" smtClean="0">
                    <a:latin typeface="Cambria" panose="02040503050406030204" pitchFamily="18" charset="0"/>
                    <a:ea typeface="Cambria" panose="02040503050406030204" pitchFamily="18" charset="0"/>
                  </a:rPr>
                  <a:t> to E</a:t>
                </a:r>
                <a:r>
                  <a:rPr lang="en-US" sz="2400" baseline="-25000" dirty="0" smtClean="0">
                    <a:latin typeface="Cambria" panose="02040503050406030204" pitchFamily="18" charset="0"/>
                    <a:ea typeface="Cambria" panose="02040503050406030204" pitchFamily="18" charset="0"/>
                  </a:rPr>
                  <a:t>B</a:t>
                </a:r>
                <a:r>
                  <a:rPr lang="en-US" sz="2400" dirty="0" smtClean="0">
                    <a:latin typeface="Cambria" panose="02040503050406030204" pitchFamily="18" charset="0"/>
                    <a:ea typeface="Cambria" panose="02040503050406030204" pitchFamily="18" charset="0"/>
                  </a:rPr>
                  <a:t>. Thus, we can write</a:t>
                </a:r>
              </a:p>
              <a:p>
                <a:pPr algn="just"/>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𝐸</m:t>
                        </m:r>
                      </m:e>
                      <m:sub>
                        <m:r>
                          <a:rPr lang="en-US" sz="2400" b="0" i="1" smtClean="0">
                            <a:latin typeface="Cambria Math" panose="02040503050406030204" pitchFamily="18" charset="0"/>
                            <a:ea typeface="Cambria Math" panose="02040503050406030204" pitchFamily="18" charset="0"/>
                          </a:rPr>
                          <m:t>𝐵</m:t>
                        </m:r>
                      </m:sub>
                    </m:sSub>
                  </m:oMath>
                </a14:m>
                <a:r>
                  <a:rPr lang="en-US" sz="2400" dirty="0" smtClean="0">
                    <a:latin typeface="Cambria" panose="02040503050406030204" pitchFamily="18" charset="0"/>
                    <a:ea typeface="Cambria" panose="02040503050406030204" pitchFamily="18" charset="0"/>
                  </a:rPr>
                  <a:t>- </a:t>
                </a:r>
                <a14:m>
                  <m:oMath xmlns:m="http://schemas.openxmlformats.org/officeDocument/2006/math">
                    <m:sSub>
                      <m:sSubPr>
                        <m:ctrlPr>
                          <a:rPr lang="en-US" sz="2400" i="1" smtClean="0">
                            <a:latin typeface="Cambria Math" panose="02040503050406030204" pitchFamily="18" charset="0"/>
                            <a:ea typeface="Cambria" panose="02040503050406030204" pitchFamily="18" charset="0"/>
                          </a:rPr>
                        </m:ctrlPr>
                      </m:sSubPr>
                      <m:e>
                        <m:r>
                          <a:rPr lang="en-US" sz="2400" b="0" i="1" smtClean="0">
                            <a:latin typeface="Cambria Math" panose="02040503050406030204" pitchFamily="18" charset="0"/>
                            <a:ea typeface="Cambria" panose="02040503050406030204" pitchFamily="18" charset="0"/>
                          </a:rPr>
                          <m:t>𝐸</m:t>
                        </m:r>
                      </m:e>
                      <m:sub>
                        <m:r>
                          <a:rPr lang="en-US" sz="2400" b="0" i="1" smtClean="0">
                            <a:latin typeface="Cambria Math" panose="02040503050406030204" pitchFamily="18" charset="0"/>
                            <a:ea typeface="Cambria" panose="02040503050406030204" pitchFamily="18" charset="0"/>
                          </a:rPr>
                          <m:t>𝐴</m:t>
                        </m:r>
                      </m:sub>
                    </m:sSub>
                  </m:oMath>
                </a14:m>
                <a:endParaRPr lang="en-US" sz="24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This energy change is brought about by the evolution or absorption of heat and/or by work being done by the system. Because the total energy of the system must remain constant, we can write the mathematical statement of the First law as:</a:t>
                </a:r>
              </a:p>
              <a:p>
                <a:pPr algn="just"/>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r>
                  <a:rPr lang="en-US" sz="2400" dirty="0">
                    <a:ea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𝐸</m:t>
                    </m:r>
                  </m:oMath>
                </a14:m>
                <a:r>
                  <a:rPr lang="en-US" sz="2400" dirty="0" smtClean="0">
                    <a:latin typeface="Cambria" panose="02040503050406030204" pitchFamily="18" charset="0"/>
                    <a:ea typeface="Cambria" panose="02040503050406030204" pitchFamily="18" charset="0"/>
                  </a:rPr>
                  <a:t> = q – w                                        (1)</a:t>
                </a:r>
              </a:p>
              <a:p>
                <a:pPr algn="just"/>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q = the amount of heat supplied to the system</a:t>
                </a:r>
              </a:p>
              <a:p>
                <a:pPr algn="just"/>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w = work done by the system</a:t>
                </a:r>
              </a:p>
              <a:p>
                <a:pPr marL="342900" indent="-3429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Thus First law may also be stated as: </a:t>
                </a:r>
                <a:r>
                  <a:rPr lang="en-US" sz="2400" b="1" dirty="0" smtClean="0">
                    <a:latin typeface="Cambria" panose="02040503050406030204" pitchFamily="18" charset="0"/>
                    <a:ea typeface="Cambria" panose="02040503050406030204" pitchFamily="18" charset="0"/>
                  </a:rPr>
                  <a:t>the net energy change of a closed system is equal to the heat transferred to the system minus the work done by the system.</a:t>
                </a:r>
                <a:endParaRPr lang="en-US" dirty="0" smtClean="0"/>
              </a:p>
              <a:p>
                <a:endParaRPr lang="en-IN" dirty="0"/>
              </a:p>
            </p:txBody>
          </p:sp>
        </mc:Choice>
        <mc:Fallback>
          <p:sp>
            <p:nvSpPr>
              <p:cNvPr id="2" name="TextBox 1"/>
              <p:cNvSpPr txBox="1">
                <a:spLocks noRot="1" noChangeAspect="1" noMove="1" noResize="1" noEditPoints="1" noAdjustHandles="1" noChangeArrowheads="1" noChangeShapeType="1" noTextEdit="1"/>
              </p:cNvSpPr>
              <p:nvPr/>
            </p:nvSpPr>
            <p:spPr>
              <a:xfrm>
                <a:off x="245637" y="78883"/>
                <a:ext cx="11417643" cy="6647974"/>
              </a:xfrm>
              <a:prstGeom prst="rect">
                <a:avLst/>
              </a:prstGeom>
              <a:blipFill rotWithShape="0">
                <a:blip r:embed="rId2"/>
                <a:stretch>
                  <a:fillRect l="-801" t="-734" r="-854"/>
                </a:stretch>
              </a:blipFill>
            </p:spPr>
            <p:txBody>
              <a:bodyPr/>
              <a:lstStyle/>
              <a:p>
                <a:r>
                  <a:rPr lang="en-IN">
                    <a:noFill/>
                  </a:rPr>
                  <a:t> </a:t>
                </a:r>
              </a:p>
            </p:txBody>
          </p:sp>
        </mc:Fallback>
      </mc:AlternateContent>
      <p:cxnSp>
        <p:nvCxnSpPr>
          <p:cNvPr id="4" name="Straight Arrow Connector 3"/>
          <p:cNvCxnSpPr/>
          <p:nvPr/>
        </p:nvCxnSpPr>
        <p:spPr>
          <a:xfrm>
            <a:off x="5675870" y="4295422"/>
            <a:ext cx="166404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1288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p:cNvSpPr txBox="1"/>
              <p:nvPr/>
            </p:nvSpPr>
            <p:spPr>
              <a:xfrm>
                <a:off x="175491" y="240145"/>
                <a:ext cx="9070109" cy="6555641"/>
              </a:xfrm>
              <a:prstGeom prst="rect">
                <a:avLst/>
              </a:prstGeom>
              <a:noFill/>
            </p:spPr>
            <p:txBody>
              <a:bodyPr wrap="square" rtlCol="0">
                <a:spAutoFit/>
              </a:bodyPr>
              <a:lstStyle/>
              <a:p>
                <a:pPr marL="342900" indent="-342900">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To illustrate the mathematical statement of the First Law, let us consider the system ‘expanding hot gas’.</a:t>
                </a:r>
              </a:p>
              <a:p>
                <a:pPr marL="342900" indent="-342900">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gas expands against an applied constant pressure by volume </a:t>
                </a:r>
                <a14:m>
                  <m:oMath xmlns:m="http://schemas.openxmlformats.org/officeDocument/2006/math">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𝑉</m:t>
                    </m:r>
                    <m:r>
                      <a:rPr lang="en-US" sz="2000" b="0" i="1" smtClean="0">
                        <a:latin typeface="Cambria Math" panose="02040503050406030204" pitchFamily="18" charset="0"/>
                        <a:ea typeface="Cambria Math" panose="02040503050406030204" pitchFamily="18" charset="0"/>
                      </a:rPr>
                      <m:t>. </m:t>
                    </m:r>
                  </m:oMath>
                </a14:m>
                <a:r>
                  <a:rPr lang="en-US" sz="2000" dirty="0" smtClean="0">
                    <a:latin typeface="Cambria" panose="02040503050406030204" pitchFamily="18" charset="0"/>
                    <a:ea typeface="Cambria" panose="02040503050406030204" pitchFamily="18" charset="0"/>
                  </a:rPr>
                  <a:t>The total mechanical work done is given by the relation</a:t>
                </a:r>
              </a:p>
              <a:p>
                <a:r>
                  <a:rPr lang="en-US" sz="2000" dirty="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		w = P x </a:t>
                </a:r>
                <a14:m>
                  <m:oMath xmlns:m="http://schemas.openxmlformats.org/officeDocument/2006/math">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𝑉</m:t>
                    </m:r>
                  </m:oMath>
                </a14:m>
                <a:r>
                  <a:rPr lang="en-US" sz="2000" dirty="0" smtClean="0">
                    <a:latin typeface="Cambria" panose="02040503050406030204" pitchFamily="18" charset="0"/>
                    <a:ea typeface="Cambria" panose="02040503050406030204" pitchFamily="18" charset="0"/>
                  </a:rPr>
                  <a:t>                                   (2)</a:t>
                </a:r>
              </a:p>
              <a:p>
                <a:endParaRPr lang="en-US" sz="2000" dirty="0">
                  <a:latin typeface="Cambria" panose="02040503050406030204" pitchFamily="18" charset="0"/>
                  <a:ea typeface="Cambria" panose="02040503050406030204" pitchFamily="18" charset="0"/>
                </a:endParaRPr>
              </a:p>
              <a:p>
                <a:r>
                  <a:rPr lang="en-US" sz="2000" dirty="0" smtClean="0">
                    <a:latin typeface="Cambria" panose="02040503050406030204" pitchFamily="18" charset="0"/>
                    <a:ea typeface="Cambria" panose="02040503050406030204" pitchFamily="18" charset="0"/>
                  </a:rPr>
                  <a:t>From equation (1) and (2), we can restate</a:t>
                </a:r>
              </a:p>
              <a:p>
                <a:r>
                  <a:rPr lang="en-US" sz="2000" dirty="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		</a:t>
                </a:r>
              </a:p>
              <a:p>
                <a:r>
                  <a:rPr lang="en-US" sz="2000" dirty="0" smtClean="0">
                    <a:latin typeface="Cambria" panose="02040503050406030204" pitchFamily="18" charset="0"/>
                    <a:ea typeface="Cambria" panose="02040503050406030204" pitchFamily="18" charset="0"/>
                  </a:rPr>
                  <a:t>			</a:t>
                </a:r>
                <a:r>
                  <a:rPr lang="en-US" sz="2000" dirty="0">
                    <a:ea typeface="Cambria Math" panose="02040503050406030204" pitchFamily="18" charset="0"/>
                  </a:rPr>
                  <a:t> </a:t>
                </a: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smtClean="0">
                    <a:latin typeface="Cambria" panose="02040503050406030204" pitchFamily="18" charset="0"/>
                    <a:ea typeface="Cambria" panose="02040503050406030204" pitchFamily="18" charset="0"/>
                  </a:rPr>
                  <a:t>E = q – P x </a:t>
                </a:r>
                <a14:m>
                  <m:oMath xmlns:m="http://schemas.openxmlformats.org/officeDocument/2006/math">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𝑉</m:t>
                    </m:r>
                  </m:oMath>
                </a14:m>
                <a:endParaRPr lang="en-US" sz="2000" dirty="0" smtClean="0">
                  <a:latin typeface="Cambria" panose="02040503050406030204" pitchFamily="18" charset="0"/>
                  <a:ea typeface="Cambria" panose="02040503050406030204" pitchFamily="18" charset="0"/>
                </a:endParaRPr>
              </a:p>
              <a:p>
                <a:r>
                  <a:rPr lang="en-US" sz="2000" b="1" dirty="0" smtClean="0">
                    <a:latin typeface="Cambria" panose="02040503050406030204" pitchFamily="18" charset="0"/>
                    <a:ea typeface="Cambria" panose="02040503050406030204" pitchFamily="18" charset="0"/>
                  </a:rPr>
                  <a:t>Other definitions of First Law of Thermodynamics</a:t>
                </a:r>
              </a:p>
              <a:p>
                <a:pPr marL="457200" indent="-457200">
                  <a:buFont typeface="+mj-lt"/>
                  <a:buAutoNum type="arabicParenR"/>
                </a:pPr>
                <a:r>
                  <a:rPr lang="en-US" sz="2000" dirty="0" smtClean="0">
                    <a:latin typeface="Cambria" panose="02040503050406030204" pitchFamily="18" charset="0"/>
                    <a:ea typeface="Cambria" panose="02040503050406030204" pitchFamily="18" charset="0"/>
                  </a:rPr>
                  <a:t>Whenever energy of a particular type disappears equivalent amount of another type must be produced</a:t>
                </a:r>
              </a:p>
              <a:p>
                <a:pPr marL="457200" indent="-457200">
                  <a:buFont typeface="+mj-lt"/>
                  <a:buAutoNum type="arabicParenR"/>
                </a:pPr>
                <a:r>
                  <a:rPr lang="en-US" sz="2000" dirty="0" smtClean="0">
                    <a:latin typeface="Cambria" panose="02040503050406030204" pitchFamily="18" charset="0"/>
                    <a:ea typeface="Cambria" panose="02040503050406030204" pitchFamily="18" charset="0"/>
                  </a:rPr>
                  <a:t>Total energy of a system and surroundings remains constant (or conserved)</a:t>
                </a:r>
              </a:p>
              <a:p>
                <a:pPr marL="457200" indent="-457200">
                  <a:buFont typeface="+mj-lt"/>
                  <a:buAutoNum type="arabicParenR"/>
                </a:pPr>
                <a:r>
                  <a:rPr lang="en-US" sz="2000" dirty="0" smtClean="0">
                    <a:latin typeface="Cambria" panose="02040503050406030204" pitchFamily="18" charset="0"/>
                    <a:ea typeface="Cambria" panose="02040503050406030204" pitchFamily="18" charset="0"/>
                  </a:rPr>
                  <a:t>It is impossible to construct a perpetual motion machine that can produce work without spending energy on it</a:t>
                </a:r>
              </a:p>
              <a:p>
                <a:r>
                  <a:rPr lang="en-US" sz="2000" b="1" dirty="0" smtClean="0">
                    <a:latin typeface="Cambria" panose="02040503050406030204" pitchFamily="18" charset="0"/>
                    <a:ea typeface="Cambria" panose="02040503050406030204" pitchFamily="18" charset="0"/>
                  </a:rPr>
                  <a:t>Some Special Forms of First Law of Thermodynamics </a:t>
                </a:r>
              </a:p>
              <a:p>
                <a:r>
                  <a:rPr lang="en-US" sz="2000" b="1" dirty="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Mathematical statement of the First law of Thermodynamics is </a:t>
                </a:r>
              </a:p>
              <a:p>
                <a:r>
                  <a:rPr lang="en-US" sz="2000" dirty="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		</a:t>
                </a:r>
              </a:p>
              <a:p>
                <a:r>
                  <a:rPr lang="en-US" sz="2000" b="1" dirty="0" smtClean="0">
                    <a:latin typeface="Cambria" panose="02040503050406030204" pitchFamily="18" charset="0"/>
                    <a:ea typeface="Cambria" panose="02040503050406030204" pitchFamily="18" charset="0"/>
                  </a:rPr>
                  <a:t>			</a:t>
                </a:r>
                <a:r>
                  <a:rPr lang="en-US" sz="2000" dirty="0">
                    <a:ea typeface="Cambria Math" panose="02040503050406030204" pitchFamily="18" charset="0"/>
                  </a:rPr>
                  <a:t> </a:t>
                </a: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latin typeface="Cambria" panose="02040503050406030204" pitchFamily="18" charset="0"/>
                    <a:ea typeface="Cambria" panose="02040503050406030204" pitchFamily="18" charset="0"/>
                  </a:rPr>
                  <a:t>E = q – </a:t>
                </a:r>
                <a:r>
                  <a:rPr lang="en-US" sz="2000" dirty="0" smtClean="0">
                    <a:latin typeface="Cambria" panose="02040503050406030204" pitchFamily="18" charset="0"/>
                    <a:ea typeface="Cambria" panose="02040503050406030204" pitchFamily="18" charset="0"/>
                  </a:rPr>
                  <a:t> w</a:t>
                </a:r>
                <a:endParaRPr lang="en-US" sz="2000" b="1" dirty="0" smtClean="0">
                  <a:latin typeface="Cambria" panose="02040503050406030204" pitchFamily="18" charset="0"/>
                  <a:ea typeface="Cambria" panose="02040503050406030204" pitchFamily="18" charset="0"/>
                </a:endParaRPr>
              </a:p>
              <a:p>
                <a:endParaRPr lang="en-US" sz="2000" dirty="0" smtClean="0">
                  <a:latin typeface="Cambria" panose="02040503050406030204" pitchFamily="18" charset="0"/>
                  <a:ea typeface="Cambria" panose="02040503050406030204" pitchFamily="18" charset="0"/>
                </a:endParaRPr>
              </a:p>
              <a:p>
                <a:endParaRPr lang="en-IN" sz="2000" dirty="0">
                  <a:latin typeface="Cambria" panose="02040503050406030204" pitchFamily="18" charset="0"/>
                  <a:ea typeface="Cambria" panose="02040503050406030204" pitchFamily="18" charset="0"/>
                </a:endParaRPr>
              </a:p>
            </p:txBody>
          </p:sp>
        </mc:Choice>
        <mc:Fallback>
          <p:sp>
            <p:nvSpPr>
              <p:cNvPr id="4" name="TextBox 3"/>
              <p:cNvSpPr txBox="1">
                <a:spLocks noRot="1" noChangeAspect="1" noMove="1" noResize="1" noEditPoints="1" noAdjustHandles="1" noChangeArrowheads="1" noChangeShapeType="1" noTextEdit="1"/>
              </p:cNvSpPr>
              <p:nvPr/>
            </p:nvSpPr>
            <p:spPr>
              <a:xfrm>
                <a:off x="175491" y="240145"/>
                <a:ext cx="9070109" cy="6555641"/>
              </a:xfrm>
              <a:prstGeom prst="rect">
                <a:avLst/>
              </a:prstGeom>
              <a:blipFill rotWithShape="0">
                <a:blip r:embed="rId2"/>
                <a:stretch>
                  <a:fillRect l="-739" t="-465"/>
                </a:stretch>
              </a:blipFill>
            </p:spPr>
            <p:txBody>
              <a:bodyPr/>
              <a:lstStyle/>
              <a:p>
                <a:r>
                  <a:rPr lang="en-IN">
                    <a:noFill/>
                  </a:rPr>
                  <a:t> </a:t>
                </a:r>
              </a:p>
            </p:txBody>
          </p:sp>
        </mc:Fallback>
      </mc:AlternateContent>
      <p:cxnSp>
        <p:nvCxnSpPr>
          <p:cNvPr id="5" name="Straight Arrow Connector 4"/>
          <p:cNvCxnSpPr/>
          <p:nvPr/>
        </p:nvCxnSpPr>
        <p:spPr>
          <a:xfrm>
            <a:off x="4234997" y="1718477"/>
            <a:ext cx="166404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3540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p:cNvSpPr txBox="1"/>
              <p:nvPr/>
            </p:nvSpPr>
            <p:spPr>
              <a:xfrm>
                <a:off x="267854" y="184727"/>
                <a:ext cx="11388436" cy="6247864"/>
              </a:xfrm>
              <a:prstGeom prst="rect">
                <a:avLst/>
              </a:prstGeom>
              <a:noFill/>
            </p:spPr>
            <p:txBody>
              <a:bodyPr wrap="square" rtlCol="0">
                <a:spAutoFit/>
              </a:bodyPr>
              <a:lstStyle/>
              <a:p>
                <a:pPr algn="just"/>
                <a:r>
                  <a:rPr lang="en-US" sz="2400" b="1" dirty="0" smtClean="0">
                    <a:latin typeface="Cambria" panose="02040503050406030204" pitchFamily="18" charset="0"/>
                    <a:ea typeface="Cambria" panose="02040503050406030204" pitchFamily="18" charset="0"/>
                  </a:rPr>
                  <a:t>Case 1: </a:t>
                </a:r>
                <a:r>
                  <a:rPr lang="en-US" sz="2400" dirty="0" smtClean="0">
                    <a:latin typeface="Cambria" panose="02040503050406030204" pitchFamily="18" charset="0"/>
                    <a:ea typeface="Cambria" panose="02040503050406030204" pitchFamily="18" charset="0"/>
                  </a:rPr>
                  <a:t>For a cyclic process involving isothermal expansion of an ideal gas</a:t>
                </a:r>
              </a:p>
              <a:p>
                <a:pPr algn="just"/>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r>
                  <a:rPr lang="en-US" sz="2400" dirty="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latin typeface="Cambria" panose="02040503050406030204" pitchFamily="18" charset="0"/>
                    <a:ea typeface="Cambria" panose="02040503050406030204" pitchFamily="18" charset="0"/>
                  </a:rPr>
                  <a:t>E = </a:t>
                </a:r>
                <a:r>
                  <a:rPr lang="en-US" sz="2400" dirty="0" smtClean="0">
                    <a:latin typeface="Cambria" panose="02040503050406030204" pitchFamily="18" charset="0"/>
                    <a:ea typeface="Cambria" panose="02040503050406030204" pitchFamily="18" charset="0"/>
                  </a:rPr>
                  <a:t>0</a:t>
                </a:r>
              </a:p>
              <a:p>
                <a:pPr algn="just"/>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smtClean="0">
                    <a:latin typeface="Cambria" panose="02040503050406030204" pitchFamily="18" charset="0"/>
                    <a:ea typeface="Cambria" panose="02040503050406030204" pitchFamily="18" charset="0"/>
                  </a:rPr>
                  <a:t> q = w</a:t>
                </a:r>
              </a:p>
              <a:p>
                <a:pPr algn="just"/>
                <a:r>
                  <a:rPr lang="en-US" sz="2400" b="1" dirty="0" smtClean="0">
                    <a:latin typeface="Cambria" panose="02040503050406030204" pitchFamily="18" charset="0"/>
                    <a:ea typeface="Cambria" panose="02040503050406030204" pitchFamily="18" charset="0"/>
                  </a:rPr>
                  <a:t>Case 2 : </a:t>
                </a:r>
                <a:r>
                  <a:rPr lang="en-US" sz="2400" dirty="0" smtClean="0">
                    <a:latin typeface="Cambria" panose="02040503050406030204" pitchFamily="18" charset="0"/>
                    <a:ea typeface="Cambria" panose="02040503050406030204" pitchFamily="18" charset="0"/>
                  </a:rPr>
                  <a:t>For an isochoric process (no change in volume) there is no work of expansion i.e., w = 0. Hence </a:t>
                </a:r>
              </a:p>
              <a:p>
                <a:pPr algn="just"/>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r>
                  <a:rPr lang="en-US" sz="2400" dirty="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latin typeface="Cambria" panose="02040503050406030204" pitchFamily="18" charset="0"/>
                    <a:ea typeface="Cambria" panose="02040503050406030204" pitchFamily="18" charset="0"/>
                  </a:rPr>
                  <a:t>E = </a:t>
                </a:r>
                <a:r>
                  <a:rPr lang="en-US" sz="2400" dirty="0" smtClean="0">
                    <a:latin typeface="Cambria" panose="02040503050406030204" pitchFamily="18" charset="0"/>
                    <a:ea typeface="Cambria" panose="02040503050406030204" pitchFamily="18" charset="0"/>
                  </a:rPr>
                  <a:t>q</a:t>
                </a:r>
                <a:r>
                  <a:rPr lang="en-US" sz="2400" baseline="-25000" dirty="0" smtClean="0">
                    <a:latin typeface="Cambria" panose="02040503050406030204" pitchFamily="18" charset="0"/>
                    <a:ea typeface="Cambria" panose="02040503050406030204" pitchFamily="18" charset="0"/>
                  </a:rPr>
                  <a:t>v</a:t>
                </a:r>
              </a:p>
              <a:p>
                <a:pPr algn="just"/>
                <a:r>
                  <a:rPr lang="en-US" sz="2400" b="1" dirty="0" smtClean="0">
                    <a:latin typeface="Cambria" panose="02040503050406030204" pitchFamily="18" charset="0"/>
                    <a:ea typeface="Cambria" panose="02040503050406030204" pitchFamily="18" charset="0"/>
                  </a:rPr>
                  <a:t>Case 3: </a:t>
                </a:r>
                <a:r>
                  <a:rPr lang="en-US" sz="2400" dirty="0" smtClean="0">
                    <a:latin typeface="Cambria" panose="02040503050406030204" pitchFamily="18" charset="0"/>
                    <a:ea typeface="Cambria" panose="02040503050406030204" pitchFamily="18" charset="0"/>
                  </a:rPr>
                  <a:t>For an adiabatic process there is no change in heat gained or lost i.e., q = 0. hence</a:t>
                </a:r>
              </a:p>
              <a:p>
                <a:pPr algn="just"/>
                <a:r>
                  <a:rPr lang="en-US" sz="2400" baseline="-25000" dirty="0">
                    <a:latin typeface="Cambria" panose="02040503050406030204" pitchFamily="18" charset="0"/>
                    <a:ea typeface="Cambria" panose="02040503050406030204" pitchFamily="18" charset="0"/>
                  </a:rPr>
                  <a:t>	</a:t>
                </a:r>
                <a:r>
                  <a:rPr lang="en-US" sz="2400" baseline="-25000" dirty="0" smtClean="0">
                    <a:latin typeface="Cambria" panose="02040503050406030204" pitchFamily="18" charset="0"/>
                    <a:ea typeface="Cambria" panose="02040503050406030204" pitchFamily="18" charset="0"/>
                  </a:rPr>
                  <a:t>	</a:t>
                </a:r>
                <a:r>
                  <a:rPr lang="en-US" sz="2400" dirty="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latin typeface="Cambria" panose="02040503050406030204" pitchFamily="18" charset="0"/>
                    <a:ea typeface="Cambria" panose="02040503050406030204" pitchFamily="18" charset="0"/>
                  </a:rPr>
                  <a:t>E = </a:t>
                </a:r>
                <a:r>
                  <a:rPr lang="en-US" sz="2400" dirty="0" smtClean="0">
                    <a:latin typeface="Cambria" panose="02040503050406030204" pitchFamily="18" charset="0"/>
                    <a:ea typeface="Cambria" panose="02040503050406030204" pitchFamily="18" charset="0"/>
                  </a:rPr>
                  <a:t> - w</a:t>
                </a:r>
              </a:p>
              <a:p>
                <a:pPr algn="just"/>
                <a:r>
                  <a:rPr lang="en-US" sz="2400" dirty="0" smtClean="0">
                    <a:latin typeface="Cambria" panose="02040503050406030204" pitchFamily="18" charset="0"/>
                    <a:ea typeface="Cambria" panose="02040503050406030204" pitchFamily="18" charset="0"/>
                  </a:rPr>
                  <a:t>In other words, the decrease in internal energy is exactly equal to the work done on the system by surroundings.</a:t>
                </a:r>
              </a:p>
              <a:p>
                <a:pPr algn="just"/>
                <a:r>
                  <a:rPr lang="en-US" sz="2400" b="1" dirty="0" smtClean="0">
                    <a:latin typeface="Cambria" panose="02040503050406030204" pitchFamily="18" charset="0"/>
                    <a:ea typeface="Cambria" panose="02040503050406030204" pitchFamily="18" charset="0"/>
                  </a:rPr>
                  <a:t>Case 4: </a:t>
                </a:r>
                <a:r>
                  <a:rPr lang="en-US" sz="2400" dirty="0" smtClean="0">
                    <a:latin typeface="Cambria" panose="02040503050406030204" pitchFamily="18" charset="0"/>
                    <a:ea typeface="Cambria" panose="02040503050406030204" pitchFamily="18" charset="0"/>
                  </a:rPr>
                  <a:t>For an isobaric process there is no change in pressure, i.e., P remains constant. Hence,</a:t>
                </a:r>
              </a:p>
              <a:p>
                <a:pPr algn="just"/>
                <a:r>
                  <a:rPr lang="en-US" sz="2400" dirty="0" smtClean="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latin typeface="Cambria" panose="02040503050406030204" pitchFamily="18" charset="0"/>
                    <a:ea typeface="Cambria" panose="02040503050406030204" pitchFamily="18" charset="0"/>
                  </a:rPr>
                  <a:t>E =  </a:t>
                </a:r>
                <a:r>
                  <a:rPr lang="en-US" sz="2400" dirty="0" smtClean="0">
                    <a:latin typeface="Cambria" panose="02040503050406030204" pitchFamily="18" charset="0"/>
                    <a:ea typeface="Cambria" panose="02040503050406030204" pitchFamily="18" charset="0"/>
                  </a:rPr>
                  <a:t>q – w</a:t>
                </a:r>
              </a:p>
              <a:p>
                <a:pPr algn="just"/>
                <a:r>
                  <a:rPr lang="en-US" sz="2400" dirty="0" smtClean="0">
                    <a:latin typeface="Cambria" panose="02040503050406030204" pitchFamily="18" charset="0"/>
                    <a:ea typeface="Cambria" panose="02040503050406030204" pitchFamily="18" charset="0"/>
                  </a:rPr>
                  <a:t>(or)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latin typeface="Cambria" panose="02040503050406030204" pitchFamily="18" charset="0"/>
                    <a:ea typeface="Cambria" panose="02040503050406030204" pitchFamily="18" charset="0"/>
                  </a:rPr>
                  <a:t>E =  </a:t>
                </a:r>
                <a:r>
                  <a:rPr lang="en-US" sz="2400" dirty="0" smtClean="0">
                    <a:latin typeface="Cambria" panose="02040503050406030204" pitchFamily="18" charset="0"/>
                    <a:ea typeface="Cambria" panose="02040503050406030204" pitchFamily="18" charset="0"/>
                  </a:rPr>
                  <a:t>q - P</a:t>
                </a:r>
                <a:r>
                  <a:rPr lang="en-US" sz="2400" dirty="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𝑉</m:t>
                    </m:r>
                  </m:oMath>
                </a14:m>
                <a:endParaRPr lang="en-US" sz="2400" dirty="0">
                  <a:latin typeface="Cambria" panose="02040503050406030204" pitchFamily="18" charset="0"/>
                  <a:ea typeface="Cambria" panose="02040503050406030204" pitchFamily="18" charset="0"/>
                </a:endParaRPr>
              </a:p>
              <a:p>
                <a:pPr algn="just"/>
                <a:endParaRPr lang="en-US" sz="2400" dirty="0" smtClean="0">
                  <a:latin typeface="Cambria" panose="02040503050406030204" pitchFamily="18" charset="0"/>
                  <a:ea typeface="Cambria" panose="02040503050406030204" pitchFamily="18" charset="0"/>
                </a:endParaRPr>
              </a:p>
              <a:p>
                <a:pPr algn="just"/>
                <a:endParaRPr lang="en-IN" sz="2400" baseline="-25000" dirty="0">
                  <a:latin typeface="Cambria" panose="02040503050406030204" pitchFamily="18" charset="0"/>
                  <a:ea typeface="Cambria" panose="02040503050406030204" pitchFamily="18" charset="0"/>
                </a:endParaRPr>
              </a:p>
            </p:txBody>
          </p:sp>
        </mc:Choice>
        <mc:Fallback>
          <p:sp>
            <p:nvSpPr>
              <p:cNvPr id="4" name="TextBox 3"/>
              <p:cNvSpPr txBox="1">
                <a:spLocks noRot="1" noChangeAspect="1" noMove="1" noResize="1" noEditPoints="1" noAdjustHandles="1" noChangeArrowheads="1" noChangeShapeType="1" noTextEdit="1"/>
              </p:cNvSpPr>
              <p:nvPr/>
            </p:nvSpPr>
            <p:spPr>
              <a:xfrm>
                <a:off x="267854" y="184727"/>
                <a:ext cx="11388436" cy="6247864"/>
              </a:xfrm>
              <a:prstGeom prst="rect">
                <a:avLst/>
              </a:prstGeom>
              <a:blipFill rotWithShape="0">
                <a:blip r:embed="rId2"/>
                <a:stretch>
                  <a:fillRect l="-857" t="-780" r="-803"/>
                </a:stretch>
              </a:blipFill>
            </p:spPr>
            <p:txBody>
              <a:bodyPr/>
              <a:lstStyle/>
              <a:p>
                <a:r>
                  <a:rPr lang="en-IN">
                    <a:noFill/>
                  </a:rPr>
                  <a:t> </a:t>
                </a:r>
              </a:p>
            </p:txBody>
          </p:sp>
        </mc:Fallback>
      </mc:AlternateContent>
    </p:spTree>
    <p:extLst>
      <p:ext uri="{BB962C8B-B14F-4D97-AF65-F5344CB8AC3E}">
        <p14:creationId xmlns:p14="http://schemas.microsoft.com/office/powerpoint/2010/main" val="536438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97708"/>
            <a:ext cx="11582400" cy="6432530"/>
          </a:xfrm>
          <a:prstGeom prst="rect">
            <a:avLst/>
          </a:prstGeom>
          <a:noFill/>
        </p:spPr>
        <p:txBody>
          <a:bodyPr wrap="square" rtlCol="0">
            <a:spAutoFit/>
          </a:bodyPr>
          <a:lstStyle/>
          <a:p>
            <a:r>
              <a:rPr lang="en-US" sz="2800" b="1" dirty="0" smtClean="0">
                <a:latin typeface="Cambria" panose="02040503050406030204" pitchFamily="18" charset="0"/>
                <a:ea typeface="Cambria" panose="02040503050406030204" pitchFamily="18" charset="0"/>
              </a:rPr>
              <a:t>Heat capacity of the system</a:t>
            </a:r>
          </a:p>
          <a:p>
            <a:pPr marL="457200" indent="-4572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Heat capacity of a system, between any two temperatures is defined as the quantity of heat required to raise the temperature of the system from the lower to the higher temperature divided by the temperature difference.</a:t>
            </a:r>
          </a:p>
          <a:p>
            <a:pPr marL="457200" indent="-4572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 If the mass of the system is one gram, the heat capacity is called specific heat of the system. If, However, the mass of the system is one mole, as is generally the case in physical chemistry, then the heat capacity is termed as molar heat capacity.</a:t>
            </a:r>
          </a:p>
          <a:p>
            <a:pPr marL="457200" indent="-4572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It is usually denoted by C. thus, the molar heat capacity of a system between temperatures T</a:t>
            </a:r>
            <a:r>
              <a:rPr lang="en-US" sz="2400" baseline="-25000" dirty="0" smtClean="0">
                <a:latin typeface="Cambria" panose="02040503050406030204" pitchFamily="18" charset="0"/>
                <a:ea typeface="Cambria" panose="02040503050406030204" pitchFamily="18" charset="0"/>
              </a:rPr>
              <a:t>1</a:t>
            </a:r>
            <a:r>
              <a:rPr lang="en-US" sz="2400" dirty="0" smtClean="0">
                <a:latin typeface="Cambria" panose="02040503050406030204" pitchFamily="18" charset="0"/>
                <a:ea typeface="Cambria" panose="02040503050406030204" pitchFamily="18" charset="0"/>
              </a:rPr>
              <a:t> and T</a:t>
            </a:r>
            <a:r>
              <a:rPr lang="en-US" sz="2400" baseline="-25000" dirty="0" smtClean="0">
                <a:latin typeface="Cambria" panose="02040503050406030204" pitchFamily="18" charset="0"/>
                <a:ea typeface="Cambria" panose="02040503050406030204" pitchFamily="18" charset="0"/>
              </a:rPr>
              <a:t>2</a:t>
            </a:r>
            <a:r>
              <a:rPr lang="en-US" sz="2400" dirty="0" smtClean="0">
                <a:latin typeface="Cambria" panose="02040503050406030204" pitchFamily="18" charset="0"/>
                <a:ea typeface="Cambria" panose="02040503050406030204" pitchFamily="18" charset="0"/>
              </a:rPr>
              <a:t> will be expressed as</a:t>
            </a:r>
          </a:p>
          <a:p>
            <a:pPr lvl="2" algn="just"/>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C = q/(T</a:t>
            </a:r>
            <a:r>
              <a:rPr lang="en-US" sz="2400" baseline="-25000" dirty="0" smtClean="0">
                <a:latin typeface="Cambria" panose="02040503050406030204" pitchFamily="18" charset="0"/>
                <a:ea typeface="Cambria" panose="02040503050406030204" pitchFamily="18" charset="0"/>
              </a:rPr>
              <a:t>2</a:t>
            </a:r>
            <a:r>
              <a:rPr lang="en-US" sz="2400" dirty="0" smtClean="0">
                <a:latin typeface="Cambria" panose="02040503050406030204" pitchFamily="18" charset="0"/>
                <a:ea typeface="Cambria" panose="02040503050406030204" pitchFamily="18" charset="0"/>
              </a:rPr>
              <a:t> – T</a:t>
            </a:r>
            <a:r>
              <a:rPr lang="en-US" sz="2400" baseline="-25000" dirty="0" smtClean="0">
                <a:latin typeface="Cambria" panose="02040503050406030204" pitchFamily="18" charset="0"/>
                <a:ea typeface="Cambria" panose="02040503050406030204" pitchFamily="18" charset="0"/>
              </a:rPr>
              <a:t>1</a:t>
            </a:r>
            <a:r>
              <a:rPr lang="en-US" sz="2400" dirty="0" smtClean="0">
                <a:latin typeface="Cambria" panose="02040503050406030204" pitchFamily="18" charset="0"/>
                <a:ea typeface="Cambria" panose="02040503050406030204" pitchFamily="18" charset="0"/>
              </a:rPr>
              <a:t>)</a:t>
            </a:r>
          </a:p>
          <a:p>
            <a:pPr marL="342900" indent="-3429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Since the heat capacity varies with temperature, hence the true molar heat capacity is defined by the differential equation</a:t>
            </a:r>
          </a:p>
          <a:p>
            <a:pPr algn="just"/>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C = </a:t>
            </a:r>
            <a:r>
              <a:rPr lang="en-US" sz="2400" dirty="0" err="1" smtClean="0">
                <a:latin typeface="Cambria" panose="02040503050406030204" pitchFamily="18" charset="0"/>
                <a:ea typeface="Cambria" panose="02040503050406030204" pitchFamily="18" charset="0"/>
              </a:rPr>
              <a:t>dq</a:t>
            </a:r>
            <a:r>
              <a:rPr lang="en-US" sz="2400" dirty="0" smtClean="0">
                <a:latin typeface="Cambria" panose="02040503050406030204" pitchFamily="18" charset="0"/>
                <a:ea typeface="Cambria" panose="02040503050406030204" pitchFamily="18" charset="0"/>
              </a:rPr>
              <a:t>/</a:t>
            </a:r>
            <a:r>
              <a:rPr lang="en-US" sz="2400" dirty="0" err="1" smtClean="0">
                <a:latin typeface="Cambria" panose="02040503050406030204" pitchFamily="18" charset="0"/>
                <a:ea typeface="Cambria" panose="02040503050406030204" pitchFamily="18" charset="0"/>
              </a:rPr>
              <a:t>dT</a:t>
            </a:r>
            <a:endParaRPr lang="en-US" sz="2400" dirty="0" smtClean="0">
              <a:latin typeface="Cambria" panose="02040503050406030204" pitchFamily="18" charset="0"/>
              <a:ea typeface="Cambria" panose="02040503050406030204" pitchFamily="18" charset="0"/>
            </a:endParaRPr>
          </a:p>
          <a:p>
            <a:pPr marL="457200" indent="-457200" algn="just">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molar heat capacity of a gaseous system, determined at constant volume, is different from that determined at constant pressure. In the former, no external work is done by the system or on the system (i.e., w = 0) since there is no change in volume.</a:t>
            </a:r>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69573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255373" y="370703"/>
                <a:ext cx="11730681" cy="6997428"/>
              </a:xfrm>
              <a:prstGeom prst="rect">
                <a:avLst/>
              </a:prstGeom>
              <a:noFill/>
            </p:spPr>
            <p:txBody>
              <a:bodyPr wrap="square" rtlCol="0">
                <a:spAutoFit/>
              </a:bodyPr>
              <a:lstStyle/>
              <a:p>
                <a:r>
                  <a:rPr lang="en-US" sz="2400" dirty="0" smtClean="0">
                    <a:latin typeface="Cambria" panose="02040503050406030204" pitchFamily="18" charset="0"/>
                    <a:ea typeface="Cambria" panose="02040503050406030204" pitchFamily="18" charset="0"/>
                  </a:rPr>
                  <a:t>Hence form the First law equation</a:t>
                </a:r>
              </a:p>
              <a:p>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14:m>
                  <m:oMath xmlns:m="http://schemas.openxmlformats.org/officeDocument/2006/math">
                    <m:r>
                      <m:rPr>
                        <m:sty m:val="p"/>
                      </m:rPr>
                      <a:rPr lang="en-US" sz="2400" b="0" i="0" smtClean="0">
                        <a:latin typeface="Cambria Math" panose="02040503050406030204" pitchFamily="18" charset="0"/>
                        <a:ea typeface="Cambria Math" panose="02040503050406030204" pitchFamily="18" charset="0"/>
                      </a:rPr>
                      <m:t>q</m:t>
                    </m:r>
                    <m:r>
                      <a:rPr lang="en-US" sz="2400" b="0" i="0" smtClean="0">
                        <a:latin typeface="Cambria Math" panose="02040503050406030204" pitchFamily="18" charset="0"/>
                        <a:ea typeface="Cambria Math" panose="02040503050406030204" pitchFamily="18" charset="0"/>
                      </a:rPr>
                      <m:t>= </m:t>
                    </m:r>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𝑈</m:t>
                    </m:r>
                  </m:oMath>
                </a14:m>
                <a:endParaRPr lang="en-IN" sz="2400" dirty="0" smtClean="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14:m>
                  <m:oMath xmlns:m="http://schemas.openxmlformats.org/officeDocument/2006/math">
                    <m:sSub>
                      <m:sSubPr>
                        <m:ctrlPr>
                          <a:rPr lang="en-US" sz="2400" i="1" smtClean="0">
                            <a:latin typeface="Cambria Math" panose="02040503050406030204" pitchFamily="18" charset="0"/>
                            <a:ea typeface="Cambria" panose="02040503050406030204" pitchFamily="18" charset="0"/>
                          </a:rPr>
                        </m:ctrlPr>
                      </m:sSubPr>
                      <m:e>
                        <m:r>
                          <a:rPr lang="en-US" sz="2400" b="0" i="1" smtClean="0">
                            <a:latin typeface="Cambria Math" panose="02040503050406030204" pitchFamily="18" charset="0"/>
                            <a:ea typeface="Cambria" panose="02040503050406030204" pitchFamily="18" charset="0"/>
                          </a:rPr>
                          <m:t>𝐶</m:t>
                        </m:r>
                      </m:e>
                      <m:sub>
                        <m:r>
                          <a:rPr lang="en-US" sz="2400" b="0" i="1" smtClean="0">
                            <a:latin typeface="Cambria Math" panose="02040503050406030204" pitchFamily="18" charset="0"/>
                            <a:ea typeface="Cambria" panose="02040503050406030204" pitchFamily="18" charset="0"/>
                          </a:rPr>
                          <m:t>𝑉</m:t>
                        </m:r>
                        <m:r>
                          <a:rPr lang="en-US" sz="2400" b="0" i="1" smtClean="0">
                            <a:latin typeface="Cambria Math" panose="02040503050406030204" pitchFamily="18" charset="0"/>
                            <a:ea typeface="Cambria" panose="02040503050406030204" pitchFamily="18" charset="0"/>
                          </a:rPr>
                          <m:t> (</m:t>
                        </m:r>
                        <m:sSub>
                          <m:sSubPr>
                            <m:ctrlPr>
                              <a:rPr lang="en-US" sz="2400" b="0" i="1" smtClean="0">
                                <a:latin typeface="Cambria Math" panose="02040503050406030204" pitchFamily="18" charset="0"/>
                                <a:ea typeface="Cambria" panose="02040503050406030204" pitchFamily="18" charset="0"/>
                              </a:rPr>
                            </m:ctrlPr>
                          </m:sSubPr>
                          <m:e>
                            <m:r>
                              <a:rPr lang="en-US" sz="2400" b="0" i="1" smtClean="0">
                                <a:latin typeface="Cambria Math" panose="02040503050406030204" pitchFamily="18" charset="0"/>
                                <a:ea typeface="Cambria" panose="02040503050406030204" pitchFamily="18" charset="0"/>
                              </a:rPr>
                              <m:t>𝑇</m:t>
                            </m:r>
                          </m:e>
                          <m:sub>
                            <m:r>
                              <a:rPr lang="en-US" sz="2400" b="0" i="1" smtClean="0">
                                <a:latin typeface="Cambria Math" panose="02040503050406030204" pitchFamily="18" charset="0"/>
                                <a:ea typeface="Cambria" panose="02040503050406030204" pitchFamily="18" charset="0"/>
                              </a:rPr>
                              <m:t>2</m:t>
                            </m:r>
                          </m:sub>
                        </m:sSub>
                        <m:r>
                          <a:rPr lang="en-US" sz="2400" b="0" i="1" smtClean="0">
                            <a:latin typeface="Cambria Math" panose="02040503050406030204" pitchFamily="18" charset="0"/>
                            <a:ea typeface="Cambria" panose="02040503050406030204" pitchFamily="18" charset="0"/>
                          </a:rPr>
                          <m:t>,</m:t>
                        </m:r>
                        <m:sSub>
                          <m:sSubPr>
                            <m:ctrlPr>
                              <a:rPr lang="en-US" sz="2400" b="0" i="1" smtClean="0">
                                <a:latin typeface="Cambria Math" panose="02040503050406030204" pitchFamily="18" charset="0"/>
                                <a:ea typeface="Cambria" panose="02040503050406030204" pitchFamily="18" charset="0"/>
                              </a:rPr>
                            </m:ctrlPr>
                          </m:sSubPr>
                          <m:e>
                            <m:r>
                              <a:rPr lang="en-US" sz="2400" b="0" i="1" smtClean="0">
                                <a:latin typeface="Cambria Math" panose="02040503050406030204" pitchFamily="18" charset="0"/>
                                <a:ea typeface="Cambria" panose="02040503050406030204" pitchFamily="18" charset="0"/>
                              </a:rPr>
                              <m:t>𝑇</m:t>
                            </m:r>
                          </m:e>
                          <m:sub>
                            <m:r>
                              <a:rPr lang="en-US" sz="2400" b="0" i="1" smtClean="0">
                                <a:latin typeface="Cambria Math" panose="02040503050406030204" pitchFamily="18" charset="0"/>
                                <a:ea typeface="Cambria" panose="02040503050406030204" pitchFamily="18" charset="0"/>
                              </a:rPr>
                              <m:t>1) </m:t>
                            </m:r>
                          </m:sub>
                        </m:sSub>
                      </m:sub>
                    </m:sSub>
                  </m:oMath>
                </a14:m>
                <a:r>
                  <a:rPr lang="en-IN" sz="2400" dirty="0" smtClean="0">
                    <a:latin typeface="Cambria" panose="02040503050406030204" pitchFamily="18" charset="0"/>
                    <a:ea typeface="Cambria" panose="02040503050406030204" pitchFamily="18" charset="0"/>
                  </a:rPr>
                  <a:t>= (q/</a:t>
                </a:r>
                <a14:m>
                  <m:oMath xmlns:m="http://schemas.openxmlformats.org/officeDocument/2006/math">
                    <m:sSub>
                      <m:sSubPr>
                        <m:ctrlPr>
                          <a:rPr lang="en-IN" sz="2400" i="1" smtClean="0">
                            <a:latin typeface="Cambria Math" panose="02040503050406030204" pitchFamily="18" charset="0"/>
                            <a:ea typeface="Cambria" panose="02040503050406030204" pitchFamily="18" charset="0"/>
                          </a:rPr>
                        </m:ctrlPr>
                      </m:sSubPr>
                      <m:e>
                        <m:r>
                          <a:rPr lang="en-US" sz="2400" b="0" i="1" smtClean="0">
                            <a:latin typeface="Cambria Math" panose="02040503050406030204" pitchFamily="18" charset="0"/>
                            <a:ea typeface="Cambria" panose="02040503050406030204" pitchFamily="18" charset="0"/>
                          </a:rPr>
                          <m:t>𝑇</m:t>
                        </m:r>
                      </m:e>
                      <m:sub>
                        <m:r>
                          <a:rPr lang="en-US" sz="2400" b="0" i="1" smtClean="0">
                            <a:latin typeface="Cambria Math" panose="02040503050406030204" pitchFamily="18" charset="0"/>
                            <a:ea typeface="Cambria" panose="02040503050406030204" pitchFamily="18" charset="0"/>
                          </a:rPr>
                          <m:t>2</m:t>
                        </m:r>
                      </m:sub>
                    </m:sSub>
                  </m:oMath>
                </a14:m>
                <a:r>
                  <a:rPr lang="en-IN" sz="2400" dirty="0" smtClean="0">
                    <a:latin typeface="Cambria" panose="02040503050406030204" pitchFamily="18" charset="0"/>
                    <a:ea typeface="Cambria" panose="02040503050406030204" pitchFamily="18" charset="0"/>
                  </a:rPr>
                  <a:t>- </a:t>
                </a:r>
                <a14:m>
                  <m:oMath xmlns:m="http://schemas.openxmlformats.org/officeDocument/2006/math">
                    <m:sSub>
                      <m:sSubPr>
                        <m:ctrlPr>
                          <a:rPr lang="en-IN" sz="2400" i="1" smtClean="0">
                            <a:latin typeface="Cambria Math" panose="02040503050406030204" pitchFamily="18" charset="0"/>
                            <a:ea typeface="Cambria" panose="02040503050406030204" pitchFamily="18" charset="0"/>
                          </a:rPr>
                        </m:ctrlPr>
                      </m:sSubPr>
                      <m:e>
                        <m:r>
                          <a:rPr lang="en-US" sz="2400" b="0" i="1" smtClean="0">
                            <a:latin typeface="Cambria Math" panose="02040503050406030204" pitchFamily="18" charset="0"/>
                            <a:ea typeface="Cambria" panose="02040503050406030204" pitchFamily="18" charset="0"/>
                          </a:rPr>
                          <m:t>𝑇</m:t>
                        </m:r>
                      </m:e>
                      <m:sub>
                        <m:r>
                          <a:rPr lang="en-US" sz="2400" b="0" i="1" smtClean="0">
                            <a:latin typeface="Cambria Math" panose="02040503050406030204" pitchFamily="18" charset="0"/>
                            <a:ea typeface="Cambria" panose="02040503050406030204" pitchFamily="18" charset="0"/>
                          </a:rPr>
                          <m:t>1</m:t>
                        </m:r>
                      </m:sub>
                    </m:sSub>
                  </m:oMath>
                </a14:m>
                <a:r>
                  <a:rPr lang="en-IN" sz="2400" dirty="0" smtClean="0">
                    <a:latin typeface="Cambria" panose="02040503050406030204" pitchFamily="18" charset="0"/>
                    <a:ea typeface="Cambria" panose="02040503050406030204" pitchFamily="18" charset="0"/>
                  </a:rPr>
                  <a:t>)</a:t>
                </a:r>
                <a:r>
                  <a:rPr lang="en-IN" sz="2400" baseline="-25000" dirty="0" smtClean="0">
                    <a:latin typeface="Cambria" panose="02040503050406030204" pitchFamily="18" charset="0"/>
                    <a:ea typeface="Cambria" panose="02040503050406030204" pitchFamily="18" charset="0"/>
                  </a:rPr>
                  <a:t>v </a:t>
                </a:r>
                <a:r>
                  <a:rPr lang="en-IN" sz="2400" dirty="0" smtClean="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𝑈</m:t>
                    </m:r>
                    <m:r>
                      <a:rPr lang="en-US" sz="2400" b="0" i="1" smtClean="0">
                        <a:latin typeface="Cambria Math" panose="02040503050406030204" pitchFamily="18" charset="0"/>
                        <a:ea typeface="Cambria Math" panose="02040503050406030204" pitchFamily="18" charset="0"/>
                      </a:rPr>
                      <m:t>/(</m:t>
                    </m:r>
                    <m:sSub>
                      <m:sSubPr>
                        <m:ctrlPr>
                          <a:rPr lang="en-IN" sz="2400" i="1">
                            <a:latin typeface="Cambria Math" panose="02040503050406030204" pitchFamily="18" charset="0"/>
                            <a:ea typeface="Cambria" panose="02040503050406030204" pitchFamily="18" charset="0"/>
                          </a:rPr>
                        </m:ctrlPr>
                      </m:sSubPr>
                      <m:e>
                        <m:r>
                          <a:rPr lang="en-US" sz="2400" i="1">
                            <a:latin typeface="Cambria Math" panose="02040503050406030204" pitchFamily="18" charset="0"/>
                            <a:ea typeface="Cambria" panose="02040503050406030204" pitchFamily="18" charset="0"/>
                          </a:rPr>
                          <m:t>𝑇</m:t>
                        </m:r>
                      </m:e>
                      <m:sub>
                        <m:r>
                          <a:rPr lang="en-US" sz="2400" i="1">
                            <a:latin typeface="Cambria Math" panose="02040503050406030204" pitchFamily="18" charset="0"/>
                            <a:ea typeface="Cambria" panose="02040503050406030204" pitchFamily="18" charset="0"/>
                          </a:rPr>
                          <m:t>2</m:t>
                        </m:r>
                      </m:sub>
                    </m:sSub>
                    <m:r>
                      <m:rPr>
                        <m:nor/>
                      </m:rPr>
                      <a:rPr lang="en-IN" sz="2400" dirty="0">
                        <a:latin typeface="Cambria" panose="02040503050406030204" pitchFamily="18" charset="0"/>
                        <a:ea typeface="Cambria" panose="02040503050406030204" pitchFamily="18" charset="0"/>
                      </a:rPr>
                      <m:t>− </m:t>
                    </m:r>
                    <m:sSub>
                      <m:sSubPr>
                        <m:ctrlPr>
                          <a:rPr lang="en-IN" sz="2400" i="1">
                            <a:latin typeface="Cambria Math" panose="02040503050406030204" pitchFamily="18" charset="0"/>
                            <a:ea typeface="Cambria" panose="02040503050406030204" pitchFamily="18" charset="0"/>
                          </a:rPr>
                        </m:ctrlPr>
                      </m:sSubPr>
                      <m:e>
                        <m:r>
                          <a:rPr lang="en-US" sz="2400" i="1">
                            <a:latin typeface="Cambria Math" panose="02040503050406030204" pitchFamily="18" charset="0"/>
                            <a:ea typeface="Cambria" panose="02040503050406030204" pitchFamily="18" charset="0"/>
                          </a:rPr>
                          <m:t>𝑇</m:t>
                        </m:r>
                      </m:e>
                      <m:sub>
                        <m:r>
                          <a:rPr lang="en-US" sz="2400" i="1">
                            <a:latin typeface="Cambria Math" panose="02040503050406030204" pitchFamily="18" charset="0"/>
                            <a:ea typeface="Cambria" panose="02040503050406030204" pitchFamily="18" charset="0"/>
                          </a:rPr>
                          <m:t>1</m:t>
                        </m:r>
                      </m:sub>
                    </m:sSub>
                    <m:r>
                      <m:rPr>
                        <m:nor/>
                      </m:rPr>
                      <a:rPr lang="en-IN" sz="2400" dirty="0">
                        <a:latin typeface="Cambria" panose="02040503050406030204" pitchFamily="18" charset="0"/>
                        <a:ea typeface="Cambria" panose="02040503050406030204" pitchFamily="18" charset="0"/>
                      </a:rPr>
                      <m:t>)</m:t>
                    </m:r>
                    <m:r>
                      <m:rPr>
                        <m:nor/>
                      </m:rPr>
                      <a:rPr lang="en-IN" sz="2400" baseline="-25000" dirty="0">
                        <a:latin typeface="Cambria" panose="02040503050406030204" pitchFamily="18" charset="0"/>
                        <a:ea typeface="Cambria" panose="02040503050406030204" pitchFamily="18" charset="0"/>
                      </a:rPr>
                      <m:t>v</m:t>
                    </m:r>
                  </m:oMath>
                </a14:m>
                <a:endParaRPr lang="en-IN" sz="2400" dirty="0" smtClean="0">
                  <a:latin typeface="Cambria" panose="02040503050406030204" pitchFamily="18" charset="0"/>
                  <a:ea typeface="Cambria" panose="02040503050406030204" pitchFamily="18" charset="0"/>
                </a:endParaRPr>
              </a:p>
              <a:p>
                <a:r>
                  <a:rPr lang="en-US" sz="2400" dirty="0" smtClean="0">
                    <a:latin typeface="Cambria" panose="02040503050406030204" pitchFamily="18" charset="0"/>
                    <a:ea typeface="Cambria" panose="02040503050406030204" pitchFamily="18" charset="0"/>
                  </a:rPr>
                  <a:t>Or </a:t>
                </a:r>
              </a:p>
              <a:p>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r>
                  <a:rPr lang="en-US" sz="2400" dirty="0" err="1" smtClean="0">
                    <a:latin typeface="Cambria" panose="02040503050406030204" pitchFamily="18" charset="0"/>
                    <a:ea typeface="Cambria" panose="02040503050406030204" pitchFamily="18" charset="0"/>
                  </a:rPr>
                  <a:t>C</a:t>
                </a:r>
                <a:r>
                  <a:rPr lang="en-US" sz="2400" baseline="-25000" dirty="0" err="1" smtClean="0">
                    <a:latin typeface="Cambria" panose="02040503050406030204" pitchFamily="18" charset="0"/>
                    <a:ea typeface="Cambria" panose="02040503050406030204" pitchFamily="18" charset="0"/>
                  </a:rPr>
                  <a:t>v</a:t>
                </a:r>
                <a:r>
                  <a:rPr lang="en-US" sz="2400" dirty="0" smtClean="0">
                    <a:latin typeface="Cambria" panose="02040503050406030204" pitchFamily="18" charset="0"/>
                    <a:ea typeface="Cambria" panose="02040503050406030204" pitchFamily="18" charset="0"/>
                  </a:rPr>
                  <a:t> = </a:t>
                </a:r>
                <a14:m>
                  <m:oMath xmlns:m="http://schemas.openxmlformats.org/officeDocument/2006/math">
                    <m:d>
                      <m:dPr>
                        <m:ctrlPr>
                          <a:rPr lang="en-US" sz="2400" b="0" i="1" smtClean="0">
                            <a:latin typeface="Cambria Math" panose="02040503050406030204" pitchFamily="18" charset="0"/>
                            <a:ea typeface="Cambria"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𝑈</m:t>
                            </m:r>
                          </m:num>
                          <m:den>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𝑇</m:t>
                            </m:r>
                          </m:den>
                        </m:f>
                      </m:e>
                    </m:d>
                    <m:r>
                      <a:rPr lang="en-US" sz="2400" b="0" i="1" baseline="-25000" smtClean="0">
                        <a:latin typeface="Cambria Math" panose="02040503050406030204" pitchFamily="18" charset="0"/>
                        <a:ea typeface="Cambria Math" panose="02040503050406030204" pitchFamily="18" charset="0"/>
                      </a:rPr>
                      <m:t>𝑣</m:t>
                    </m:r>
                  </m:oMath>
                </a14:m>
                <a:endParaRPr lang="en-IN" sz="2400" baseline="-25000" dirty="0" smtClean="0">
                  <a:latin typeface="Cambria" panose="02040503050406030204" pitchFamily="18" charset="0"/>
                  <a:ea typeface="Cambria" panose="02040503050406030204" pitchFamily="18" charset="0"/>
                </a:endParaRPr>
              </a:p>
              <a:p>
                <a:endParaRPr lang="en-IN" sz="2400" baseline="-25000" dirty="0">
                  <a:latin typeface="Cambria" panose="02040503050406030204" pitchFamily="18" charset="0"/>
                  <a:ea typeface="Cambria" panose="02040503050406030204" pitchFamily="18" charset="0"/>
                </a:endParaRPr>
              </a:p>
              <a:p>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At constant pressure, however, there is change of volume and some work is done. Suppose, the volume increases by </a:t>
                </a:r>
                <a14:m>
                  <m:oMath xmlns:m="http://schemas.openxmlformats.org/officeDocument/2006/math">
                    <m:r>
                      <a:rPr lang="en-IN"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𝑉</m:t>
                    </m:r>
                  </m:oMath>
                </a14:m>
                <a:r>
                  <a:rPr lang="en-IN" sz="2400" dirty="0" smtClean="0">
                    <a:latin typeface="Cambria" panose="02040503050406030204" pitchFamily="18" charset="0"/>
                    <a:ea typeface="Cambria" panose="02040503050406030204" pitchFamily="18" charset="0"/>
                  </a:rPr>
                  <a:t> and the work done is w. then from the First law equation </a:t>
                </a:r>
              </a:p>
              <a:p>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q =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𝑈</m:t>
                    </m:r>
                  </m:oMath>
                </a14:m>
                <a:r>
                  <a:rPr lang="en-IN" sz="2400" dirty="0" smtClean="0">
                    <a:latin typeface="Cambria" panose="02040503050406030204" pitchFamily="18" charset="0"/>
                    <a:ea typeface="Cambria" panose="02040503050406030204" pitchFamily="18" charset="0"/>
                  </a:rPr>
                  <a:t> – w and </a:t>
                </a:r>
                <a:r>
                  <a:rPr lang="en-IN" sz="2400" dirty="0" err="1" smtClean="0">
                    <a:latin typeface="Cambria" panose="02040503050406030204" pitchFamily="18" charset="0"/>
                    <a:ea typeface="Cambria" panose="02040503050406030204" pitchFamily="18" charset="0"/>
                  </a:rPr>
                  <a:t>Cp</a:t>
                </a:r>
                <a:r>
                  <a:rPr lang="en-IN" sz="2400" dirty="0" smtClean="0">
                    <a:latin typeface="Cambria" panose="02040503050406030204" pitchFamily="18" charset="0"/>
                    <a:ea typeface="Cambria" panose="02040503050406030204" pitchFamily="18" charset="0"/>
                  </a:rPr>
                  <a:t> = (</a:t>
                </a:r>
                <a:r>
                  <a:rPr lang="en-IN" sz="2400" dirty="0">
                    <a:latin typeface="Cambria" panose="02040503050406030204" pitchFamily="18" charset="0"/>
                    <a:ea typeface="Cambria" panose="02040503050406030204" pitchFamily="18" charset="0"/>
                  </a:rPr>
                  <a:t>(q/</a:t>
                </a:r>
                <a14:m>
                  <m:oMath xmlns:m="http://schemas.openxmlformats.org/officeDocument/2006/math">
                    <m:sSub>
                      <m:sSubPr>
                        <m:ctrlPr>
                          <a:rPr lang="en-IN" sz="2400" i="1">
                            <a:latin typeface="Cambria Math" panose="02040503050406030204" pitchFamily="18" charset="0"/>
                            <a:ea typeface="Cambria" panose="02040503050406030204" pitchFamily="18" charset="0"/>
                          </a:rPr>
                        </m:ctrlPr>
                      </m:sSubPr>
                      <m:e>
                        <m:r>
                          <a:rPr lang="en-US" sz="2400" i="1">
                            <a:latin typeface="Cambria Math" panose="02040503050406030204" pitchFamily="18" charset="0"/>
                            <a:ea typeface="Cambria" panose="02040503050406030204" pitchFamily="18" charset="0"/>
                          </a:rPr>
                          <m:t>𝑇</m:t>
                        </m:r>
                      </m:e>
                      <m:sub>
                        <m:r>
                          <a:rPr lang="en-US" sz="2400" i="1">
                            <a:latin typeface="Cambria Math" panose="02040503050406030204" pitchFamily="18" charset="0"/>
                            <a:ea typeface="Cambria" panose="02040503050406030204" pitchFamily="18" charset="0"/>
                          </a:rPr>
                          <m:t>2</m:t>
                        </m:r>
                      </m:sub>
                    </m:sSub>
                  </m:oMath>
                </a14:m>
                <a:r>
                  <a:rPr lang="en-IN" sz="2400" dirty="0">
                    <a:latin typeface="Cambria" panose="02040503050406030204" pitchFamily="18" charset="0"/>
                    <a:ea typeface="Cambria" panose="02040503050406030204" pitchFamily="18" charset="0"/>
                  </a:rPr>
                  <a:t>- </a:t>
                </a:r>
                <a14:m>
                  <m:oMath xmlns:m="http://schemas.openxmlformats.org/officeDocument/2006/math">
                    <m:sSub>
                      <m:sSubPr>
                        <m:ctrlPr>
                          <a:rPr lang="en-IN" sz="2400" i="1">
                            <a:latin typeface="Cambria Math" panose="02040503050406030204" pitchFamily="18" charset="0"/>
                            <a:ea typeface="Cambria" panose="02040503050406030204" pitchFamily="18" charset="0"/>
                          </a:rPr>
                        </m:ctrlPr>
                      </m:sSubPr>
                      <m:e>
                        <m:r>
                          <a:rPr lang="en-US" sz="2400" i="1">
                            <a:latin typeface="Cambria Math" panose="02040503050406030204" pitchFamily="18" charset="0"/>
                            <a:ea typeface="Cambria" panose="02040503050406030204" pitchFamily="18" charset="0"/>
                          </a:rPr>
                          <m:t>𝑇</m:t>
                        </m:r>
                      </m:e>
                      <m:sub>
                        <m:r>
                          <a:rPr lang="en-US" sz="2400" i="1">
                            <a:latin typeface="Cambria Math" panose="02040503050406030204" pitchFamily="18" charset="0"/>
                            <a:ea typeface="Cambria" panose="02040503050406030204" pitchFamily="18" charset="0"/>
                          </a:rPr>
                          <m:t>1</m:t>
                        </m:r>
                      </m:sub>
                    </m:sSub>
                  </m:oMath>
                </a14:m>
                <a:r>
                  <a:rPr lang="en-IN" sz="2400" dirty="0" smtClean="0">
                    <a:latin typeface="Cambria" panose="02040503050406030204" pitchFamily="18" charset="0"/>
                    <a:ea typeface="Cambria" panose="02040503050406030204" pitchFamily="18" charset="0"/>
                  </a:rPr>
                  <a:t>)</a:t>
                </a:r>
                <a:r>
                  <a:rPr lang="en-IN" sz="2400" baseline="-25000" dirty="0" smtClean="0">
                    <a:latin typeface="Cambria" panose="02040503050406030204" pitchFamily="18" charset="0"/>
                    <a:ea typeface="Cambria" panose="02040503050406030204" pitchFamily="18" charset="0"/>
                  </a:rPr>
                  <a:t>p </a:t>
                </a:r>
                <a:endParaRPr lang="en-IN" sz="2400" dirty="0">
                  <a:latin typeface="Cambria" panose="02040503050406030204" pitchFamily="18" charset="0"/>
                  <a:ea typeface="Cambria" panose="02040503050406030204" pitchFamily="18" charset="0"/>
                </a:endParaRPr>
              </a:p>
              <a:p>
                <a:r>
                  <a:rPr lang="en-US" sz="2400" dirty="0" smtClean="0">
                    <a:latin typeface="Cambria" panose="02040503050406030204" pitchFamily="18" charset="0"/>
                    <a:ea typeface="Cambria" panose="02040503050406030204" pitchFamily="18" charset="0"/>
                  </a:rPr>
                  <a:t>Increase in volume means that the work is done by the system on the surroundings so that w, by convention is negative. </a:t>
                </a:r>
              </a:p>
              <a:p>
                <a:r>
                  <a:rPr lang="en-US" sz="2400" dirty="0" smtClean="0">
                    <a:latin typeface="Cambria" panose="02040503050406030204" pitchFamily="18" charset="0"/>
                    <a:ea typeface="Cambria" panose="02040503050406030204" pitchFamily="18" charset="0"/>
                  </a:rPr>
                  <a:t>Hence, w = -P</a:t>
                </a:r>
                <a14:m>
                  <m:oMath xmlns:m="http://schemas.openxmlformats.org/officeDocument/2006/math">
                    <m:r>
                      <a:rPr lang="en-IN"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𝑉</m:t>
                    </m:r>
                  </m:oMath>
                </a14:m>
                <a:r>
                  <a:rPr lang="en-IN" sz="2400" dirty="0">
                    <a:latin typeface="Cambria" panose="02040503050406030204" pitchFamily="18" charset="0"/>
                    <a:ea typeface="Cambria" panose="02040503050406030204" pitchFamily="18" charset="0"/>
                  </a:rPr>
                  <a:t> </a:t>
                </a:r>
                <a:endParaRPr lang="en-IN" sz="2400" dirty="0" smtClean="0">
                  <a:latin typeface="Cambria" panose="02040503050406030204" pitchFamily="18" charset="0"/>
                  <a:ea typeface="Cambria" panose="02040503050406030204" pitchFamily="18" charset="0"/>
                </a:endParaRPr>
              </a:p>
              <a:p>
                <a:r>
                  <a:rPr lang="en-US" sz="2400" dirty="0" smtClean="0">
                    <a:latin typeface="Cambria" panose="02040503050406030204" pitchFamily="18" charset="0"/>
                    <a:ea typeface="Cambria" panose="02040503050406030204" pitchFamily="18" charset="0"/>
                  </a:rPr>
                  <a:t>			</a:t>
                </a:r>
                <a:r>
                  <a:rPr lang="en-US" sz="2400" dirty="0">
                    <a:ea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IN" sz="2400" dirty="0" smtClean="0">
                    <a:latin typeface="Cambria" panose="02040503050406030204" pitchFamily="18" charset="0"/>
                    <a:ea typeface="Cambria" panose="02040503050406030204" pitchFamily="18" charset="0"/>
                  </a:rPr>
                  <a:t> q =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𝑈</m:t>
                    </m:r>
                    <m:r>
                      <m:rPr>
                        <m:nor/>
                      </m:rPr>
                      <a:rPr lang="en-IN" sz="2400" dirty="0">
                        <a:latin typeface="Cambria" panose="02040503050406030204" pitchFamily="18" charset="0"/>
                        <a:ea typeface="Cambria" panose="02040503050406030204" pitchFamily="18" charset="0"/>
                      </a:rPr>
                      <m:t> </m:t>
                    </m:r>
                  </m:oMath>
                </a14:m>
                <a:r>
                  <a:rPr lang="en-IN" sz="2400" dirty="0" smtClean="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a:t>
                </a:r>
                <a:r>
                  <a:rPr lang="en-US" sz="2400" dirty="0">
                    <a:latin typeface="Cambria" panose="02040503050406030204" pitchFamily="18" charset="0"/>
                    <a:ea typeface="Cambria" panose="02040503050406030204" pitchFamily="18" charset="0"/>
                  </a:rPr>
                  <a:t>P</a:t>
                </a:r>
                <a14:m>
                  <m:oMath xmlns:m="http://schemas.openxmlformats.org/officeDocument/2006/math">
                    <m:r>
                      <a:rPr lang="en-IN"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𝑉</m:t>
                    </m:r>
                    <m:r>
                      <a:rPr lang="en-US" sz="2400" b="0" i="1" smtClean="0">
                        <a:latin typeface="Cambria Math" panose="02040503050406030204" pitchFamily="18" charset="0"/>
                        <a:ea typeface="Cambria Math" panose="02040503050406030204" pitchFamily="18" charset="0"/>
                      </a:rPr>
                      <m:t>) </m:t>
                    </m:r>
                  </m:oMath>
                </a14:m>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𝑈</m:t>
                    </m:r>
                    <m:r>
                      <m:rPr>
                        <m:nor/>
                      </m:rPr>
                      <a:rPr lang="en-IN" sz="2400" dirty="0">
                        <a:latin typeface="Cambria" panose="02040503050406030204" pitchFamily="18" charset="0"/>
                        <a:ea typeface="Cambria" panose="02040503050406030204" pitchFamily="18" charset="0"/>
                      </a:rPr>
                      <m:t> </m:t>
                    </m:r>
                  </m:oMath>
                </a14:m>
                <a:r>
                  <a:rPr lang="en-US" sz="2400" dirty="0" smtClean="0">
                    <a:latin typeface="Cambria" panose="02040503050406030204" pitchFamily="18" charset="0"/>
                    <a:ea typeface="Cambria" panose="02040503050406030204" pitchFamily="18" charset="0"/>
                  </a:rPr>
                  <a:t>+ P</a:t>
                </a:r>
                <a14:m>
                  <m:oMath xmlns:m="http://schemas.openxmlformats.org/officeDocument/2006/math">
                    <m:r>
                      <a:rPr lang="en-IN"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𝑉</m:t>
                    </m:r>
                  </m:oMath>
                </a14:m>
                <a:endParaRPr lang="en-IN" sz="2400" dirty="0" smtClean="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IN" sz="2400" dirty="0" smtClean="0">
                    <a:latin typeface="Cambria" panose="02040503050406030204" pitchFamily="18" charset="0"/>
                    <a:ea typeface="Cambria" panose="02040503050406030204" pitchFamily="18" charset="0"/>
                  </a:rPr>
                  <a:t> </a:t>
                </a:r>
                <a:r>
                  <a:rPr lang="en-IN" sz="2400" dirty="0" err="1" smtClean="0">
                    <a:latin typeface="Cambria" panose="02040503050406030204" pitchFamily="18" charset="0"/>
                    <a:ea typeface="Cambria" panose="02040503050406030204" pitchFamily="18" charset="0"/>
                  </a:rPr>
                  <a:t>Cp</a:t>
                </a:r>
                <a:r>
                  <a:rPr lang="en-IN" sz="2400" dirty="0" smtClean="0">
                    <a:latin typeface="Cambria" panose="02040503050406030204" pitchFamily="18" charset="0"/>
                    <a:ea typeface="Cambria" panose="02040503050406030204" pitchFamily="18" charset="0"/>
                  </a:rPr>
                  <a:t> = </a:t>
                </a:r>
                <a14:m>
                  <m:oMath xmlns:m="http://schemas.openxmlformats.org/officeDocument/2006/math">
                    <m:d>
                      <m:dPr>
                        <m:ctrlPr>
                          <a:rPr lang="en-IN" sz="2400" i="1" smtClean="0">
                            <a:latin typeface="Cambria Math" panose="02040503050406030204" pitchFamily="18" charset="0"/>
                            <a:ea typeface="Cambria" panose="02040503050406030204" pitchFamily="18" charset="0"/>
                          </a:rPr>
                        </m:ctrlPr>
                      </m:dPr>
                      <m:e>
                        <m:r>
                          <a:rPr lang="en-US" sz="240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𝑈</m:t>
                        </m:r>
                        <m:r>
                          <m:rPr>
                            <m:nor/>
                          </m:rPr>
                          <a:rPr lang="en-IN" sz="2400" dirty="0">
                            <a:latin typeface="Cambria" panose="02040503050406030204" pitchFamily="18" charset="0"/>
                            <a:ea typeface="Cambria" panose="02040503050406030204" pitchFamily="18" charset="0"/>
                          </a:rPr>
                          <m:t> </m:t>
                        </m:r>
                        <m:r>
                          <m:rPr>
                            <m:nor/>
                          </m:rPr>
                          <a:rPr lang="en-US" sz="2400" dirty="0">
                            <a:latin typeface="Cambria" panose="02040503050406030204" pitchFamily="18" charset="0"/>
                            <a:ea typeface="Cambria" panose="02040503050406030204" pitchFamily="18" charset="0"/>
                          </a:rPr>
                          <m:t>+ </m:t>
                        </m:r>
                        <m:r>
                          <m:rPr>
                            <m:nor/>
                          </m:rPr>
                          <a:rPr lang="en-US" sz="2400" dirty="0">
                            <a:latin typeface="Cambria" panose="02040503050406030204" pitchFamily="18" charset="0"/>
                            <a:ea typeface="Cambria" panose="02040503050406030204" pitchFamily="18" charset="0"/>
                          </a:rPr>
                          <m:t>P</m:t>
                        </m:r>
                        <m:r>
                          <a:rPr lang="en-IN"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𝑉</m:t>
                        </m:r>
                        <m:r>
                          <m:rPr>
                            <m:nor/>
                          </m:rPr>
                          <a:rPr lang="en-IN" sz="2400" dirty="0">
                            <a:latin typeface="Cambria" panose="02040503050406030204" pitchFamily="18" charset="0"/>
                            <a:ea typeface="Cambria" panose="02040503050406030204" pitchFamily="18" charset="0"/>
                          </a:rPr>
                          <m:t> </m:t>
                        </m:r>
                      </m:e>
                      <m:e>
                        <m:sSub>
                          <m:sSubPr>
                            <m:ctrlPr>
                              <a:rPr lang="en-IN" sz="2400" i="1" smtClean="0">
                                <a:latin typeface="Cambria Math" panose="02040503050406030204" pitchFamily="18" charset="0"/>
                                <a:ea typeface="Cambria" panose="02040503050406030204" pitchFamily="18" charset="0"/>
                              </a:rPr>
                            </m:ctrlPr>
                          </m:sSubPr>
                          <m:e>
                            <m:r>
                              <a:rPr lang="en-US" sz="2400" b="0" i="1" smtClean="0">
                                <a:latin typeface="Cambria Math" panose="02040503050406030204" pitchFamily="18" charset="0"/>
                                <a:ea typeface="Cambria" panose="02040503050406030204" pitchFamily="18" charset="0"/>
                              </a:rPr>
                              <m:t>𝑇</m:t>
                            </m:r>
                          </m:e>
                          <m:sub>
                            <m:r>
                              <a:rPr lang="en-US" sz="2400" b="0" i="1" smtClean="0">
                                <a:latin typeface="Cambria Math" panose="02040503050406030204" pitchFamily="18" charset="0"/>
                                <a:ea typeface="Cambria" panose="02040503050406030204" pitchFamily="18" charset="0"/>
                              </a:rPr>
                              <m:t>2</m:t>
                            </m:r>
                          </m:sub>
                        </m:sSub>
                        <m:r>
                          <a:rPr lang="en-US" sz="2400" b="0" i="1" smtClean="0">
                            <a:latin typeface="Cambria Math" panose="02040503050406030204" pitchFamily="18" charset="0"/>
                            <a:ea typeface="Cambria" panose="02040503050406030204" pitchFamily="18" charset="0"/>
                          </a:rPr>
                          <m:t> − </m:t>
                        </m:r>
                        <m:sSub>
                          <m:sSubPr>
                            <m:ctrlPr>
                              <a:rPr lang="en-US" sz="2400" b="0" i="1" smtClean="0">
                                <a:latin typeface="Cambria Math" panose="02040503050406030204" pitchFamily="18" charset="0"/>
                                <a:ea typeface="Cambria" panose="02040503050406030204" pitchFamily="18" charset="0"/>
                              </a:rPr>
                            </m:ctrlPr>
                          </m:sSubPr>
                          <m:e>
                            <m:r>
                              <a:rPr lang="en-US" sz="2400" b="0" i="1" smtClean="0">
                                <a:latin typeface="Cambria Math" panose="02040503050406030204" pitchFamily="18" charset="0"/>
                                <a:ea typeface="Cambria" panose="02040503050406030204" pitchFamily="18" charset="0"/>
                              </a:rPr>
                              <m:t>𝑇</m:t>
                            </m:r>
                          </m:e>
                          <m:sub>
                            <m:r>
                              <a:rPr lang="en-US" sz="2400" b="0" i="1" smtClean="0">
                                <a:latin typeface="Cambria Math" panose="02040503050406030204" pitchFamily="18" charset="0"/>
                                <a:ea typeface="Cambria" panose="02040503050406030204" pitchFamily="18" charset="0"/>
                              </a:rPr>
                              <m:t>1</m:t>
                            </m:r>
                          </m:sub>
                        </m:sSub>
                      </m:e>
                    </m:d>
                  </m:oMath>
                </a14:m>
                <a:r>
                  <a:rPr lang="en-IN" sz="2400" baseline="-25000" dirty="0" smtClean="0">
                    <a:latin typeface="Cambria" panose="02040503050406030204" pitchFamily="18" charset="0"/>
                    <a:ea typeface="Cambria" panose="02040503050406030204" pitchFamily="18" charset="0"/>
                  </a:rPr>
                  <a:t>p</a:t>
                </a:r>
              </a:p>
              <a:p>
                <a:endParaRPr lang="en-IN" sz="2400" baseline="-25000" dirty="0" smtClean="0">
                  <a:latin typeface="Cambria" panose="02040503050406030204" pitchFamily="18" charset="0"/>
                  <a:ea typeface="Cambria" panose="02040503050406030204" pitchFamily="18" charset="0"/>
                </a:endParaRPr>
              </a:p>
              <a:p>
                <a:r>
                  <a:rPr lang="en-US" sz="2400" baseline="-25000" dirty="0">
                    <a:latin typeface="Cambria" panose="02040503050406030204" pitchFamily="18" charset="0"/>
                    <a:ea typeface="Cambria" panose="02040503050406030204" pitchFamily="18" charset="0"/>
                  </a:rPr>
                  <a:t>	</a:t>
                </a:r>
                <a:r>
                  <a:rPr lang="en-US" sz="2400" baseline="-25000" dirty="0" smtClean="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          =</a:t>
                </a:r>
                <a14:m>
                  <m:oMath xmlns:m="http://schemas.openxmlformats.org/officeDocument/2006/math">
                    <m:d>
                      <m:dPr>
                        <m:ctrlPr>
                          <a:rPr lang="en-IN" sz="2400" i="1" dirty="0" smtClean="0">
                            <a:latin typeface="Cambria Math" panose="02040503050406030204" pitchFamily="18" charset="0"/>
                            <a:ea typeface="Cambria" panose="02040503050406030204" pitchFamily="18" charset="0"/>
                          </a:rPr>
                        </m:ctrlPr>
                      </m:dPr>
                      <m:e>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𝐻</m:t>
                        </m:r>
                      </m:e>
                      <m:e>
                        <m:sSub>
                          <m:sSubPr>
                            <m:ctrlPr>
                              <a:rPr lang="en-US" sz="2400" i="1">
                                <a:latin typeface="Cambria Math" panose="02040503050406030204" pitchFamily="18" charset="0"/>
                                <a:ea typeface="Cambria" panose="02040503050406030204" pitchFamily="18" charset="0"/>
                              </a:rPr>
                            </m:ctrlPr>
                          </m:sSubPr>
                          <m:e>
                            <m:r>
                              <a:rPr lang="en-US" sz="2400" i="1">
                                <a:latin typeface="Cambria Math" panose="02040503050406030204" pitchFamily="18" charset="0"/>
                                <a:ea typeface="Cambria" panose="02040503050406030204" pitchFamily="18" charset="0"/>
                              </a:rPr>
                              <m:t>𝑇</m:t>
                            </m:r>
                          </m:e>
                          <m:sub>
                            <m:r>
                              <a:rPr lang="en-US" sz="2400" i="1">
                                <a:latin typeface="Cambria Math" panose="02040503050406030204" pitchFamily="18" charset="0"/>
                                <a:ea typeface="Cambria" panose="02040503050406030204" pitchFamily="18" charset="0"/>
                              </a:rPr>
                              <m:t>2 </m:t>
                            </m:r>
                          </m:sub>
                        </m:sSub>
                        <m:r>
                          <a:rPr lang="en-US" sz="2400" i="1">
                            <a:latin typeface="Cambria Math" panose="02040503050406030204" pitchFamily="18" charset="0"/>
                            <a:ea typeface="Cambria" panose="02040503050406030204" pitchFamily="18" charset="0"/>
                          </a:rPr>
                          <m:t>− </m:t>
                        </m:r>
                        <m:sSub>
                          <m:sSubPr>
                            <m:ctrlPr>
                              <a:rPr lang="en-US" sz="2400" i="1">
                                <a:latin typeface="Cambria Math" panose="02040503050406030204" pitchFamily="18" charset="0"/>
                                <a:ea typeface="Cambria" panose="02040503050406030204" pitchFamily="18" charset="0"/>
                              </a:rPr>
                            </m:ctrlPr>
                          </m:sSubPr>
                          <m:e>
                            <m:r>
                              <a:rPr lang="en-US" sz="2400" i="1">
                                <a:latin typeface="Cambria Math" panose="02040503050406030204" pitchFamily="18" charset="0"/>
                                <a:ea typeface="Cambria" panose="02040503050406030204" pitchFamily="18" charset="0"/>
                              </a:rPr>
                              <m:t>𝑇</m:t>
                            </m:r>
                          </m:e>
                          <m:sub>
                            <m:r>
                              <a:rPr lang="en-US" sz="2400" i="1">
                                <a:latin typeface="Cambria Math" panose="02040503050406030204" pitchFamily="18" charset="0"/>
                                <a:ea typeface="Cambria" panose="02040503050406030204" pitchFamily="18" charset="0"/>
                              </a:rPr>
                              <m:t>1</m:t>
                            </m:r>
                          </m:sub>
                        </m:sSub>
                      </m:e>
                    </m:d>
                  </m:oMath>
                </a14:m>
                <a:r>
                  <a:rPr lang="en-IN" sz="2400" baseline="-25000" dirty="0" smtClean="0">
                    <a:latin typeface="Cambria" panose="02040503050406030204" pitchFamily="18" charset="0"/>
                    <a:ea typeface="Cambria" panose="02040503050406030204" pitchFamily="18" charset="0"/>
                  </a:rPr>
                  <a:t>p</a:t>
                </a:r>
              </a:p>
              <a:p>
                <a:endParaRPr lang="en-IN" sz="2400" baseline="-25000" dirty="0" smtClean="0">
                  <a:latin typeface="Cambria" panose="02040503050406030204" pitchFamily="18" charset="0"/>
                  <a:ea typeface="Cambria" panose="02040503050406030204" pitchFamily="18" charset="0"/>
                </a:endParaRPr>
              </a:p>
              <a:p>
                <a:endParaRPr lang="en-IN" sz="2400" dirty="0">
                  <a:latin typeface="Cambria" panose="02040503050406030204" pitchFamily="18" charset="0"/>
                  <a:ea typeface="Cambria" panose="02040503050406030204" pitchFamily="18" charset="0"/>
                </a:endParaRPr>
              </a:p>
            </p:txBody>
          </p:sp>
        </mc:Choice>
        <mc:Fallback>
          <p:sp>
            <p:nvSpPr>
              <p:cNvPr id="2" name="TextBox 1"/>
              <p:cNvSpPr txBox="1">
                <a:spLocks noRot="1" noChangeAspect="1" noMove="1" noResize="1" noEditPoints="1" noAdjustHandles="1" noChangeArrowheads="1" noChangeShapeType="1" noTextEdit="1"/>
              </p:cNvSpPr>
              <p:nvPr/>
            </p:nvSpPr>
            <p:spPr>
              <a:xfrm>
                <a:off x="255373" y="370703"/>
                <a:ext cx="11730681" cy="6997428"/>
              </a:xfrm>
              <a:prstGeom prst="rect">
                <a:avLst/>
              </a:prstGeom>
              <a:blipFill rotWithShape="0">
                <a:blip r:embed="rId2"/>
                <a:stretch>
                  <a:fillRect l="-832" t="-697" r="-104"/>
                </a:stretch>
              </a:blipFill>
            </p:spPr>
            <p:txBody>
              <a:bodyPr/>
              <a:lstStyle/>
              <a:p>
                <a:r>
                  <a:rPr lang="en-IN">
                    <a:noFill/>
                  </a:rPr>
                  <a:t> </a:t>
                </a:r>
              </a:p>
            </p:txBody>
          </p:sp>
        </mc:Fallback>
      </mc:AlternateContent>
    </p:spTree>
    <p:extLst>
      <p:ext uri="{BB962C8B-B14F-4D97-AF65-F5344CB8AC3E}">
        <p14:creationId xmlns:p14="http://schemas.microsoft.com/office/powerpoint/2010/main" val="1017228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288324" y="288324"/>
                <a:ext cx="11722444" cy="2215991"/>
              </a:xfrm>
              <a:prstGeom prst="rect">
                <a:avLst/>
              </a:prstGeom>
              <a:noFill/>
            </p:spPr>
            <p:txBody>
              <a:bodyPr wrap="square" rtlCol="0">
                <a:spAutoFit/>
              </a:bodyPr>
              <a:lstStyle/>
              <a:p>
                <a:endParaRPr lang="en-US" dirty="0" smtClean="0"/>
              </a:p>
              <a:p>
                <a:pPr algn="just"/>
                <a:r>
                  <a:rPr lang="en-US" dirty="0"/>
                  <a:t>	</a:t>
                </a:r>
                <a:r>
                  <a:rPr lang="en-US" dirty="0" smtClean="0"/>
                  <a:t>		</a:t>
                </a:r>
                <a:r>
                  <a:rPr lang="en-US" sz="2400" dirty="0" err="1" smtClean="0">
                    <a:latin typeface="Cambria" panose="02040503050406030204" pitchFamily="18" charset="0"/>
                    <a:ea typeface="Cambria" panose="02040503050406030204" pitchFamily="18" charset="0"/>
                  </a:rPr>
                  <a:t>Cp</a:t>
                </a:r>
                <a:r>
                  <a:rPr lang="en-US" sz="2400" dirty="0" smtClean="0">
                    <a:latin typeface="Cambria" panose="02040503050406030204" pitchFamily="18" charset="0"/>
                    <a:ea typeface="Cambria" panose="02040503050406030204" pitchFamily="18" charset="0"/>
                  </a:rPr>
                  <a:t> =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𝐻</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𝑇</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𝑝</m:t>
                    </m:r>
                  </m:oMath>
                </a14:m>
                <a:endParaRPr lang="en-US" sz="2400" b="0" dirty="0" smtClean="0">
                  <a:latin typeface="Cambria" panose="02040503050406030204" pitchFamily="18" charset="0"/>
                  <a:ea typeface="Cambria" panose="02040503050406030204" pitchFamily="18" charset="0"/>
                </a:endParaRPr>
              </a:p>
              <a:p>
                <a:pPr algn="just"/>
                <a:r>
                  <a:rPr lang="en-US" sz="2400" dirty="0" smtClean="0">
                    <a:latin typeface="Cambria" panose="02040503050406030204" pitchFamily="18" charset="0"/>
                    <a:ea typeface="Cambria" panose="02040503050406030204" pitchFamily="18" charset="0"/>
                  </a:rPr>
                  <a:t>Thus, while the molar heat capacity of gaseous system of Mass one mole at constant volume </a:t>
                </a:r>
                <a:r>
                  <a:rPr lang="en-US" sz="2400" smtClean="0">
                    <a:latin typeface="Cambria" panose="02040503050406030204" pitchFamily="18" charset="0"/>
                    <a:ea typeface="Cambria" panose="02040503050406030204" pitchFamily="18" charset="0"/>
                  </a:rPr>
                  <a:t>is defined </a:t>
                </a:r>
                <a:r>
                  <a:rPr lang="en-US" sz="2400" dirty="0" smtClean="0">
                    <a:latin typeface="Cambria" panose="02040503050406030204" pitchFamily="18" charset="0"/>
                    <a:ea typeface="Cambria" panose="02040503050406030204" pitchFamily="18" charset="0"/>
                  </a:rPr>
                  <a:t>as the increase in internal energy of system per degree rise of temperature, that at constant pressure is defined as the increase in enthalpy of the system per degree rise of temperature</a:t>
                </a:r>
                <a:endParaRPr lang="en-IN" sz="2400" dirty="0">
                  <a:latin typeface="Cambria" panose="02040503050406030204" pitchFamily="18" charset="0"/>
                  <a:ea typeface="Cambria" panose="02040503050406030204" pitchFamily="18" charset="0"/>
                </a:endParaRPr>
              </a:p>
            </p:txBody>
          </p:sp>
        </mc:Choice>
        <mc:Fallback>
          <p:sp>
            <p:nvSpPr>
              <p:cNvPr id="2" name="TextBox 1"/>
              <p:cNvSpPr txBox="1">
                <a:spLocks noRot="1" noChangeAspect="1" noMove="1" noResize="1" noEditPoints="1" noAdjustHandles="1" noChangeArrowheads="1" noChangeShapeType="1" noTextEdit="1"/>
              </p:cNvSpPr>
              <p:nvPr/>
            </p:nvSpPr>
            <p:spPr>
              <a:xfrm>
                <a:off x="288324" y="288324"/>
                <a:ext cx="11722444" cy="2215991"/>
              </a:xfrm>
              <a:prstGeom prst="rect">
                <a:avLst/>
              </a:prstGeom>
              <a:blipFill rotWithShape="0">
                <a:blip r:embed="rId2"/>
                <a:stretch>
                  <a:fillRect l="-780" r="-832" b="-5220"/>
                </a:stretch>
              </a:blipFill>
            </p:spPr>
            <p:txBody>
              <a:bodyPr/>
              <a:lstStyle/>
              <a:p>
                <a:r>
                  <a:rPr lang="en-IN">
                    <a:noFill/>
                  </a:rPr>
                  <a:t> </a:t>
                </a:r>
              </a:p>
            </p:txBody>
          </p:sp>
        </mc:Fallback>
      </mc:AlternateContent>
    </p:spTree>
    <p:extLst>
      <p:ext uri="{BB962C8B-B14F-4D97-AF65-F5344CB8AC3E}">
        <p14:creationId xmlns:p14="http://schemas.microsoft.com/office/powerpoint/2010/main" val="26053758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2422" y="230659"/>
            <a:ext cx="11565924" cy="6709529"/>
          </a:xfrm>
          <a:prstGeom prst="rect">
            <a:avLst/>
          </a:prstGeom>
          <a:noFill/>
        </p:spPr>
        <p:txBody>
          <a:bodyPr wrap="square" rtlCol="0">
            <a:spAutoFit/>
          </a:bodyPr>
          <a:lstStyle/>
          <a:p>
            <a:pPr algn="just"/>
            <a:r>
              <a:rPr lang="en-IN" sz="2000" b="1" dirty="0" smtClean="0">
                <a:latin typeface="Cambria" panose="02040503050406030204" pitchFamily="18" charset="0"/>
                <a:ea typeface="Cambria" panose="02040503050406030204" pitchFamily="18" charset="0"/>
              </a:rPr>
              <a:t>Relation between C</a:t>
            </a:r>
            <a:r>
              <a:rPr lang="en-IN" sz="2000" b="1" baseline="-25000" dirty="0" smtClean="0">
                <a:latin typeface="Cambria" panose="02040503050406030204" pitchFamily="18" charset="0"/>
                <a:ea typeface="Cambria" panose="02040503050406030204" pitchFamily="18" charset="0"/>
              </a:rPr>
              <a:t>P</a:t>
            </a:r>
            <a:r>
              <a:rPr lang="en-IN" sz="2000" b="1" dirty="0" smtClean="0">
                <a:latin typeface="Cambria" panose="02040503050406030204" pitchFamily="18" charset="0"/>
                <a:ea typeface="Cambria" panose="02040503050406030204" pitchFamily="18" charset="0"/>
              </a:rPr>
              <a:t> and C</a:t>
            </a:r>
            <a:r>
              <a:rPr lang="en-IN" sz="2000" b="1" baseline="-25000" dirty="0" smtClean="0">
                <a:latin typeface="Cambria" panose="02040503050406030204" pitchFamily="18" charset="0"/>
                <a:ea typeface="Cambria" panose="02040503050406030204" pitchFamily="18" charset="0"/>
              </a:rPr>
              <a:t>V</a:t>
            </a:r>
            <a:r>
              <a:rPr lang="en-IN" sz="2000" b="1" dirty="0" smtClean="0">
                <a:latin typeface="Cambria" panose="02040503050406030204" pitchFamily="18" charset="0"/>
                <a:ea typeface="Cambria" panose="02040503050406030204" pitchFamily="18" charset="0"/>
              </a:rPr>
              <a:t> in gaseous systems</a:t>
            </a:r>
          </a:p>
          <a:p>
            <a:pPr marL="285750" indent="-285750" algn="just">
              <a:lnSpc>
                <a:spcPct val="150000"/>
              </a:lnSpc>
              <a:buFont typeface="Wingdings" panose="05000000000000000000" pitchFamily="2" charset="2"/>
              <a:buChar char="Ø"/>
            </a:pPr>
            <a:r>
              <a:rPr lang="en-IN" sz="2000" dirty="0" smtClean="0">
                <a:latin typeface="Cambria" panose="02040503050406030204" pitchFamily="18" charset="0"/>
                <a:ea typeface="Cambria" panose="02040503050406030204" pitchFamily="18" charset="0"/>
              </a:rPr>
              <a:t>When a gas is heated at constant volume, no external work is done by the gas. In other words, all the heat supplied to the gas is used in increasing its internal energy.</a:t>
            </a:r>
          </a:p>
          <a:p>
            <a:pPr marL="285750" indent="-285750" algn="just">
              <a:lnSpc>
                <a:spcPct val="150000"/>
              </a:lnSpc>
              <a:buFont typeface="Wingdings" panose="05000000000000000000" pitchFamily="2" charset="2"/>
              <a:buChar char="Ø"/>
            </a:pPr>
            <a:r>
              <a:rPr lang="en-IN" sz="2000" dirty="0" smtClean="0">
                <a:latin typeface="Cambria" panose="02040503050406030204" pitchFamily="18" charset="0"/>
                <a:ea typeface="Cambria" panose="02040503050406030204" pitchFamily="18" charset="0"/>
              </a:rPr>
              <a:t>Thus, if the temperature of one mole of gas is raised through 1⁰C (say from T to T + 1), the increase in its internal energy itself gives the molar heat capacity at constant volume. However, when a gas is heated at constant pressure, there will be increase in its volume, that is, the gas will expand and do some external work.</a:t>
            </a:r>
          </a:p>
          <a:p>
            <a:pPr marL="285750" indent="-285750" algn="just">
              <a:lnSpc>
                <a:spcPct val="150000"/>
              </a:lnSpc>
              <a:buFont typeface="Wingdings" panose="05000000000000000000" pitchFamily="2" charset="2"/>
              <a:buChar char="Ø"/>
            </a:pPr>
            <a:r>
              <a:rPr lang="en-IN" sz="2000" dirty="0" smtClean="0">
                <a:latin typeface="Cambria" panose="02040503050406030204" pitchFamily="18" charset="0"/>
                <a:ea typeface="Cambria" panose="02040503050406030204" pitchFamily="18" charset="0"/>
              </a:rPr>
              <a:t>Therefore, some extra heat ( in addition to the heat required by it to increase the internal energy of its molecules) must be supplied to the gas to enable it to perform this external work.</a:t>
            </a:r>
          </a:p>
          <a:p>
            <a:pPr marL="285750" indent="-285750" algn="just">
              <a:lnSpc>
                <a:spcPct val="150000"/>
              </a:lnSpc>
              <a:buFont typeface="Wingdings" panose="05000000000000000000" pitchFamily="2" charset="2"/>
              <a:buChar char="Ø"/>
            </a:pPr>
            <a:r>
              <a:rPr lang="en-IN" sz="2000" dirty="0" smtClean="0">
                <a:latin typeface="Cambria" panose="02040503050406030204" pitchFamily="18" charset="0"/>
                <a:ea typeface="Cambria" panose="02040503050406030204" pitchFamily="18" charset="0"/>
              </a:rPr>
              <a:t>Hence, the molar heat capacity of a gas at constant pressure must be greater than that at constant volume, i.e., C</a:t>
            </a:r>
            <a:r>
              <a:rPr lang="en-IN" sz="2000" baseline="-25000" dirty="0" smtClean="0">
                <a:latin typeface="Cambria" panose="02040503050406030204" pitchFamily="18" charset="0"/>
                <a:ea typeface="Cambria" panose="02040503050406030204" pitchFamily="18" charset="0"/>
              </a:rPr>
              <a:t>P</a:t>
            </a:r>
            <a:r>
              <a:rPr lang="en-IN" sz="2000" dirty="0" smtClean="0">
                <a:latin typeface="Cambria" panose="02040503050406030204" pitchFamily="18" charset="0"/>
                <a:ea typeface="Cambria" panose="02040503050406030204" pitchFamily="18" charset="0"/>
              </a:rPr>
              <a:t> &gt; C</a:t>
            </a:r>
            <a:r>
              <a:rPr lang="en-IN" sz="2000" baseline="-25000" dirty="0" smtClean="0">
                <a:latin typeface="Cambria" panose="02040503050406030204" pitchFamily="18" charset="0"/>
                <a:ea typeface="Cambria" panose="02040503050406030204" pitchFamily="18" charset="0"/>
              </a:rPr>
              <a:t>V . </a:t>
            </a:r>
          </a:p>
          <a:p>
            <a:pPr marL="285750" indent="-285750" algn="just">
              <a:lnSpc>
                <a:spcPct val="150000"/>
              </a:lnSpc>
              <a:buFont typeface="Wingdings" panose="05000000000000000000" pitchFamily="2" charset="2"/>
              <a:buChar char="Ø"/>
            </a:pPr>
            <a:r>
              <a:rPr lang="en-IN" sz="2000" dirty="0" smtClean="0">
                <a:latin typeface="Cambria" panose="02040503050406030204" pitchFamily="18" charset="0"/>
                <a:ea typeface="Cambria" panose="02040503050406030204" pitchFamily="18" charset="0"/>
              </a:rPr>
              <a:t>Thus, C</a:t>
            </a:r>
            <a:r>
              <a:rPr lang="en-IN" sz="2000" baseline="-25000" dirty="0" smtClean="0">
                <a:latin typeface="Cambria" panose="02040503050406030204" pitchFamily="18" charset="0"/>
                <a:ea typeface="Cambria" panose="02040503050406030204" pitchFamily="18" charset="0"/>
              </a:rPr>
              <a:t>P</a:t>
            </a:r>
            <a:r>
              <a:rPr lang="en-IN" sz="2000" dirty="0" smtClean="0">
                <a:latin typeface="Cambria" panose="02040503050406030204" pitchFamily="18" charset="0"/>
                <a:ea typeface="Cambria" panose="02040503050406030204" pitchFamily="18" charset="0"/>
              </a:rPr>
              <a:t> – C</a:t>
            </a:r>
            <a:r>
              <a:rPr lang="en-IN" sz="2000" baseline="-25000" dirty="0" smtClean="0">
                <a:latin typeface="Cambria" panose="02040503050406030204" pitchFamily="18" charset="0"/>
                <a:ea typeface="Cambria" panose="02040503050406030204" pitchFamily="18" charset="0"/>
              </a:rPr>
              <a:t>V</a:t>
            </a:r>
            <a:r>
              <a:rPr lang="en-IN" sz="2000" dirty="0" smtClean="0">
                <a:latin typeface="Cambria" panose="02040503050406030204" pitchFamily="18" charset="0"/>
                <a:ea typeface="Cambria" panose="02040503050406030204" pitchFamily="18" charset="0"/>
              </a:rPr>
              <a:t> = work done by one mole of the gas in expansion when heated through 1⁰C at constant pressure.</a:t>
            </a:r>
          </a:p>
          <a:p>
            <a:pPr marL="285750" indent="-285750" algn="just">
              <a:lnSpc>
                <a:spcPct val="150000"/>
              </a:lnSpc>
              <a:buFont typeface="Wingdings" panose="05000000000000000000" pitchFamily="2" charset="2"/>
              <a:buChar char="Ø"/>
            </a:pPr>
            <a:endParaRPr lang="en-IN" sz="2000" baseline="-25000" dirty="0" smtClean="0">
              <a:latin typeface="Cambria" panose="02040503050406030204" pitchFamily="18" charset="0"/>
              <a:ea typeface="Cambria" panose="02040503050406030204" pitchFamily="18" charset="0"/>
            </a:endParaRPr>
          </a:p>
          <a:p>
            <a:pPr marL="285750" indent="-285750" algn="just">
              <a:lnSpc>
                <a:spcPct val="150000"/>
              </a:lnSpc>
              <a:buFont typeface="Wingdings" panose="05000000000000000000" pitchFamily="2" charset="2"/>
              <a:buChar char="Ø"/>
            </a:pPr>
            <a:endParaRPr lang="en-IN" sz="2000" dirty="0" smtClean="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01336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9514" y="214184"/>
            <a:ext cx="11689491" cy="7386638"/>
          </a:xfrm>
          <a:prstGeom prst="rect">
            <a:avLst/>
          </a:prstGeom>
          <a:noFill/>
        </p:spPr>
        <p:txBody>
          <a:bodyPr wrap="square" rtlCol="0">
            <a:spAutoFit/>
          </a:bodyPr>
          <a:lstStyle/>
          <a:p>
            <a:r>
              <a:rPr lang="en-IN" sz="2400" dirty="0" smtClean="0">
                <a:latin typeface="Cambria" panose="02040503050406030204" pitchFamily="18" charset="0"/>
                <a:ea typeface="Cambria" panose="02040503050406030204" pitchFamily="18" charset="0"/>
              </a:rPr>
              <a:t>As we know, the work done by the gas in expansion at constant pressure is numerically given by </a:t>
            </a:r>
          </a:p>
          <a:p>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		w = P</a:t>
            </a:r>
            <a:r>
              <a:rPr lang="el-GR" sz="2400" dirty="0" smtClean="0">
                <a:latin typeface="Cambria" panose="02040503050406030204" pitchFamily="18" charset="0"/>
                <a:ea typeface="Cambria" panose="02040503050406030204" pitchFamily="18" charset="0"/>
              </a:rPr>
              <a:t>Δ</a:t>
            </a:r>
            <a:r>
              <a:rPr lang="en-IN" sz="2400" dirty="0" smtClean="0">
                <a:latin typeface="Cambria" panose="02040503050406030204" pitchFamily="18" charset="0"/>
                <a:ea typeface="Cambria" panose="02040503050406030204" pitchFamily="18" charset="0"/>
              </a:rPr>
              <a:t>V                                           </a:t>
            </a:r>
          </a:p>
          <a:p>
            <a:endParaRPr lang="en-IN" sz="2400" dirty="0">
              <a:latin typeface="Cambria" panose="02040503050406030204" pitchFamily="18" charset="0"/>
              <a:ea typeface="Cambria" panose="02040503050406030204" pitchFamily="18" charset="0"/>
            </a:endParaRPr>
          </a:p>
          <a:p>
            <a:r>
              <a:rPr lang="en-IN" sz="2400" dirty="0" smtClean="0">
                <a:latin typeface="Cambria" panose="02040503050406030204" pitchFamily="18" charset="0"/>
                <a:ea typeface="Cambria" panose="02040503050406030204" pitchFamily="18" charset="0"/>
              </a:rPr>
              <a:t>For one mole of an ideal gas, PV = RT                                      (1)</a:t>
            </a:r>
          </a:p>
          <a:p>
            <a:r>
              <a:rPr lang="en-IN" sz="2400" dirty="0" smtClean="0">
                <a:latin typeface="Cambria" panose="02040503050406030204" pitchFamily="18" charset="0"/>
                <a:ea typeface="Cambria" panose="02040503050406030204" pitchFamily="18" charset="0"/>
              </a:rPr>
              <a:t>When the temperature is raised by 1⁰C from T to T + 1 so that the volume is V + </a:t>
            </a:r>
            <a:r>
              <a:rPr lang="el-GR" sz="2400" dirty="0" smtClean="0">
                <a:latin typeface="Cambria" panose="02040503050406030204" pitchFamily="18" charset="0"/>
                <a:ea typeface="Cambria" panose="02040503050406030204" pitchFamily="18" charset="0"/>
              </a:rPr>
              <a:t>Δ</a:t>
            </a:r>
            <a:r>
              <a:rPr lang="en-IN" sz="2400" dirty="0" smtClean="0">
                <a:latin typeface="Cambria" panose="02040503050406030204" pitchFamily="18" charset="0"/>
                <a:ea typeface="Cambria" panose="02040503050406030204" pitchFamily="18" charset="0"/>
              </a:rPr>
              <a:t>V, then </a:t>
            </a:r>
          </a:p>
          <a:p>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		P(V + </a:t>
            </a:r>
            <a:r>
              <a:rPr lang="el-GR" sz="2400" dirty="0">
                <a:latin typeface="Cambria" panose="02040503050406030204" pitchFamily="18" charset="0"/>
                <a:ea typeface="Cambria" panose="02040503050406030204" pitchFamily="18" charset="0"/>
              </a:rPr>
              <a:t>Δ</a:t>
            </a:r>
            <a:r>
              <a:rPr lang="en-IN" sz="2400" dirty="0" smtClean="0">
                <a:latin typeface="Cambria" panose="02040503050406030204" pitchFamily="18" charset="0"/>
                <a:ea typeface="Cambria" panose="02040503050406030204" pitchFamily="18" charset="0"/>
              </a:rPr>
              <a:t>V) = R(T + 1)                                   (2)</a:t>
            </a:r>
          </a:p>
          <a:p>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		PV + P</a:t>
            </a:r>
            <a:r>
              <a:rPr lang="el-GR" sz="2400" dirty="0">
                <a:latin typeface="Cambria" panose="02040503050406030204" pitchFamily="18" charset="0"/>
                <a:ea typeface="Cambria" panose="02040503050406030204" pitchFamily="18" charset="0"/>
              </a:rPr>
              <a:t> Δ</a:t>
            </a:r>
            <a:r>
              <a:rPr lang="en-IN" sz="2400" dirty="0" smtClean="0">
                <a:latin typeface="Cambria" panose="02040503050406030204" pitchFamily="18" charset="0"/>
                <a:ea typeface="Cambria" panose="02040503050406030204" pitchFamily="18" charset="0"/>
              </a:rPr>
              <a:t>V   = RT + R</a:t>
            </a:r>
          </a:p>
          <a:p>
            <a:r>
              <a:rPr lang="en-IN" sz="2400" dirty="0" smtClean="0">
                <a:latin typeface="Cambria" panose="02040503050406030204" pitchFamily="18" charset="0"/>
                <a:ea typeface="Cambria" panose="02040503050406030204" pitchFamily="18" charset="0"/>
              </a:rPr>
              <a:t>Subtracting Eq. (1) from eq. (2), we have</a:t>
            </a:r>
          </a:p>
          <a:p>
            <a:r>
              <a:rPr lang="en-IN" sz="2400" dirty="0" smtClean="0">
                <a:latin typeface="Cambria" panose="02040503050406030204" pitchFamily="18" charset="0"/>
                <a:ea typeface="Cambria" panose="02040503050406030204" pitchFamily="18" charset="0"/>
              </a:rPr>
              <a:t>			PV </a:t>
            </a:r>
            <a:r>
              <a:rPr lang="en-IN" sz="2400" dirty="0">
                <a:latin typeface="Cambria" panose="02040503050406030204" pitchFamily="18" charset="0"/>
                <a:ea typeface="Cambria" panose="02040503050406030204" pitchFamily="18" charset="0"/>
              </a:rPr>
              <a:t>+ P</a:t>
            </a:r>
            <a:r>
              <a:rPr lang="el-GR" sz="2400" dirty="0">
                <a:latin typeface="Cambria" panose="02040503050406030204" pitchFamily="18" charset="0"/>
                <a:ea typeface="Cambria" panose="02040503050406030204" pitchFamily="18" charset="0"/>
              </a:rPr>
              <a:t> Δ</a:t>
            </a:r>
            <a:r>
              <a:rPr lang="en-IN" sz="2400" dirty="0" smtClean="0">
                <a:latin typeface="Cambria" panose="02040503050406030204" pitchFamily="18" charset="0"/>
                <a:ea typeface="Cambria" panose="02040503050406030204" pitchFamily="18" charset="0"/>
              </a:rPr>
              <a:t>V – PV = </a:t>
            </a:r>
            <a:r>
              <a:rPr lang="en-IN" sz="2400" dirty="0">
                <a:latin typeface="Cambria" panose="02040503050406030204" pitchFamily="18" charset="0"/>
                <a:ea typeface="Cambria" panose="02040503050406030204" pitchFamily="18" charset="0"/>
              </a:rPr>
              <a:t>RT + </a:t>
            </a:r>
            <a:r>
              <a:rPr lang="en-IN" sz="2400" dirty="0" smtClean="0">
                <a:latin typeface="Cambria" panose="02040503050406030204" pitchFamily="18" charset="0"/>
                <a:ea typeface="Cambria" panose="02040503050406030204" pitchFamily="18" charset="0"/>
              </a:rPr>
              <a:t>R - RT</a:t>
            </a:r>
            <a:endParaRPr lang="en-IN" sz="2400" dirty="0">
              <a:latin typeface="Cambria" panose="02040503050406030204" pitchFamily="18" charset="0"/>
              <a:ea typeface="Cambria" panose="02040503050406030204" pitchFamily="18" charset="0"/>
            </a:endParaRPr>
          </a:p>
          <a:p>
            <a:endParaRPr lang="en-IN" sz="2400" dirty="0" smtClean="0">
              <a:latin typeface="Cambria" panose="02040503050406030204" pitchFamily="18" charset="0"/>
              <a:ea typeface="Cambria" panose="02040503050406030204" pitchFamily="18" charset="0"/>
            </a:endParaRPr>
          </a:p>
          <a:p>
            <a:r>
              <a:rPr lang="en-IN" sz="2400" dirty="0" smtClean="0">
                <a:latin typeface="Cambria" panose="02040503050406030204" pitchFamily="18" charset="0"/>
                <a:ea typeface="Cambria" panose="02040503050406030204" pitchFamily="18" charset="0"/>
              </a:rPr>
              <a:t>			P</a:t>
            </a:r>
            <a:r>
              <a:rPr lang="el-GR" sz="2400" dirty="0">
                <a:latin typeface="Cambria" panose="02040503050406030204" pitchFamily="18" charset="0"/>
                <a:ea typeface="Cambria" panose="02040503050406030204" pitchFamily="18" charset="0"/>
              </a:rPr>
              <a:t> Δ</a:t>
            </a:r>
            <a:r>
              <a:rPr lang="en-IN" sz="2400" dirty="0" smtClean="0">
                <a:latin typeface="Cambria" panose="02040503050406030204" pitchFamily="18" charset="0"/>
                <a:ea typeface="Cambria" panose="02040503050406030204" pitchFamily="18" charset="0"/>
              </a:rPr>
              <a:t>V  = R                                          (3)</a:t>
            </a:r>
          </a:p>
          <a:p>
            <a:r>
              <a:rPr lang="en-IN" sz="2400" dirty="0" smtClean="0">
                <a:latin typeface="Cambria" panose="02040503050406030204" pitchFamily="18" charset="0"/>
                <a:ea typeface="Cambria" panose="02040503050406030204" pitchFamily="18" charset="0"/>
              </a:rPr>
              <a:t>Thus, the work done by one mole of an ideal gas in expansion at constant pressure when heated through 1</a:t>
            </a:r>
            <a:r>
              <a:rPr lang="en-IN" sz="2400" dirty="0">
                <a:latin typeface="Cambria" panose="02040503050406030204" pitchFamily="18" charset="0"/>
                <a:ea typeface="Cambria" panose="02040503050406030204" pitchFamily="18" charset="0"/>
              </a:rPr>
              <a:t> ⁰</a:t>
            </a:r>
            <a:r>
              <a:rPr lang="en-IN" sz="2400" dirty="0" smtClean="0">
                <a:latin typeface="Cambria" panose="02040503050406030204" pitchFamily="18" charset="0"/>
                <a:ea typeface="Cambria" panose="02040503050406030204" pitchFamily="18" charset="0"/>
              </a:rPr>
              <a:t>C is equal to R. hence,</a:t>
            </a:r>
          </a:p>
          <a:p>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		C</a:t>
            </a:r>
            <a:r>
              <a:rPr lang="en-IN" sz="2400" baseline="-25000" dirty="0" smtClean="0">
                <a:latin typeface="Cambria" panose="02040503050406030204" pitchFamily="18" charset="0"/>
                <a:ea typeface="Cambria" panose="02040503050406030204" pitchFamily="18" charset="0"/>
              </a:rPr>
              <a:t>P</a:t>
            </a:r>
            <a:r>
              <a:rPr lang="en-IN" sz="2400" dirty="0" smtClean="0">
                <a:latin typeface="Cambria" panose="02040503050406030204" pitchFamily="18" charset="0"/>
                <a:ea typeface="Cambria" panose="02040503050406030204" pitchFamily="18" charset="0"/>
              </a:rPr>
              <a:t> – C</a:t>
            </a:r>
            <a:r>
              <a:rPr lang="en-IN" sz="2400" baseline="-25000" dirty="0" smtClean="0">
                <a:latin typeface="Cambria" panose="02040503050406030204" pitchFamily="18" charset="0"/>
                <a:ea typeface="Cambria" panose="02040503050406030204" pitchFamily="18" charset="0"/>
              </a:rPr>
              <a:t>V</a:t>
            </a:r>
            <a:r>
              <a:rPr lang="en-IN" sz="2400" dirty="0" smtClean="0">
                <a:latin typeface="Cambria" panose="02040503050406030204" pitchFamily="18" charset="0"/>
                <a:ea typeface="Cambria" panose="02040503050406030204" pitchFamily="18" charset="0"/>
              </a:rPr>
              <a:t> = R                                         (4)</a:t>
            </a:r>
          </a:p>
          <a:p>
            <a:endParaRPr lang="en-IN" sz="2400" dirty="0">
              <a:latin typeface="Cambria" panose="02040503050406030204" pitchFamily="18" charset="0"/>
              <a:ea typeface="Cambria" panose="02040503050406030204" pitchFamily="18" charset="0"/>
            </a:endParaRPr>
          </a:p>
          <a:p>
            <a:r>
              <a:rPr lang="en-IN" sz="2400" dirty="0" smtClean="0">
                <a:latin typeface="Cambria" panose="02040503050406030204" pitchFamily="18" charset="0"/>
                <a:ea typeface="Cambria" panose="02040503050406030204" pitchFamily="18" charset="0"/>
              </a:rPr>
              <a:t>Thus, the difference between the molar heat capacity of a gas at constant pressure (C</a:t>
            </a:r>
            <a:r>
              <a:rPr lang="en-IN" sz="2400" baseline="-25000" dirty="0" smtClean="0">
                <a:latin typeface="Cambria" panose="02040503050406030204" pitchFamily="18" charset="0"/>
                <a:ea typeface="Cambria" panose="02040503050406030204" pitchFamily="18" charset="0"/>
              </a:rPr>
              <a:t>P</a:t>
            </a:r>
            <a:r>
              <a:rPr lang="en-IN" sz="2400" dirty="0" smtClean="0">
                <a:latin typeface="Cambria" panose="02040503050406030204" pitchFamily="18" charset="0"/>
                <a:ea typeface="Cambria" panose="02040503050406030204" pitchFamily="18" charset="0"/>
              </a:rPr>
              <a:t>) and at constant volume C</a:t>
            </a:r>
            <a:r>
              <a:rPr lang="en-IN" sz="2400" baseline="-25000" dirty="0" smtClean="0">
                <a:latin typeface="Cambria" panose="02040503050406030204" pitchFamily="18" charset="0"/>
                <a:ea typeface="Cambria" panose="02040503050406030204" pitchFamily="18" charset="0"/>
              </a:rPr>
              <a:t>V</a:t>
            </a:r>
            <a:r>
              <a:rPr lang="en-IN" sz="2400" dirty="0" smtClean="0">
                <a:latin typeface="Cambria" panose="02040503050406030204" pitchFamily="18" charset="0"/>
                <a:ea typeface="Cambria" panose="02040503050406030204" pitchFamily="18" charset="0"/>
              </a:rPr>
              <a:t> is equal to the gas constant R.</a:t>
            </a:r>
          </a:p>
          <a:p>
            <a:endParaRPr lang="en-IN" sz="2400" dirty="0" smtClean="0">
              <a:latin typeface="Cambria" panose="02040503050406030204" pitchFamily="18" charset="0"/>
              <a:ea typeface="Cambria" panose="02040503050406030204" pitchFamily="18" charset="0"/>
            </a:endParaRPr>
          </a:p>
          <a:p>
            <a:endParaRPr lang="en-IN" dirty="0"/>
          </a:p>
        </p:txBody>
      </p:sp>
      <p:cxnSp>
        <p:nvCxnSpPr>
          <p:cNvPr id="6" name="Straight Arrow Connector 5"/>
          <p:cNvCxnSpPr/>
          <p:nvPr/>
        </p:nvCxnSpPr>
        <p:spPr>
          <a:xfrm flipV="1">
            <a:off x="5359891" y="1901090"/>
            <a:ext cx="1911178" cy="82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5978822" y="2697303"/>
            <a:ext cx="1911178" cy="82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748022" y="4472983"/>
            <a:ext cx="1911178" cy="82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912779" y="5610566"/>
            <a:ext cx="1911178" cy="82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91325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51411" y="2967335"/>
            <a:ext cx="308917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09528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529</Words>
  <Application>Microsoft Office PowerPoint</Application>
  <PresentationFormat>Widescreen</PresentationFormat>
  <Paragraphs>90</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Cambria</vt:lpstr>
      <vt:lpstr>Cambria Math</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cp:revision>
  <dcterms:created xsi:type="dcterms:W3CDTF">2024-11-11T09:09:08Z</dcterms:created>
  <dcterms:modified xsi:type="dcterms:W3CDTF">2024-11-11T09:10:10Z</dcterms:modified>
</cp:coreProperties>
</file>