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71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3" d="100"/>
          <a:sy n="103" d="100"/>
        </p:scale>
        <p:origin x="58" y="130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078157149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215657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1f59dd98411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1f59dd98411_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792184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1f59dd98411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g1f59dd98411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6294568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1f59dd98411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1f59dd98411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3520257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1f59dd98411_0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1f59dd98411_0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4964043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1f59dd98411_0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1f59dd98411_0_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1525163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1f59dd98411_0_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1f59dd98411_0_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181680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1f59dd98411_0_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1f59dd98411_0_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0885592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1f59dd98411_0_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1f59dd98411_0_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4885563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1f59dd98411_0_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g1f59dd98411_0_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5689799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1f59dd98411_0_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g1f59dd98411_0_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5890539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1f59dd98411_0_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g1f59dd98411_0_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4961330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1f59dd98411_0_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" name="Google Shape;124;g1f59dd98411_0_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2736081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1f59dd98411_0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" name="Google Shape;130;g1f59dd98411_0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653571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2350" y="1438275"/>
            <a:ext cx="2019300" cy="22669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 dirty="0"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ctrTitle"/>
          </p:nvPr>
        </p:nvSpPr>
        <p:spPr>
          <a:xfrm>
            <a:off x="395330" y="262759"/>
            <a:ext cx="8520600" cy="921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 fontScale="90000"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Types of Libraries</a:t>
            </a:r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subTitle" idx="1"/>
          </p:nvPr>
        </p:nvSpPr>
        <p:spPr>
          <a:xfrm>
            <a:off x="311700" y="2834124"/>
            <a:ext cx="8520600" cy="185348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2500" lnSpcReduction="2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 dirty="0"/>
              <a:t>By</a:t>
            </a:r>
            <a:endParaRPr b="1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 dirty="0"/>
              <a:t>Dr. G. Mangai</a:t>
            </a:r>
            <a:endParaRPr b="1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 dirty="0"/>
              <a:t>Librarian</a:t>
            </a:r>
            <a:endParaRPr b="1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 dirty="0"/>
              <a:t>Cardamom Planters’ Association College, </a:t>
            </a:r>
            <a:endParaRPr lang="en" b="1" dirty="0" smtClean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 dirty="0" smtClean="0"/>
              <a:t>Bodinayakanur</a:t>
            </a:r>
            <a:endParaRPr b="1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2350" y="1438275"/>
            <a:ext cx="2019300" cy="22669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>
            <a:spLocks noGrp="1"/>
          </p:cNvSpPr>
          <p:nvPr>
            <p:ph type="ctrTitle"/>
          </p:nvPr>
        </p:nvSpPr>
        <p:spPr>
          <a:xfrm>
            <a:off x="311700" y="74457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Why Libraries Formed?</a:t>
            </a:r>
            <a:endParaRPr/>
          </a:p>
        </p:txBody>
      </p:sp>
      <p:sp>
        <p:nvSpPr>
          <p:cNvPr id="61" name="Google Shape;61;p14"/>
          <p:cNvSpPr txBox="1">
            <a:spLocks noGrp="1"/>
          </p:cNvSpPr>
          <p:nvPr>
            <p:ph type="subTitle" idx="1"/>
          </p:nvPr>
        </p:nvSpPr>
        <p:spPr>
          <a:xfrm>
            <a:off x="311700" y="1697775"/>
            <a:ext cx="8520600" cy="323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406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Char char="❖"/>
            </a:pPr>
            <a:r>
              <a:rPr lang="en"/>
              <a:t>Libraries are formed because of societal changes and  reforms in the scoiety</a:t>
            </a:r>
            <a:endParaRPr/>
          </a:p>
          <a:p>
            <a:pPr marL="457200" lvl="0" indent="-406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Char char="❖"/>
            </a:pPr>
            <a:r>
              <a:rPr lang="en"/>
              <a:t>Libraries strengthen the literacy among the society</a:t>
            </a:r>
            <a:endParaRPr/>
          </a:p>
          <a:p>
            <a:pPr marL="457200" lvl="0" indent="-406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Char char="❖"/>
            </a:pPr>
            <a:r>
              <a:rPr lang="en"/>
              <a:t>Libraries play an important role in the social cultural and educational growth of society 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3520"/>
              <a:t>Types of Libraries</a:t>
            </a:r>
            <a:endParaRPr sz="3520"/>
          </a:p>
        </p:txBody>
      </p:sp>
      <p:sp>
        <p:nvSpPr>
          <p:cNvPr id="67" name="Google Shape;67;p1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425450" algn="l" rtl="0">
              <a:spcBef>
                <a:spcPts val="0"/>
              </a:spcBef>
              <a:spcAft>
                <a:spcPts val="0"/>
              </a:spcAft>
              <a:buSzPts val="3100"/>
              <a:buChar char="●"/>
            </a:pPr>
            <a:r>
              <a:rPr lang="en" sz="3100"/>
              <a:t>Academic Libraries</a:t>
            </a:r>
            <a:endParaRPr sz="3100"/>
          </a:p>
          <a:p>
            <a:pPr marL="457200" lvl="0" indent="-425450" algn="l" rtl="0">
              <a:spcBef>
                <a:spcPts val="0"/>
              </a:spcBef>
              <a:spcAft>
                <a:spcPts val="0"/>
              </a:spcAft>
              <a:buSzPts val="3100"/>
              <a:buChar char="●"/>
            </a:pPr>
            <a:r>
              <a:rPr lang="en" sz="3100"/>
              <a:t>Public Libraries</a:t>
            </a:r>
            <a:endParaRPr sz="3100"/>
          </a:p>
          <a:p>
            <a:pPr marL="457200" lvl="0" indent="-425450" algn="l" rtl="0">
              <a:spcBef>
                <a:spcPts val="0"/>
              </a:spcBef>
              <a:spcAft>
                <a:spcPts val="0"/>
              </a:spcAft>
              <a:buSzPts val="3100"/>
              <a:buChar char="●"/>
            </a:pPr>
            <a:r>
              <a:rPr lang="en" sz="3100"/>
              <a:t>Special Libraries</a:t>
            </a:r>
            <a:endParaRPr sz="3100"/>
          </a:p>
          <a:p>
            <a:pPr marL="457200" lvl="0" indent="-425450" algn="l" rtl="0">
              <a:spcBef>
                <a:spcPts val="0"/>
              </a:spcBef>
              <a:spcAft>
                <a:spcPts val="0"/>
              </a:spcAft>
              <a:buSzPts val="3100"/>
              <a:buChar char="●"/>
            </a:pPr>
            <a:r>
              <a:rPr lang="en" sz="3100"/>
              <a:t>National Library</a:t>
            </a:r>
            <a:endParaRPr sz="3100"/>
          </a:p>
          <a:p>
            <a:pPr marL="457200" lvl="0" indent="-425450" algn="l" rtl="0">
              <a:spcBef>
                <a:spcPts val="0"/>
              </a:spcBef>
              <a:spcAft>
                <a:spcPts val="0"/>
              </a:spcAft>
              <a:buSzPts val="3100"/>
              <a:buChar char="●"/>
            </a:pPr>
            <a:r>
              <a:rPr lang="en" sz="3100"/>
              <a:t>Digital Libraries</a:t>
            </a:r>
            <a:endParaRPr sz="31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3720"/>
              <a:t>Academic Libraries</a:t>
            </a:r>
            <a:endParaRPr sz="3720"/>
          </a:p>
        </p:txBody>
      </p:sp>
      <p:sp>
        <p:nvSpPr>
          <p:cNvPr id="73" name="Google Shape;73;p16"/>
          <p:cNvSpPr txBox="1">
            <a:spLocks noGrp="1"/>
          </p:cNvSpPr>
          <p:nvPr>
            <p:ph type="body" idx="1"/>
          </p:nvPr>
        </p:nvSpPr>
        <p:spPr>
          <a:xfrm>
            <a:off x="311700" y="1179250"/>
            <a:ext cx="8520600" cy="3389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/>
              <a:t>School Library : Libraries attached with Schools with books and magazines. Maps, Chart, Audio visual aids. It serves for Stuents and staff.</a:t>
            </a:r>
            <a:endParaRPr sz="210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100"/>
              <a:t>College Library : Libraries attached with college. It Serves as a nodal centre for college students with books, periodicals, journals. </a:t>
            </a:r>
            <a:endParaRPr sz="2100"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2100"/>
              <a:t>University Library : University library plays an important role for students and staff and also for researchers. </a:t>
            </a:r>
            <a:endParaRPr sz="21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 dirty="0"/>
              <a:t>Special Libraries</a:t>
            </a:r>
            <a:endParaRPr sz="3600"/>
          </a:p>
        </p:txBody>
      </p:sp>
      <p:sp>
        <p:nvSpPr>
          <p:cNvPr id="79" name="Google Shape;79;p1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 b="1" dirty="0"/>
              <a:t>Special Library is the one which specializes in a particular Subject or Group of Subjects.Libraries serving Specila Clientele also called special libraries </a:t>
            </a:r>
            <a:endParaRPr sz="2800" b="1"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2800" b="1" dirty="0"/>
              <a:t>(Example Libraries for bind, prisoners patients, Children)</a:t>
            </a:r>
            <a:endParaRPr sz="2800" b="1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3620"/>
              <a:t>National Library</a:t>
            </a:r>
            <a:endParaRPr sz="3620"/>
          </a:p>
        </p:txBody>
      </p:sp>
      <p:sp>
        <p:nvSpPr>
          <p:cNvPr id="85" name="Google Shape;85;p18"/>
          <p:cNvSpPr txBox="1">
            <a:spLocks noGrp="1"/>
          </p:cNvSpPr>
          <p:nvPr>
            <p:ph type="body" idx="1"/>
          </p:nvPr>
        </p:nvSpPr>
        <p:spPr>
          <a:xfrm>
            <a:off x="311700" y="1430150"/>
            <a:ext cx="8520600" cy="313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 b="1" dirty="0">
                <a:solidFill>
                  <a:schemeClr val="dk1"/>
                </a:solidFill>
              </a:rPr>
              <a:t>National  Library is the library established by the Government and it is  the repository of information. It includes numerous rare, valuable, or significant works. A national library collects the works of nation within the country and outside the country</a:t>
            </a:r>
            <a:r>
              <a:rPr lang="en" sz="2400" dirty="0">
                <a:solidFill>
                  <a:schemeClr val="dk1"/>
                </a:solidFill>
              </a:rPr>
              <a:t>.   </a:t>
            </a:r>
            <a:endParaRPr sz="24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 sz="1050">
              <a:solidFill>
                <a:srgbClr val="202122"/>
              </a:solidFill>
              <a:highlight>
                <a:srgbClr val="FFFFFF"/>
              </a:highlight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 dirty="0"/>
              <a:t>Functions of Libraries</a:t>
            </a:r>
            <a:endParaRPr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/>
          </a:p>
        </p:txBody>
      </p:sp>
      <p:sp>
        <p:nvSpPr>
          <p:cNvPr id="91" name="Google Shape;91;p19"/>
          <p:cNvSpPr txBox="1">
            <a:spLocks noGrp="1"/>
          </p:cNvSpPr>
          <p:nvPr>
            <p:ph type="body" idx="1"/>
          </p:nvPr>
        </p:nvSpPr>
        <p:spPr>
          <a:xfrm>
            <a:off x="311700" y="1152474"/>
            <a:ext cx="8520600" cy="37243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 dirty="0"/>
              <a:t>Build a collection of books and other documents in need of the users of Library</a:t>
            </a:r>
            <a:endParaRPr sz="2000" b="1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000" b="1" dirty="0"/>
              <a:t>Process and Organize the collection in the stockroom systematically ensuring easy location and access</a:t>
            </a:r>
            <a:endParaRPr sz="2000" b="1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000" b="1" dirty="0"/>
              <a:t>Provide access to lending and circulating the documents</a:t>
            </a:r>
            <a:endParaRPr sz="2000" b="1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000" b="1" dirty="0"/>
              <a:t>Other than text Books providing reference books for the users.</a:t>
            </a:r>
            <a:endParaRPr sz="2000" b="1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000" b="1" dirty="0"/>
              <a:t>Promote reading habit</a:t>
            </a:r>
            <a:endParaRPr sz="2000" b="1"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2000" b="1" dirty="0"/>
              <a:t>Provide physical facilities for building, furniture and equipement</a:t>
            </a:r>
            <a:endParaRPr sz="2000" b="1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Functions of Libraries                Cont….</a:t>
            </a:r>
            <a:endParaRPr/>
          </a:p>
        </p:txBody>
      </p:sp>
      <p:sp>
        <p:nvSpPr>
          <p:cNvPr id="97" name="Google Shape;97;p20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 dirty="0"/>
              <a:t>Provide latest books, periodicals in connection with course of academic libraries</a:t>
            </a:r>
            <a:endParaRPr b="1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b="1" dirty="0"/>
              <a:t>Subscribe to important newspapers, popular fiction, biographies, competitive exam books</a:t>
            </a:r>
            <a:endParaRPr b="1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b="1" dirty="0"/>
              <a:t>Preserve previous year question papers. </a:t>
            </a:r>
            <a:endParaRPr b="1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b="1" dirty="0"/>
              <a:t>Guide students in the use of manual or computer catalogue;  </a:t>
            </a:r>
            <a:endParaRPr b="1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b="1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9148" y="336331"/>
            <a:ext cx="8706176" cy="4508938"/>
          </a:xfrm>
        </p:spPr>
        <p:txBody>
          <a:bodyPr>
            <a:noAutofit/>
          </a:bodyPr>
          <a:lstStyle/>
          <a:p>
            <a:pPr marL="0" lvl="0" indent="0" algn="l">
              <a:spcBef>
                <a:spcPts val="1200"/>
              </a:spcBef>
            </a:pPr>
            <a:r>
              <a:rPr lang="en-US" sz="2400" b="1" dirty="0" smtClean="0"/>
              <a:t>Assist in locating books and reference books from the shelves;  </a:t>
            </a:r>
          </a:p>
          <a:p>
            <a:pPr marL="0" lvl="0" indent="0" algn="l">
              <a:spcBef>
                <a:spcPts val="1200"/>
              </a:spcBef>
            </a:pPr>
            <a:r>
              <a:rPr lang="en-US" sz="2400" b="1" dirty="0" smtClean="0"/>
              <a:t>Train and instruct students to use library resources in an effective and efficient manner</a:t>
            </a:r>
          </a:p>
          <a:p>
            <a:pPr marL="0" lvl="0" indent="0" algn="l">
              <a:spcBef>
                <a:spcPts val="1200"/>
              </a:spcBef>
            </a:pPr>
            <a:r>
              <a:rPr lang="en-US" sz="2400" b="1" dirty="0" smtClean="0"/>
              <a:t> Provide information, reference and referral services to all library members; </a:t>
            </a:r>
          </a:p>
          <a:p>
            <a:pPr marL="0" lvl="0" indent="0" algn="l">
              <a:spcBef>
                <a:spcPts val="1200"/>
              </a:spcBef>
            </a:pPr>
            <a:r>
              <a:rPr lang="en-US" sz="2400" b="1" dirty="0" smtClean="0"/>
              <a:t> Display new books and lists of multiple media material;  Procure adequate multiple media material and equipment to render them usable</a:t>
            </a:r>
          </a:p>
          <a:p>
            <a:pPr marL="0" lvl="0" indent="0" algn="l">
              <a:spcBef>
                <a:spcPts val="1200"/>
              </a:spcBef>
              <a:spcAft>
                <a:spcPts val="1200"/>
              </a:spcAft>
            </a:pPr>
            <a:r>
              <a:rPr lang="en-US" sz="2400" b="1" dirty="0" smtClean="0"/>
              <a:t> Reprographic service.</a:t>
            </a:r>
            <a:endParaRPr lang="en-US" sz="24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 b="1" dirty="0"/>
              <a:t>Functions of Libraries</a:t>
            </a:r>
            <a:endParaRPr sz="3200" b="1"/>
          </a:p>
        </p:txBody>
      </p:sp>
      <p:sp>
        <p:nvSpPr>
          <p:cNvPr id="103" name="Google Shape;103;p2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 dirty="0"/>
              <a:t>Provide a variety of library, documentation and information services, both responsive and anticipatory </a:t>
            </a:r>
            <a:endParaRPr sz="2400" b="1"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2400" b="1" dirty="0"/>
              <a:t>Encourage students, researchers and teachers in using the library for pleasure, self-discovery, personal growth and sharpening of intellectual skill.</a:t>
            </a:r>
            <a:endParaRPr sz="2400" b="1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2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lvl="0"/>
            <a:r>
              <a:rPr lang="en" b="1" dirty="0" smtClean="0"/>
              <a:t>Functions of Libraries</a:t>
            </a:r>
            <a:endParaRPr/>
          </a:p>
        </p:txBody>
      </p:sp>
      <p:sp>
        <p:nvSpPr>
          <p:cNvPr id="109" name="Google Shape;109;p2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Prepares accession lists, bulletins, newsletters, summaries, handbooks or manuals; bibliographies;  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Issues documents including inter-library loan; 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 Renders reference and referral services; and  Provides Current Awareness Services (CAS), Selective Dissemination of Information (SDI), and 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/>
              <a:t>Translation Services.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 b="1" dirty="0"/>
              <a:t>Public Libraries</a:t>
            </a:r>
            <a:endParaRPr sz="3200" b="1"/>
          </a:p>
        </p:txBody>
      </p:sp>
      <p:sp>
        <p:nvSpPr>
          <p:cNvPr id="115" name="Google Shape;115;p2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3200" b="1" dirty="0"/>
              <a:t>Unesco defines Public Library as “ those which serve the population of a community or region free of charge or for nominal fee”. </a:t>
            </a:r>
            <a:endParaRPr sz="3200" b="1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Factors responsible for the evolution of public libraries. </a:t>
            </a:r>
            <a:endParaRPr/>
          </a:p>
        </p:txBody>
      </p:sp>
      <p:sp>
        <p:nvSpPr>
          <p:cNvPr id="121" name="Google Shape;121;p2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❏"/>
            </a:pPr>
            <a:r>
              <a:rPr lang="en"/>
              <a:t>Knowledge improvement for the public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❏"/>
            </a:pPr>
            <a:r>
              <a:rPr lang="en"/>
              <a:t>Improvement of literacy level through self-education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❏"/>
            </a:pPr>
            <a:r>
              <a:rPr lang="en"/>
              <a:t>Life long learning centre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❏"/>
            </a:pPr>
            <a:r>
              <a:rPr lang="en"/>
              <a:t>Recreation centre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❏"/>
            </a:pPr>
            <a:r>
              <a:rPr lang="en"/>
              <a:t>Community Intellectual centre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Definition of Public Library</a:t>
            </a:r>
            <a:endParaRPr/>
          </a:p>
        </p:txBody>
      </p:sp>
      <p:sp>
        <p:nvSpPr>
          <p:cNvPr id="127" name="Google Shape;127;p2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 dirty="0">
                <a:latin typeface="Times New Roman" pitchFamily="18" charset="0"/>
                <a:cs typeface="Times New Roman" pitchFamily="18" charset="0"/>
              </a:rPr>
              <a:t>A public library is a non-profit library established for the use of the general public and maintained chiefly by public funds. </a:t>
            </a:r>
            <a:endParaRPr b="1">
              <a:latin typeface="Times New Roman" pitchFamily="18" charset="0"/>
              <a:cs typeface="Times New Roman" pitchFamily="18" charset="0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b="1" dirty="0">
                <a:latin typeface="Times New Roman" pitchFamily="18" charset="0"/>
                <a:cs typeface="Times New Roman" pitchFamily="18" charset="0"/>
              </a:rPr>
              <a:t>It provides service to every citizen irrespective of one’s birth, caste, colour, sex, social, economic and educational standard without any cost. </a:t>
            </a:r>
            <a:endParaRPr b="1">
              <a:latin typeface="Times New Roman" pitchFamily="18" charset="0"/>
              <a:cs typeface="Times New Roman" pitchFamily="18" charset="0"/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b="1" dirty="0">
                <a:latin typeface="Times New Roman" pitchFamily="18" charset="0"/>
                <a:cs typeface="Times New Roman" pitchFamily="18" charset="0"/>
              </a:rPr>
              <a:t>Libraries of all categories are generally used for five purposes, i.e., education, information, recreation, aesthetic appreciation and research. </a:t>
            </a:r>
            <a:endParaRPr b="1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75315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dirty="0" smtClean="0"/>
              <a:t>Functions of Public Library </a:t>
            </a:r>
            <a:r>
              <a:rPr lang="en-US" dirty="0" smtClean="0"/>
              <a:t>	</a:t>
            </a:r>
            <a:endParaRPr/>
          </a:p>
        </p:txBody>
      </p:sp>
      <p:sp>
        <p:nvSpPr>
          <p:cNvPr id="133" name="Google Shape;133;p26"/>
          <p:cNvSpPr txBox="1">
            <a:spLocks noGrp="1"/>
          </p:cNvSpPr>
          <p:nvPr>
            <p:ph type="body" idx="1"/>
          </p:nvPr>
        </p:nvSpPr>
        <p:spPr>
          <a:xfrm>
            <a:off x="301190" y="1247069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70000" lnSpcReduction="20000"/>
          </a:bodyPr>
          <a:lstStyle/>
          <a:p>
            <a:pPr marL="0" indent="0">
              <a:spcAft>
                <a:spcPts val="1200"/>
              </a:spcAft>
            </a:pPr>
            <a:r>
              <a:rPr lang="en-US" b="1" dirty="0" smtClean="0"/>
              <a:t>     </a:t>
            </a:r>
            <a:r>
              <a:rPr lang="en-US" sz="2400" b="1" dirty="0" smtClean="0"/>
              <a:t>Creating and strengthening reading habits in children from an early age</a:t>
            </a:r>
          </a:p>
          <a:p>
            <a:pPr marL="0" indent="0">
              <a:spcAft>
                <a:spcPts val="1200"/>
              </a:spcAft>
            </a:pPr>
            <a:r>
              <a:rPr lang="en-US" sz="2400" b="1" dirty="0" smtClean="0"/>
              <a:t>     Supporting both individual and self conducted education as well as formal </a:t>
            </a:r>
            <a:br>
              <a:rPr lang="en-US" sz="2400" b="1" dirty="0" smtClean="0"/>
            </a:br>
            <a:r>
              <a:rPr lang="en-US" sz="2400" b="1" dirty="0" smtClean="0"/>
              <a:t>       education at all levels </a:t>
            </a:r>
          </a:p>
          <a:p>
            <a:pPr marL="0" indent="0">
              <a:spcAft>
                <a:spcPts val="1200"/>
              </a:spcAft>
            </a:pPr>
            <a:r>
              <a:rPr lang="en-US" sz="2400" b="1" dirty="0" smtClean="0"/>
              <a:t>     Providing opportunities for personal creative development </a:t>
            </a:r>
          </a:p>
          <a:p>
            <a:pPr marL="0" indent="0">
              <a:spcAft>
                <a:spcPts val="1200"/>
              </a:spcAft>
            </a:pPr>
            <a:r>
              <a:rPr lang="en-US" sz="2400" b="1" dirty="0" smtClean="0"/>
              <a:t>     Stimulating the imagination and creativity of children and young people;</a:t>
            </a:r>
          </a:p>
          <a:p>
            <a:pPr marL="0" indent="0">
              <a:spcAft>
                <a:spcPts val="1200"/>
              </a:spcAft>
            </a:pPr>
            <a:r>
              <a:rPr lang="en-US" sz="2400" b="1" dirty="0" smtClean="0"/>
              <a:t>      Promoting awareness of cultural heritage, appreciation of the arts, scientific </a:t>
            </a:r>
            <a:br>
              <a:rPr lang="en-US" sz="2400" b="1" dirty="0" smtClean="0"/>
            </a:br>
            <a:r>
              <a:rPr lang="en-US" sz="2400" b="1" dirty="0" smtClean="0"/>
              <a:t>        achievements and innovations</a:t>
            </a:r>
            <a:endParaRPr sz="2400" b="1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2219" y="271611"/>
            <a:ext cx="8520600" cy="863508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Functions of Public Library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80169" y="1397875"/>
            <a:ext cx="8520600" cy="3373821"/>
          </a:xfrm>
        </p:spPr>
        <p:txBody>
          <a:bodyPr>
            <a:normAutofit fontScale="92500" lnSpcReduction="20000"/>
          </a:bodyPr>
          <a:lstStyle/>
          <a:p>
            <a:pPr algn="l">
              <a:buFont typeface="Arial" pitchFamily="34" charset="0"/>
              <a:buChar char="•"/>
            </a:pPr>
            <a:r>
              <a:rPr lang="en-US" dirty="0" smtClean="0"/>
              <a:t>Ensuring access for citizens to all sorts of community information. </a:t>
            </a:r>
          </a:p>
          <a:p>
            <a:pPr algn="l">
              <a:buFont typeface="Arial" pitchFamily="34" charset="0"/>
              <a:buChar char="•"/>
            </a:pPr>
            <a:r>
              <a:rPr lang="en-US" dirty="0" smtClean="0"/>
              <a:t>Providing adequate information services to local enterprises.</a:t>
            </a:r>
          </a:p>
          <a:p>
            <a:pPr algn="l">
              <a:buFont typeface="Arial" pitchFamily="34" charset="0"/>
              <a:buChar char="•"/>
            </a:pPr>
            <a:r>
              <a:rPr lang="en-US" dirty="0" smtClean="0"/>
              <a:t>Facilitating the development of information and computer literacy skills </a:t>
            </a:r>
          </a:p>
          <a:p>
            <a:pPr algn="l">
              <a:buFont typeface="Arial" pitchFamily="34" charset="0"/>
              <a:buChar char="•"/>
            </a:pPr>
            <a:r>
              <a:rPr lang="en-US" dirty="0" smtClean="0"/>
              <a:t>Supporting and participating in literacy activities and </a:t>
            </a:r>
            <a:r>
              <a:rPr lang="en-US" dirty="0" err="1" smtClean="0"/>
              <a:t>programmes</a:t>
            </a:r>
            <a:r>
              <a:rPr lang="en-US" dirty="0" smtClean="0"/>
              <a:t> for all age groups, and initiating such activities.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</TotalTime>
  <Words>695</Words>
  <Application>Microsoft Office PowerPoint</Application>
  <PresentationFormat>On-screen Show (16:9)</PresentationFormat>
  <Paragraphs>73</Paragraphs>
  <Slides>16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Times New Roman</vt:lpstr>
      <vt:lpstr>Simple Light</vt:lpstr>
      <vt:lpstr>Types of Libraries</vt:lpstr>
      <vt:lpstr>Why Libraries Formed?</vt:lpstr>
      <vt:lpstr>Types of Libraries</vt:lpstr>
      <vt:lpstr>Academic Libraries</vt:lpstr>
      <vt:lpstr>Special Libraries</vt:lpstr>
      <vt:lpstr>National Library</vt:lpstr>
      <vt:lpstr>Functions of Libraries </vt:lpstr>
      <vt:lpstr>Functions of Libraries                Cont….</vt:lpstr>
      <vt:lpstr>PowerPoint Presentation</vt:lpstr>
      <vt:lpstr>Functions of Libraries</vt:lpstr>
      <vt:lpstr>Functions of Libraries</vt:lpstr>
      <vt:lpstr>Public Libraries</vt:lpstr>
      <vt:lpstr>Factors responsible for the evolution of public libraries. </vt:lpstr>
      <vt:lpstr>Definition of Public Library</vt:lpstr>
      <vt:lpstr>Functions of Public Library  </vt:lpstr>
      <vt:lpstr>Functions of Public Library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Types of Libraries</dc:title>
  <dc:creator>Library9</dc:creator>
  <cp:lastModifiedBy>Dell</cp:lastModifiedBy>
  <cp:revision>9</cp:revision>
  <dcterms:modified xsi:type="dcterms:W3CDTF">2024-11-09T13:28:24Z</dcterms:modified>
</cp:coreProperties>
</file>