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56" r:id="rId3"/>
    <p:sldId id="257" r:id="rId4"/>
    <p:sldId id="258" r:id="rId5"/>
    <p:sldId id="259"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20/11/2024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20/11/2024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r>
              <a:rPr lang="en-US" b="1" dirty="0" err="1" smtClean="0">
                <a:latin typeface="Times New Roman" pitchFamily="18" charset="0"/>
                <a:cs typeface="Times New Roman" pitchFamily="18" charset="0"/>
              </a:rPr>
              <a:t>Dr.S.NAGALINGAM</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lvl="1" algn="r">
              <a:buNone/>
            </a:pPr>
            <a:r>
              <a:rPr lang="en-US" dirty="0" err="1" smtClean="0">
                <a:latin typeface="Times New Roman" pitchFamily="18" charset="0"/>
                <a:cs typeface="Times New Roman" pitchFamily="18" charset="0"/>
              </a:rPr>
              <a:t>M.Com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M.Phil.</a:t>
            </a:r>
            <a:r>
              <a:rPr lang="en-US" dirty="0" smtClean="0">
                <a:latin typeface="Times New Roman" pitchFamily="18" charset="0"/>
                <a:cs typeface="Times New Roman" pitchFamily="18" charset="0"/>
              </a:rPr>
              <a:t>, P.G.D.C.A., Ph.D.,</a:t>
            </a:r>
          </a:p>
          <a:p>
            <a:pPr lvl="1" algn="r">
              <a:buNone/>
            </a:pPr>
            <a:r>
              <a:rPr lang="en-US" dirty="0" smtClean="0">
                <a:latin typeface="Times New Roman" pitchFamily="18" charset="0"/>
                <a:cs typeface="Times New Roman" pitchFamily="18" charset="0"/>
              </a:rPr>
              <a:t>Assistant Professor,</a:t>
            </a:r>
          </a:p>
          <a:p>
            <a:pPr lvl="1" algn="r">
              <a:buNone/>
            </a:pPr>
            <a:r>
              <a:rPr lang="en-US" dirty="0" smtClean="0">
                <a:latin typeface="Times New Roman" pitchFamily="18" charset="0"/>
                <a:cs typeface="Times New Roman" pitchFamily="18" charset="0"/>
              </a:rPr>
              <a:t>PG &amp; Research Department of Commerce,</a:t>
            </a:r>
          </a:p>
          <a:p>
            <a:pPr lvl="1" algn="r">
              <a:buNone/>
            </a:pPr>
            <a:r>
              <a:rPr lang="en-US" dirty="0" smtClean="0">
                <a:latin typeface="Times New Roman" pitchFamily="18" charset="0"/>
                <a:cs typeface="Times New Roman" pitchFamily="18" charset="0"/>
              </a:rPr>
              <a:t>Cardamom Planters’ Association College,</a:t>
            </a:r>
          </a:p>
          <a:p>
            <a:pPr lvl="1" algn="r">
              <a:buNone/>
            </a:pPr>
            <a:r>
              <a:rPr lang="en-US" dirty="0" smtClean="0">
                <a:latin typeface="Times New Roman" pitchFamily="18" charset="0"/>
                <a:cs typeface="Times New Roman" pitchFamily="18" charset="0"/>
              </a:rPr>
              <a:t>Bodinayakanur.</a:t>
            </a:r>
            <a:endParaRPr lang="en-US" dirty="0" smtClean="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Type of Barriers to Communication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142999"/>
          </a:xfrm>
        </p:spPr>
        <p:txBody>
          <a:bodyPr>
            <a:normAutofit fontScale="90000"/>
          </a:bodyPr>
          <a:lstStyle/>
          <a:p>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sz="3900" b="1" dirty="0" smtClean="0">
                <a:latin typeface="Times New Roman" pitchFamily="18" charset="0"/>
                <a:cs typeface="Times New Roman" pitchFamily="18" charset="0"/>
              </a:rPr>
              <a:t>Type </a:t>
            </a:r>
            <a:r>
              <a:rPr lang="en-US" sz="3900" b="1" dirty="0" smtClean="0">
                <a:latin typeface="Times New Roman" pitchFamily="18" charset="0"/>
                <a:cs typeface="Times New Roman" pitchFamily="18" charset="0"/>
              </a:rPr>
              <a:t>of Barriers to Communication</a:t>
            </a:r>
            <a:r>
              <a:rPr lang="en-US" dirty="0" smtClean="0"/>
              <a:t/>
            </a:r>
            <a:br>
              <a:rPr lang="en-US" dirty="0" smtClean="0"/>
            </a:br>
            <a:endParaRPr lang="en-US" dirty="0"/>
          </a:p>
        </p:txBody>
      </p:sp>
      <p:sp>
        <p:nvSpPr>
          <p:cNvPr id="3" name="Subtitle 2"/>
          <p:cNvSpPr>
            <a:spLocks noGrp="1"/>
          </p:cNvSpPr>
          <p:nvPr>
            <p:ph type="subTitle" idx="1"/>
          </p:nvPr>
        </p:nvSpPr>
        <p:spPr>
          <a:xfrm>
            <a:off x="1371600" y="1524000"/>
            <a:ext cx="6400800" cy="3276600"/>
          </a:xfrm>
        </p:spPr>
        <p:txBody>
          <a:bodyPr>
            <a:noAutofit/>
          </a:bodyPr>
          <a:lstStyle/>
          <a:p>
            <a:pPr algn="just"/>
            <a:r>
              <a:rPr lang="en-US" sz="2500" b="1" dirty="0" smtClean="0">
                <a:solidFill>
                  <a:schemeClr val="tx1"/>
                </a:solidFill>
                <a:latin typeface="Times New Roman" pitchFamily="18" charset="0"/>
                <a:ea typeface="+mj-ea"/>
                <a:cs typeface="Times New Roman" pitchFamily="18" charset="0"/>
              </a:rPr>
              <a:t>Meaning</a:t>
            </a:r>
          </a:p>
          <a:p>
            <a:pPr algn="just"/>
            <a:r>
              <a:rPr lang="en-US" sz="2500" dirty="0" smtClean="0">
                <a:solidFill>
                  <a:schemeClr val="tx1"/>
                </a:solidFill>
                <a:latin typeface="Times New Roman" pitchFamily="18" charset="0"/>
                <a:ea typeface="+mj-ea"/>
                <a:cs typeface="Times New Roman" pitchFamily="18" charset="0"/>
              </a:rPr>
              <a:t>	Barriers </a:t>
            </a:r>
            <a:r>
              <a:rPr lang="en-US" sz="2500" dirty="0" smtClean="0">
                <a:solidFill>
                  <a:schemeClr val="tx1"/>
                </a:solidFill>
                <a:latin typeface="Times New Roman" pitchFamily="18" charset="0"/>
                <a:ea typeface="+mj-ea"/>
                <a:cs typeface="Times New Roman" pitchFamily="18" charset="0"/>
              </a:rPr>
              <a:t>to communication are things that get in the way of a message being received. </a:t>
            </a:r>
            <a:r>
              <a:rPr lang="en-US" sz="2500" dirty="0" smtClean="0">
                <a:solidFill>
                  <a:schemeClr val="tx1"/>
                </a:solidFill>
                <a:latin typeface="Times New Roman" pitchFamily="18" charset="0"/>
                <a:ea typeface="+mj-ea"/>
                <a:cs typeface="Times New Roman" pitchFamily="18" charset="0"/>
              </a:rPr>
              <a:t>They could be physical, such as loud music playing, or emotional, such as when a person is too angry or fearful to listen to what another individual is saying.</a:t>
            </a:r>
            <a:endParaRPr lang="en-US" sz="2500" dirty="0">
              <a:solidFill>
                <a:schemeClr val="tx1"/>
              </a:solidFill>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normAutofit/>
          </a:bodyPr>
          <a:lstStyle/>
          <a:p>
            <a:pPr algn="just">
              <a:buNone/>
            </a:pPr>
            <a:r>
              <a:rPr lang="en-US" b="1" dirty="0" smtClean="0"/>
              <a:t>	</a:t>
            </a:r>
            <a:r>
              <a:rPr lang="en-US" b="1" dirty="0" smtClean="0"/>
              <a:t>	</a:t>
            </a:r>
            <a:r>
              <a:rPr lang="en-US" sz="2700" dirty="0" smtClean="0">
                <a:latin typeface="Times New Roman" pitchFamily="18" charset="0"/>
                <a:cs typeface="Times New Roman" pitchFamily="18" charset="0"/>
              </a:rPr>
              <a:t>A </a:t>
            </a:r>
            <a:r>
              <a:rPr lang="en-US" sz="2700" dirty="0" smtClean="0">
                <a:latin typeface="Times New Roman" pitchFamily="18" charset="0"/>
                <a:cs typeface="Times New Roman" pitchFamily="18" charset="0"/>
              </a:rPr>
              <a:t>communication is a two-way process, distance between the sender and the receiver of the message is an important barrier to communication. Noise and environmental factors also block communication. </a:t>
            </a:r>
          </a:p>
          <a:p>
            <a:pPr algn="just">
              <a:buNone/>
            </a:pPr>
            <a:r>
              <a:rPr lang="en-US" sz="2700" b="1" dirty="0" smtClean="0">
                <a:latin typeface="Times New Roman" pitchFamily="18" charset="0"/>
                <a:cs typeface="Times New Roman" pitchFamily="18" charset="0"/>
              </a:rPr>
              <a:t>2. Personal </a:t>
            </a:r>
            <a:r>
              <a:rPr lang="en-US" sz="2700" b="1" dirty="0" smtClean="0">
                <a:latin typeface="Times New Roman" pitchFamily="18" charset="0"/>
                <a:cs typeface="Times New Roman" pitchFamily="18" charset="0"/>
              </a:rPr>
              <a:t>Barriers</a:t>
            </a:r>
            <a:endParaRPr lang="en-US" sz="2700" dirty="0" smtClean="0">
              <a:latin typeface="Times New Roman" pitchFamily="18" charset="0"/>
              <a:cs typeface="Times New Roman" pitchFamily="18" charset="0"/>
            </a:endParaRPr>
          </a:p>
          <a:p>
            <a:pPr algn="just">
              <a:buNone/>
            </a:pPr>
            <a:r>
              <a:rPr lang="en-US" sz="2700" b="1" dirty="0" smtClean="0">
                <a:latin typeface="Times New Roman" pitchFamily="18" charset="0"/>
                <a:cs typeface="Times New Roman" pitchFamily="18" charset="0"/>
              </a:rPr>
              <a:t>	 </a:t>
            </a:r>
            <a:r>
              <a:rPr lang="en-US" sz="2700" b="1" dirty="0" smtClean="0">
                <a:latin typeface="Times New Roman" pitchFamily="18" charset="0"/>
                <a:cs typeface="Times New Roman" pitchFamily="18" charset="0"/>
              </a:rPr>
              <a:t>	</a:t>
            </a:r>
            <a:r>
              <a:rPr lang="en-US" sz="2700" dirty="0" smtClean="0">
                <a:latin typeface="Times New Roman" pitchFamily="18" charset="0"/>
                <a:cs typeface="Times New Roman" pitchFamily="18" charset="0"/>
              </a:rPr>
              <a:t>Personal </a:t>
            </a:r>
            <a:r>
              <a:rPr lang="en-US" sz="2700" dirty="0" smtClean="0">
                <a:latin typeface="Times New Roman" pitchFamily="18" charset="0"/>
                <a:cs typeface="Times New Roman" pitchFamily="18" charset="0"/>
              </a:rPr>
              <a:t>factors like difference in judgment, social values, inferiority complex, bias, attitude, pressure of time, inability to communicate, etc. widen the psychological distance between the communicator and the communicate. </a:t>
            </a:r>
          </a:p>
          <a:p>
            <a:endParaRPr lang="en-US" dirty="0"/>
          </a:p>
        </p:txBody>
      </p:sp>
      <p:sp>
        <p:nvSpPr>
          <p:cNvPr id="2" name="Title 1"/>
          <p:cNvSpPr>
            <a:spLocks noGrp="1"/>
          </p:cNvSpPr>
          <p:nvPr>
            <p:ph type="title"/>
          </p:nvPr>
        </p:nvSpPr>
        <p:spPr/>
        <p:txBody>
          <a:bodyPr>
            <a:normAutofit fontScale="90000"/>
          </a:bodyPr>
          <a:lstStyle/>
          <a:p>
            <a:pPr algn="l"/>
            <a:r>
              <a:rPr lang="en-US" b="1" dirty="0" smtClean="0"/>
              <a:t> </a:t>
            </a:r>
            <a:r>
              <a:rPr lang="en-US" sz="2500" b="1" dirty="0" smtClean="0">
                <a:latin typeface="Times New Roman" pitchFamily="18" charset="0"/>
                <a:cs typeface="Times New Roman" pitchFamily="18" charset="0"/>
              </a:rPr>
              <a:t/>
            </a:r>
            <a:br>
              <a:rPr lang="en-US" sz="2500" b="1" dirty="0" smtClean="0">
                <a:latin typeface="Times New Roman" pitchFamily="18" charset="0"/>
                <a:cs typeface="Times New Roman" pitchFamily="18" charset="0"/>
              </a:rPr>
            </a:br>
            <a:r>
              <a:rPr lang="en-US" b="1" dirty="0" smtClean="0"/>
              <a:t>1</a:t>
            </a:r>
            <a:r>
              <a:rPr lang="en-US" b="1" dirty="0" smtClean="0"/>
              <a:t>. Mechanical Barriers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buNone/>
            </a:pPr>
            <a:r>
              <a:rPr lang="en-US"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Semantic </a:t>
            </a:r>
            <a:r>
              <a:rPr lang="en-US" dirty="0" smtClean="0">
                <a:latin typeface="Times New Roman" pitchFamily="18" charset="0"/>
                <a:cs typeface="Times New Roman" pitchFamily="18" charset="0"/>
              </a:rPr>
              <a:t>is the science of meaning. The same words and symbols carry different meanings to different people. Difficulties in communication arise when the sender and the receiver of the message use words or symbols in different senses. </a:t>
            </a:r>
          </a:p>
          <a:p>
            <a:pPr algn="just">
              <a:buNone/>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4. Status Barriers (Superior-Subordinate Relationship</a:t>
            </a:r>
            <a:r>
              <a:rPr lang="en-US" b="1"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gn="just">
              <a:buNone/>
            </a:pPr>
            <a:r>
              <a:rPr lang="en-US"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Status or position in the hierarchy of an organization is one of the fundamental barriers that obstructs free flow of information. A superior may give only selected information to his subordinates so as to maintain status differences. Subordinates, usually, tend to convey only those things which the superiors would appreciate. </a:t>
            </a:r>
          </a:p>
          <a:p>
            <a:endParaRPr lang="en-US" dirty="0"/>
          </a:p>
        </p:txBody>
      </p:sp>
      <p:sp>
        <p:nvSpPr>
          <p:cNvPr id="2" name="Title 1"/>
          <p:cNvSpPr>
            <a:spLocks noGrp="1"/>
          </p:cNvSpPr>
          <p:nvPr>
            <p:ph type="title"/>
          </p:nvPr>
        </p:nvSpPr>
        <p:spPr/>
        <p:txBody>
          <a:bodyPr>
            <a:normAutofit fontScale="90000"/>
          </a:bodyPr>
          <a:lstStyle/>
          <a:p>
            <a:pPr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 Semantic or Language Barriers</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4267200"/>
          </a:xfrm>
        </p:spPr>
        <p:txBody>
          <a:bodyPr>
            <a:normAutofit fontScale="70000" lnSpcReduction="20000"/>
          </a:bodyPr>
          <a:lstStyle/>
          <a:p>
            <a:pPr algn="just">
              <a:buNone/>
            </a:pPr>
            <a:r>
              <a:rPr lang="en-US" sz="3600" b="1" dirty="0" smtClean="0">
                <a:latin typeface="Times New Roman" pitchFamily="18" charset="0"/>
                <a:cs typeface="Times New Roman" pitchFamily="18" charset="0"/>
              </a:rPr>
              <a:t>5. Organizational Structure </a:t>
            </a:r>
            <a:r>
              <a:rPr lang="en-US" sz="3600" b="1" dirty="0" smtClean="0">
                <a:latin typeface="Times New Roman" pitchFamily="18" charset="0"/>
                <a:cs typeface="Times New Roman" pitchFamily="18" charset="0"/>
              </a:rPr>
              <a:t>Barriers</a:t>
            </a:r>
            <a:endParaRPr lang="en-US" sz="3600" dirty="0" smtClean="0">
              <a:latin typeface="Times New Roman" pitchFamily="18" charset="0"/>
              <a:cs typeface="Times New Roman" pitchFamily="18" charset="0"/>
            </a:endParaRPr>
          </a:p>
          <a:p>
            <a:pPr algn="just">
              <a:buNone/>
            </a:pPr>
            <a:r>
              <a:rPr lang="en-US" sz="3600" b="1" dirty="0" smtClean="0">
                <a:latin typeface="Times New Roman" pitchFamily="18" charset="0"/>
                <a:cs typeface="Times New Roman" pitchFamily="18" charset="0"/>
              </a:rPr>
              <a:t>	</a:t>
            </a:r>
            <a:r>
              <a:rPr lang="en-US" sz="3600" b="1"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Effective communication largely depends upon sound organizational structure. If the structure is complex involving several layers of management, the breakdown or distortion in communication wall arise. It is an established fact that every layer cuts off a bit of information. </a:t>
            </a:r>
            <a:endParaRPr lang="en-US" sz="3600" dirty="0" smtClean="0">
              <a:latin typeface="Times New Roman" pitchFamily="18" charset="0"/>
              <a:cs typeface="Times New Roman" pitchFamily="18" charset="0"/>
            </a:endParaRPr>
          </a:p>
          <a:p>
            <a:pPr algn="just">
              <a:buNone/>
            </a:pPr>
            <a:endParaRPr lang="en-US" sz="3600" dirty="0" smtClean="0">
              <a:latin typeface="Times New Roman" pitchFamily="18" charset="0"/>
              <a:cs typeface="Times New Roman" pitchFamily="18" charset="0"/>
            </a:endParaRPr>
          </a:p>
          <a:p>
            <a:pPr algn="just">
              <a:buNone/>
            </a:pPr>
            <a:r>
              <a:rPr lang="en-US" sz="3600" b="1" dirty="0" smtClean="0">
                <a:latin typeface="Times New Roman" pitchFamily="18" charset="0"/>
                <a:cs typeface="Times New Roman" pitchFamily="18" charset="0"/>
              </a:rPr>
              <a:t>6. Barriers Due to Inadequate </a:t>
            </a:r>
            <a:r>
              <a:rPr lang="en-US" sz="3600" b="1" dirty="0" smtClean="0">
                <a:latin typeface="Times New Roman" pitchFamily="18" charset="0"/>
                <a:cs typeface="Times New Roman" pitchFamily="18" charset="0"/>
              </a:rPr>
              <a:t>Attention </a:t>
            </a:r>
            <a:endParaRPr lang="en-US" sz="3600" dirty="0" smtClean="0">
              <a:latin typeface="Times New Roman" pitchFamily="18" charset="0"/>
              <a:cs typeface="Times New Roman" pitchFamily="18" charset="0"/>
            </a:endParaRPr>
          </a:p>
          <a:p>
            <a:pPr algn="just">
              <a:buNone/>
            </a:pPr>
            <a:r>
              <a:rPr lang="en-US" sz="3600" b="1"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nadequate</a:t>
            </a:r>
            <a:r>
              <a:rPr lang="en-US"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attention to the message makes communication less effective and the message is likely to be misunderstood. Inattention may arise because of over business of the communicate or because of the message being contrary to his expectations and beliefs. </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TotalTime>
  <Words>40</Words>
  <Application>Microsoft Office PowerPoint</Application>
  <PresentationFormat>On-screen Show (4:3)</PresentationFormat>
  <Paragraphs>27</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Concourse</vt:lpstr>
      <vt:lpstr>Type of Barriers to Communication</vt:lpstr>
      <vt:lpstr> Type of Barriers to Communication </vt:lpstr>
      <vt:lpstr>  1. Mechanical Barriers  </vt:lpstr>
      <vt:lpstr> 3. Semantic or Language Barriers </vt:lpstr>
      <vt:lpstr>Slide 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 of Barriers to Communication </dc:title>
  <dc:creator>cpac</dc:creator>
  <cp:lastModifiedBy>cpac</cp:lastModifiedBy>
  <cp:revision>4</cp:revision>
  <dcterms:created xsi:type="dcterms:W3CDTF">2006-08-16T00:00:00Z</dcterms:created>
  <dcterms:modified xsi:type="dcterms:W3CDTF">2024-11-20T10:28:16Z</dcterms:modified>
</cp:coreProperties>
</file>