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1" r:id="rId2"/>
    <p:sldId id="256" r:id="rId3"/>
    <p:sldId id="257"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20/11/2024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Trade Related Investment Measures (TRIMS)</a:t>
            </a:r>
            <a:endParaRPr lang="en-US" dirty="0"/>
          </a:p>
        </p:txBody>
      </p:sp>
      <p:sp>
        <p:nvSpPr>
          <p:cNvPr id="3" name="Content Placeholder 2"/>
          <p:cNvSpPr>
            <a:spLocks noGrp="1"/>
          </p:cNvSpPr>
          <p:nvPr>
            <p:ph idx="1"/>
          </p:nvPr>
        </p:nvSpPr>
        <p:spPr/>
        <p:txBody>
          <a:bodyPr>
            <a:normAutofit lnSpcReduction="10000"/>
          </a:bodyPr>
          <a:lstStyle/>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lvl="1"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lvl="1" algn="r">
              <a:buNone/>
            </a:pPr>
            <a:r>
              <a:rPr lang="en-US" dirty="0" smtClean="0">
                <a:latin typeface="Times New Roman" pitchFamily="18" charset="0"/>
                <a:cs typeface="Times New Roman" pitchFamily="18" charset="0"/>
              </a:rPr>
              <a:t>Assistant Professor,</a:t>
            </a:r>
          </a:p>
          <a:p>
            <a:pPr lvl="1" algn="r">
              <a:buNone/>
            </a:pPr>
            <a:r>
              <a:rPr lang="en-US" dirty="0" smtClean="0">
                <a:latin typeface="Times New Roman" pitchFamily="18" charset="0"/>
                <a:cs typeface="Times New Roman" pitchFamily="18" charset="0"/>
              </a:rPr>
              <a:t>PG &amp; Research Department of Commerce,</a:t>
            </a:r>
          </a:p>
          <a:p>
            <a:pPr lvl="1" algn="r">
              <a:buNone/>
            </a:pPr>
            <a:r>
              <a:rPr lang="en-US" dirty="0" smtClean="0">
                <a:latin typeface="Times New Roman" pitchFamily="18" charset="0"/>
                <a:cs typeface="Times New Roman" pitchFamily="18" charset="0"/>
              </a:rPr>
              <a:t>Cardamom Planters’ Association College,</a:t>
            </a:r>
          </a:p>
          <a:p>
            <a:pPr lvl="1" algn="r">
              <a:buNone/>
            </a:pPr>
            <a:r>
              <a:rPr lang="en-US" dirty="0" smtClean="0">
                <a:latin typeface="Times New Roman" pitchFamily="18" charset="0"/>
                <a:cs typeface="Times New Roman" pitchFamily="18" charset="0"/>
              </a:rPr>
              <a:t>Bodinayakanur.</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normAutofit/>
          </a:bodyPr>
          <a:lstStyle/>
          <a:p>
            <a:pPr algn="l"/>
            <a:r>
              <a:rPr lang="en-US" sz="4000" b="1" dirty="0" smtClean="0">
                <a:latin typeface="Times New Roman" pitchFamily="18" charset="0"/>
                <a:cs typeface="Times New Roman" pitchFamily="18" charset="0"/>
              </a:rPr>
              <a:t>Trade Related Investment Measures (TRIMS)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762000" y="1981200"/>
            <a:ext cx="7467600" cy="3657600"/>
          </a:xfrm>
        </p:spPr>
        <p:txBody>
          <a:bodyPr>
            <a:normAutofit fontScale="25000" lnSpcReduction="20000"/>
          </a:bodyPr>
          <a:lstStyle/>
          <a:p>
            <a:pPr algn="just"/>
            <a:r>
              <a:rPr lang="en-US" sz="11000" dirty="0" smtClean="0">
                <a:solidFill>
                  <a:schemeClr val="tx1"/>
                </a:solidFill>
                <a:latin typeface="Times New Roman" pitchFamily="18" charset="0"/>
                <a:ea typeface="+mj-ea"/>
                <a:cs typeface="Times New Roman" pitchFamily="18" charset="0"/>
              </a:rPr>
              <a:t>	</a:t>
            </a:r>
            <a:r>
              <a:rPr lang="en-US" sz="12000" dirty="0" smtClean="0">
                <a:solidFill>
                  <a:schemeClr val="tx1"/>
                </a:solidFill>
                <a:latin typeface="Times New Roman" pitchFamily="18" charset="0"/>
                <a:ea typeface="+mj-ea"/>
                <a:cs typeface="Times New Roman" pitchFamily="18" charset="0"/>
              </a:rPr>
              <a:t>It </a:t>
            </a:r>
            <a:r>
              <a:rPr lang="en-US" sz="12000" dirty="0" smtClean="0">
                <a:solidFill>
                  <a:schemeClr val="tx1"/>
                </a:solidFill>
                <a:latin typeface="Times New Roman" pitchFamily="18" charset="0"/>
                <a:ea typeface="+mj-ea"/>
                <a:cs typeface="Times New Roman" pitchFamily="18" charset="0"/>
              </a:rPr>
              <a:t>is an agreement on Trade-Related Investment Measures which specifies the rules that are applicable to the domestic regulations a country applies to foreign investors. The agreement is applicable to all members of the World Trade Organization (WTO). The agreement was formalized in 1994 and came into effect in 1995.</a:t>
            </a:r>
          </a:p>
          <a:p>
            <a:r>
              <a:rPr lang="en-US" sz="11000" dirty="0" smtClean="0">
                <a:solidFill>
                  <a:schemeClr val="tx1"/>
                </a:solidFill>
                <a:latin typeface="+mj-lt"/>
                <a:ea typeface="+mj-ea"/>
                <a:cs typeface="+mj-cs"/>
              </a:rPr>
              <a:t>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752600"/>
            <a:ext cx="8229600" cy="3962400"/>
          </a:xfrm>
        </p:spPr>
        <p:txBody>
          <a:bodyPr>
            <a:normAutofit fontScale="40000" lnSpcReduction="20000"/>
          </a:bodyPr>
          <a:lstStyle/>
          <a:p>
            <a:pPr algn="just">
              <a:buNone/>
            </a:pPr>
            <a:r>
              <a:rPr lang="en-US" sz="8000" dirty="0" smtClean="0">
                <a:latin typeface="Times New Roman" pitchFamily="18" charset="0"/>
                <a:cs typeface="Times New Roman" pitchFamily="18" charset="0"/>
              </a:rPr>
              <a:t>		The </a:t>
            </a:r>
            <a:r>
              <a:rPr lang="en-US" sz="8000" dirty="0" smtClean="0">
                <a:latin typeface="Times New Roman" pitchFamily="18" charset="0"/>
                <a:cs typeface="Times New Roman" pitchFamily="18" charset="0"/>
              </a:rPr>
              <a:t>Agreement on Trade-related Investment Measures (TRIMs) refers to certain conditions or restrictions imposed by a government in respect of foreign investment in the country, especially by developing countries, and calls upon member countries to introduce national treatment of foreign investments and removal of quantitative restrictions. Major highlights about the TRIPS are given </a:t>
            </a:r>
            <a:r>
              <a:rPr lang="en-US" sz="8000" dirty="0" smtClean="0">
                <a:latin typeface="Times New Roman" pitchFamily="18" charset="0"/>
                <a:cs typeface="Times New Roman" pitchFamily="18" charset="0"/>
              </a:rPr>
              <a:t>below:</a:t>
            </a:r>
            <a:endParaRPr lang="en-US" sz="8000" dirty="0" smtClean="0">
              <a:latin typeface="Times New Roman" pitchFamily="18" charset="0"/>
              <a:cs typeface="Times New Roman" pitchFamily="18" charset="0"/>
            </a:endParaRPr>
          </a:p>
          <a:p>
            <a:pPr algn="just"/>
            <a:endParaRPr lang="en-US" sz="8000"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sz="3600" b="1" dirty="0" smtClean="0">
                <a:latin typeface="Times New Roman" pitchFamily="18" charset="0"/>
                <a:cs typeface="Times New Roman" pitchFamily="18" charset="0"/>
              </a:rPr>
              <a:t>The </a:t>
            </a:r>
            <a:r>
              <a:rPr lang="en-US" sz="3600" b="1" dirty="0" smtClean="0">
                <a:latin typeface="Times New Roman" pitchFamily="18" charset="0"/>
                <a:cs typeface="Times New Roman" pitchFamily="18" charset="0"/>
              </a:rPr>
              <a:t>Agreement on Trade-Related Investment Measures (TRIMS)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algn="just"/>
            <a:r>
              <a:rPr lang="en-US" sz="2900" dirty="0" smtClean="0">
                <a:latin typeface="Times New Roman" pitchFamily="18" charset="0"/>
                <a:cs typeface="Times New Roman" pitchFamily="18" charset="0"/>
              </a:rPr>
              <a:t>The Agreement on Trade-Related Investment Measures (TRIMS) recognizes that certain investment measures can restrict and distort trade. It states that WTO members may not apply any measure that discriminates against foreign products or that leads to quantitative restrictions, both of which violate basic WTO principles.</a:t>
            </a:r>
          </a:p>
          <a:p>
            <a:pPr algn="just"/>
            <a:r>
              <a:rPr lang="en-US" sz="2900" dirty="0" smtClean="0">
                <a:latin typeface="Times New Roman" pitchFamily="18" charset="0"/>
                <a:cs typeface="Times New Roman" pitchFamily="18" charset="0"/>
              </a:rPr>
              <a:t>A </a:t>
            </a:r>
            <a:r>
              <a:rPr lang="en-US" sz="2900" dirty="0" smtClean="0">
                <a:latin typeface="Times New Roman" pitchFamily="18" charset="0"/>
                <a:cs typeface="Times New Roman" pitchFamily="18" charset="0"/>
              </a:rPr>
              <a:t>breakthrough of the GATT signed in 1994 was that it brought TRIPs as a common standard for the protection of intellectual property globally. Implication of TRIPs is that member countries should design domestic intellectual property legislations on the basis of the TRIPs provisions.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b="1" dirty="0" smtClean="0"/>
              <a:t>Features </a:t>
            </a:r>
            <a:r>
              <a:rPr lang="en-US" b="1" dirty="0" smtClean="0"/>
              <a:t>of TRIMs  </a:t>
            </a:r>
            <a:r>
              <a:rPr lang="en-US" dirty="0" smtClean="0"/>
              <a:t/>
            </a:r>
            <a:br>
              <a:rPr lang="en-US" dirty="0" smtClean="0"/>
            </a:br>
            <a:endParaRPr lang="en-US" dirty="0"/>
          </a:p>
        </p:txBody>
      </p:sp>
      <p:sp>
        <p:nvSpPr>
          <p:cNvPr id="3" name="Content Placeholder 2"/>
          <p:cNvSpPr>
            <a:spLocks noGrp="1"/>
          </p:cNvSpPr>
          <p:nvPr>
            <p:ph idx="1"/>
          </p:nvPr>
        </p:nvSpPr>
        <p:spPr>
          <a:xfrm>
            <a:off x="457200" y="1371600"/>
            <a:ext cx="8229600" cy="4343401"/>
          </a:xfrm>
        </p:spPr>
        <p:txBody>
          <a:bodyPr>
            <a:normAutofit/>
          </a:bodyPr>
          <a:lstStyle/>
          <a:p>
            <a:pPr marL="514350" lvl="0" indent="-514350">
              <a:buFont typeface="+mj-lt"/>
              <a:buAutoNum type="arabicPeriod"/>
            </a:pPr>
            <a:r>
              <a:rPr lang="en-US" sz="2700" dirty="0" smtClean="0">
                <a:latin typeface="Times New Roman" pitchFamily="18" charset="0"/>
                <a:cs typeface="Times New Roman" pitchFamily="18" charset="0"/>
              </a:rPr>
              <a:t>Abolition of restriction imposed on foreign capital</a:t>
            </a:r>
          </a:p>
          <a:p>
            <a:pPr marL="514350" lvl="0" indent="-514350">
              <a:buFont typeface="+mj-lt"/>
              <a:buAutoNum type="arabicPeriod"/>
            </a:pPr>
            <a:r>
              <a:rPr lang="en-US" sz="2700" dirty="0" smtClean="0">
                <a:latin typeface="Times New Roman" pitchFamily="18" charset="0"/>
                <a:cs typeface="Times New Roman" pitchFamily="18" charset="0"/>
              </a:rPr>
              <a:t>Offering equal rights to the foreign investor on par with the domestic investor</a:t>
            </a:r>
          </a:p>
          <a:p>
            <a:pPr marL="514350" lvl="0" indent="-514350">
              <a:buFont typeface="+mj-lt"/>
              <a:buAutoNum type="arabicPeriod"/>
            </a:pPr>
            <a:r>
              <a:rPr lang="en-US" sz="2700" dirty="0" smtClean="0">
                <a:latin typeface="Times New Roman" pitchFamily="18" charset="0"/>
                <a:cs typeface="Times New Roman" pitchFamily="18" charset="0"/>
              </a:rPr>
              <a:t>No restrictions on any area of investment</a:t>
            </a:r>
          </a:p>
          <a:p>
            <a:pPr marL="514350" lvl="0" indent="-514350">
              <a:buFont typeface="+mj-lt"/>
              <a:buAutoNum type="arabicPeriod"/>
            </a:pPr>
            <a:r>
              <a:rPr lang="en-US" sz="2700" dirty="0" smtClean="0">
                <a:latin typeface="Times New Roman" pitchFamily="18" charset="0"/>
                <a:cs typeface="Times New Roman" pitchFamily="18" charset="0"/>
              </a:rPr>
              <a:t>No limitation or ceiling on the quantum of foreign investment</a:t>
            </a:r>
          </a:p>
          <a:p>
            <a:pPr marL="514350" lvl="0" indent="-514350">
              <a:buFont typeface="+mj-lt"/>
              <a:buAutoNum type="arabicPeriod"/>
            </a:pPr>
            <a:r>
              <a:rPr lang="en-US" sz="2700" dirty="0" smtClean="0">
                <a:latin typeface="Times New Roman" pitchFamily="18" charset="0"/>
                <a:cs typeface="Times New Roman" pitchFamily="18" charset="0"/>
              </a:rPr>
              <a:t>Granting of permission of without restrictions to import raw material and other components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514350" lvl="0" indent="-514350">
              <a:buNone/>
            </a:pPr>
            <a:r>
              <a:rPr lang="en-US" sz="2500" dirty="0" smtClean="0">
                <a:latin typeface="Times New Roman" pitchFamily="18" charset="0"/>
                <a:cs typeface="Times New Roman" pitchFamily="18" charset="0"/>
              </a:rPr>
              <a:t>6. </a:t>
            </a:r>
            <a:r>
              <a:rPr lang="en-US" sz="2700" dirty="0" smtClean="0">
                <a:latin typeface="Times New Roman" pitchFamily="18" charset="0"/>
                <a:cs typeface="Times New Roman" pitchFamily="18" charset="0"/>
              </a:rPr>
              <a:t>No force on the foreign investors to use the total products and or materials</a:t>
            </a:r>
          </a:p>
          <a:p>
            <a:pPr marL="514350" lvl="0" indent="-514350">
              <a:buNone/>
            </a:pPr>
            <a:r>
              <a:rPr lang="en-US" sz="2700" dirty="0" smtClean="0">
                <a:latin typeface="Times New Roman" pitchFamily="18" charset="0"/>
                <a:cs typeface="Times New Roman" pitchFamily="18" charset="0"/>
              </a:rPr>
              <a:t>7. Export of the part of the final product will not be mandatory</a:t>
            </a:r>
          </a:p>
          <a:p>
            <a:pPr marL="514350" lvl="0" indent="-514350">
              <a:buNone/>
            </a:pPr>
            <a:r>
              <a:rPr lang="en-US" sz="2700" dirty="0" smtClean="0">
                <a:latin typeface="Times New Roman" pitchFamily="18" charset="0"/>
                <a:cs typeface="Times New Roman" pitchFamily="18" charset="0"/>
              </a:rPr>
              <a:t>8. Restriction on repatriation of dividend interest and royalty will be removed</a:t>
            </a:r>
          </a:p>
          <a:p>
            <a:pPr marL="514350" lvl="0" indent="-514350">
              <a:buNone/>
            </a:pPr>
            <a:r>
              <a:rPr lang="en-US" sz="2700" dirty="0" smtClean="0">
                <a:latin typeface="Times New Roman" pitchFamily="18" charset="0"/>
                <a:cs typeface="Times New Roman" pitchFamily="18" charset="0"/>
              </a:rPr>
              <a:t>9. Phased manufacturing programming will be introduced to increase the domestic content of manufacturer.</a:t>
            </a:r>
          </a:p>
          <a:p>
            <a:pPr>
              <a:buNone/>
            </a:pPr>
            <a:r>
              <a:rPr lang="en-US" sz="2700" dirty="0" smtClean="0">
                <a:latin typeface="Times New Roman" pitchFamily="18" charset="0"/>
                <a:cs typeface="Times New Roman" pitchFamily="18" charset="0"/>
              </a:rPr>
              <a:t> </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TotalTime>
  <Words>160</Words>
  <Application>Microsoft Office PowerPoint</Application>
  <PresentationFormat>On-screen Show (4:3)</PresentationFormat>
  <Paragraphs>29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Trade Related Investment Measures (TRIMS)</vt:lpstr>
      <vt:lpstr>Trade Related Investment Measures (TRIMS)</vt:lpstr>
      <vt:lpstr>Slide 3</vt:lpstr>
      <vt:lpstr> The Agreement on Trade-Related Investment Measures (TRIMS) </vt:lpstr>
      <vt:lpstr> Features of TRIMs   </vt:lpstr>
      <vt:lpstr>Slide 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Trade Related Investment Measures (TRIMS)</dc:title>
  <dc:creator>cpac</dc:creator>
  <cp:lastModifiedBy>cpac</cp:lastModifiedBy>
  <cp:revision>3</cp:revision>
  <dcterms:created xsi:type="dcterms:W3CDTF">2006-08-16T00:00:00Z</dcterms:created>
  <dcterms:modified xsi:type="dcterms:W3CDTF">2024-11-20T10:23:42Z</dcterms:modified>
</cp:coreProperties>
</file>