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30-Nov-24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ell_(biology)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2280" y="81677"/>
            <a:ext cx="92924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 smtClean="0"/>
              <a:t>TRANSFECTION INTRODUCTION</a:t>
            </a:r>
          </a:p>
          <a:p>
            <a:pPr algn="ctr"/>
            <a:r>
              <a:rPr lang="en-US" sz="5400" b="1" dirty="0" smtClean="0"/>
              <a:t>&amp;</a:t>
            </a:r>
          </a:p>
          <a:p>
            <a:pPr algn="ctr"/>
            <a:r>
              <a:rPr lang="en-US" sz="5400" b="1" dirty="0" smtClean="0"/>
              <a:t>PROCESS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0" y="396240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Dr. KRISHNAKUMAR J </a:t>
            </a:r>
          </a:p>
          <a:p>
            <a:pPr algn="ctr"/>
            <a:r>
              <a:rPr lang="en-US" sz="2400" b="1" dirty="0" smtClean="0">
                <a:latin typeface="Calibri" pitchFamily="34" charset="0"/>
              </a:rPr>
              <a:t> HOD &amp; Assistant Professor 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Department of Botany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 Cardamom Planters’ Association College </a:t>
            </a:r>
          </a:p>
          <a:p>
            <a:pPr algn="ctr"/>
            <a:r>
              <a:rPr lang="en-US" sz="2400" dirty="0" err="1" smtClean="0">
                <a:latin typeface="Calibri" pitchFamily="34" charset="0"/>
              </a:rPr>
              <a:t>Pankajam</a:t>
            </a:r>
            <a:r>
              <a:rPr lang="en-US" sz="2400" dirty="0" smtClean="0">
                <a:latin typeface="Calibri" pitchFamily="34" charset="0"/>
              </a:rPr>
              <a:t> Nagar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Bodinayakanur</a:t>
            </a:r>
            <a:r>
              <a:rPr lang="en-US" sz="2400" dirty="0" smtClean="0">
                <a:latin typeface="Calibri" pitchFamily="34" charset="0"/>
              </a:rPr>
              <a:t> </a:t>
            </a:r>
          </a:p>
          <a:p>
            <a:pPr algn="ctr"/>
            <a:r>
              <a:rPr lang="en-US" sz="2400" dirty="0" smtClean="0">
                <a:latin typeface="Calibri" pitchFamily="34" charset="0"/>
              </a:rPr>
              <a:t>625 538</a:t>
            </a:r>
            <a:r>
              <a:rPr lang="en-US" sz="2400" b="1" dirty="0" smtClean="0">
                <a:latin typeface="Calibri" pitchFamily="34" charset="0"/>
              </a:rPr>
              <a:t> 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 is the process of deliberately introducing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naked or purified nucleic acids into eukaryotic cells.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 It may also refer to other methods and cell types, although other terms are often preferred: "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transformation</a:t>
            </a:r>
            <a:r>
              <a:rPr lang="en-US" sz="2400" dirty="0" smtClean="0">
                <a:latin typeface="Arial Black" pitchFamily="34" charset="0"/>
              </a:rPr>
              <a:t>" is typically used to describe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non-viral DNA transfer in bacteria</a:t>
            </a:r>
            <a:r>
              <a:rPr lang="en-US" sz="2400" dirty="0" smtClean="0">
                <a:latin typeface="Arial Black" pitchFamily="34" charset="0"/>
              </a:rPr>
              <a:t> and non-animal eukaryotic cells, including plant cells.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In animal cells, </a:t>
            </a:r>
            <a:r>
              <a:rPr lang="en-US" sz="2400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 is the preferred term as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transformation is also used to refer to progression to a cancerous state</a:t>
            </a:r>
            <a:r>
              <a:rPr lang="en-US" sz="2400" dirty="0" smtClean="0">
                <a:latin typeface="Arial Black" pitchFamily="34" charset="0"/>
              </a:rPr>
              <a:t> (carcinogenesis) in these cells. 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Transduction is often used to describe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virus-mediated gene transfer into eukaryotic cells.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 word </a:t>
            </a:r>
            <a:r>
              <a:rPr lang="en-US" sz="2400" i="1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 is a portmanteau of </a:t>
            </a:r>
            <a:r>
              <a:rPr lang="en-US" sz="2400" i="1" dirty="0" smtClean="0">
                <a:latin typeface="Arial Black" pitchFamily="34" charset="0"/>
              </a:rPr>
              <a:t>trans-</a:t>
            </a:r>
            <a:r>
              <a:rPr lang="en-US" sz="2400" dirty="0" smtClean="0">
                <a:latin typeface="Arial Black" pitchFamily="34" charset="0"/>
              </a:rPr>
              <a:t> and </a:t>
            </a:r>
            <a:r>
              <a:rPr lang="en-US" sz="2400" i="1" dirty="0" smtClean="0">
                <a:latin typeface="Arial Black" pitchFamily="34" charset="0"/>
              </a:rPr>
              <a:t>infection</a:t>
            </a:r>
            <a:r>
              <a:rPr lang="en-US" sz="2400" dirty="0" smtClean="0">
                <a:latin typeface="Arial Black" pitchFamily="34" charset="0"/>
              </a:rPr>
              <a:t>. Genetic material (such as supercoiled plasmid DNA or siRNA constructs), or even proteins 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such as antibodies, may be </a:t>
            </a:r>
            <a:r>
              <a:rPr lang="en-US" sz="2400" dirty="0" err="1" smtClean="0">
                <a:solidFill>
                  <a:srgbClr val="C00000"/>
                </a:solidFill>
                <a:latin typeface="Arial Black" pitchFamily="34" charset="0"/>
              </a:rPr>
              <a:t>transfected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 of animal cells typically involves opening transient pores or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"holes" in the cell membrane to allow the uptake of material.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 can be carried out using 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calcium phosphate</a:t>
            </a:r>
            <a:r>
              <a:rPr lang="en-US" sz="2400" dirty="0" smtClean="0">
                <a:latin typeface="Arial Black" pitchFamily="34" charset="0"/>
              </a:rPr>
              <a:t> (i.e. tricalcium phosphate), by e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lectroporation</a:t>
            </a:r>
            <a:r>
              <a:rPr lang="en-US" sz="2400" dirty="0" smtClean="0">
                <a:latin typeface="Arial Black" pitchFamily="34" charset="0"/>
              </a:rPr>
              <a:t>, by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cell squeezing </a:t>
            </a:r>
            <a:r>
              <a:rPr lang="en-US" sz="2400" dirty="0" smtClean="0">
                <a:latin typeface="Arial Black" pitchFamily="34" charset="0"/>
              </a:rPr>
              <a:t>or by mixing a cationic lipid with the material to produce 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liposomes</a:t>
            </a:r>
            <a:r>
              <a:rPr lang="en-US" sz="2400" dirty="0" smtClean="0">
                <a:latin typeface="Arial Black" pitchFamily="34" charset="0"/>
              </a:rPr>
              <a:t> that fuse with the cell membrane and deposit their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cargo inside</a:t>
            </a:r>
            <a:r>
              <a:rPr lang="en-US" sz="2400" dirty="0" smtClean="0">
                <a:latin typeface="Arial Black" pitchFamily="34" charset="0"/>
              </a:rPr>
              <a:t>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 can result in unexpected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morphologies and abnormalities in target cells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</a:rPr>
              <a:t>Process </a:t>
            </a:r>
            <a:endParaRPr lang="en-US" sz="2400" dirty="0" smtClean="0">
              <a:latin typeface="Arial Black" pitchFamily="34" charset="0"/>
            </a:endParaRP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There are various methods of introducing foreign DNA into a eukaryotic </a:t>
            </a:r>
            <a:r>
              <a:rPr lang="en-US" sz="2400" dirty="0" smtClean="0">
                <a:latin typeface="Arial Black" pitchFamily="34" charset="0"/>
                <a:hlinkClick r:id="rId2" tooltip="Cell (biology)"/>
              </a:rPr>
              <a:t>cell</a:t>
            </a:r>
            <a:r>
              <a:rPr lang="en-US" sz="2400" dirty="0" smtClean="0">
                <a:latin typeface="Arial Black" pitchFamily="34" charset="0"/>
              </a:rPr>
              <a:t>: some rely on physical treatment (electroporation, cell squeezing, nanoparticles, </a:t>
            </a:r>
            <a:r>
              <a:rPr lang="en-US" sz="2400" dirty="0" err="1" smtClean="0">
                <a:latin typeface="Arial Black" pitchFamily="34" charset="0"/>
              </a:rPr>
              <a:t>magnetofection</a:t>
            </a:r>
            <a:r>
              <a:rPr lang="en-US" sz="2400" dirty="0" smtClean="0">
                <a:latin typeface="Arial Black" pitchFamily="34" charset="0"/>
              </a:rPr>
              <a:t>); others rely on chemical materials or biological particles (viruses) that are used as carriers.</a:t>
            </a:r>
          </a:p>
          <a:p>
            <a:pPr marL="457200" lvl="0" indent="-457200" algn="just">
              <a:lnSpc>
                <a:spcPct val="150000"/>
              </a:lnSpc>
              <a:spcBef>
                <a:spcPts val="3600"/>
              </a:spcBef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Gene delivery is, for example, one of the steps necessary for 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gene therapy and the genetic modification of crops. 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There are many different methods of gene delivery developed for various types of cells and tissues, from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bacterial to mammalian.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Generally, the methods can be divided into two categories: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non-viral and viral</a:t>
            </a:r>
            <a:endParaRPr lang="en-US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6636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Non-viral methods include physical methods such as electroporation, microinjection, gene gun, impalefection, hydrostatic pressure, continuous infusion, and </a:t>
            </a:r>
            <a:r>
              <a:rPr lang="en-US" sz="2400" dirty="0" err="1" smtClean="0">
                <a:latin typeface="Arial Black" pitchFamily="34" charset="0"/>
              </a:rPr>
              <a:t>sonication</a:t>
            </a:r>
            <a:r>
              <a:rPr lang="en-US" sz="2400" dirty="0" smtClean="0">
                <a:latin typeface="Arial Black" pitchFamily="34" charset="0"/>
              </a:rPr>
              <a:t> and chemical, such as lipofection, which is a lipid-mediated DNA-</a:t>
            </a:r>
            <a:r>
              <a:rPr lang="en-US" sz="2400" dirty="0" err="1" smtClean="0">
                <a:latin typeface="Arial Black" pitchFamily="34" charset="0"/>
              </a:rPr>
              <a:t>transfection</a:t>
            </a:r>
            <a:r>
              <a:rPr lang="en-US" sz="2400" dirty="0" smtClean="0">
                <a:latin typeface="Arial Black" pitchFamily="34" charset="0"/>
              </a:rPr>
              <a:t> process utilizing liposome vectors. 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It can also include the use of polymeric gene carriers (</a:t>
            </a:r>
            <a:r>
              <a:rPr lang="en-US" sz="2400" dirty="0" err="1" smtClean="0">
                <a:latin typeface="Arial Black" pitchFamily="34" charset="0"/>
              </a:rPr>
              <a:t>polyplexes</a:t>
            </a:r>
            <a:r>
              <a:rPr lang="en-US" sz="2400" dirty="0" smtClean="0">
                <a:latin typeface="Arial Black" pitchFamily="34" charset="0"/>
              </a:rPr>
              <a:t>).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Virus mediated gene delivery utilizes the ability of a virus to inject its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DNA inside a host cell.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 A gene that is intended for delivery is packaged into a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replication-deficient viral particle.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Viruses used to date include retrovirus, </a:t>
            </a:r>
            <a:r>
              <a:rPr lang="en-US" sz="2400" dirty="0" err="1" smtClean="0">
                <a:latin typeface="Arial Black" pitchFamily="34" charset="0"/>
              </a:rPr>
              <a:t>lentivirus</a:t>
            </a:r>
            <a:r>
              <a:rPr lang="en-US" sz="2400" dirty="0" smtClean="0">
                <a:latin typeface="Arial Black" pitchFamily="34" charset="0"/>
              </a:rPr>
              <a:t>, adenovirus, </a:t>
            </a:r>
            <a:r>
              <a:rPr lang="en-US" sz="2400" dirty="0" err="1" smtClean="0">
                <a:latin typeface="Arial Black" pitchFamily="34" charset="0"/>
              </a:rPr>
              <a:t>adeno</a:t>
            </a:r>
            <a:r>
              <a:rPr lang="en-US" sz="2400" dirty="0" smtClean="0">
                <a:latin typeface="Arial Black" pitchFamily="34" charset="0"/>
              </a:rPr>
              <a:t>-associated virus, and herpes simplex virus. 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However, there are drawbacks to using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viruses to deliver genes into cells. 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latin typeface="Arial Black" pitchFamily="34" charset="0"/>
              </a:rPr>
              <a:t>Viruses can only deliver very small pieces of DNA into the cells, it is labor-intensive and there are risks of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random insertion sites</a:t>
            </a:r>
            <a:r>
              <a:rPr lang="en-US" sz="2400" dirty="0" smtClean="0">
                <a:latin typeface="Arial Black" pitchFamily="34" charset="0"/>
              </a:rPr>
              <a:t>, 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cytopathic effects and mutagenesis.</a:t>
            </a:r>
          </a:p>
          <a:p>
            <a:pPr marL="457200" lvl="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Bacterial spheroplasts</a:t>
            </a:r>
            <a:r>
              <a:rPr lang="en-US" sz="2400" dirty="0" smtClean="0">
                <a:latin typeface="Arial Black" pitchFamily="34" charset="0"/>
              </a:rPr>
              <a:t> can transfect animal cells.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148</Words>
  <Application>Microsoft Office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</dc:creator>
  <cp:lastModifiedBy>Krishna</cp:lastModifiedBy>
  <cp:revision>4</cp:revision>
  <dcterms:created xsi:type="dcterms:W3CDTF">2006-08-16T00:00:00Z</dcterms:created>
  <dcterms:modified xsi:type="dcterms:W3CDTF">2024-11-30T13:34:58Z</dcterms:modified>
</cp:coreProperties>
</file>