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4" r:id="rId2"/>
    <p:sldId id="256" r:id="rId3"/>
    <p:sldId id="257" r:id="rId4"/>
    <p:sldId id="258" r:id="rId5"/>
    <p:sldId id="259" r:id="rId6"/>
    <p:sldId id="260" r:id="rId7"/>
    <p:sldId id="261" r:id="rId8"/>
    <p:sldId id="262"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20/11/2024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Smart Card</a:t>
            </a:r>
            <a:endParaRPr lang="en-US" dirty="0"/>
          </a:p>
        </p:txBody>
      </p:sp>
      <p:sp>
        <p:nvSpPr>
          <p:cNvPr id="3" name="Content Placeholder 2"/>
          <p:cNvSpPr>
            <a:spLocks noGrp="1"/>
          </p:cNvSpPr>
          <p:nvPr>
            <p:ph idx="1"/>
          </p:nvPr>
        </p:nvSpPr>
        <p:spPr/>
        <p:txBody>
          <a:bodyPr>
            <a:normAutofit lnSpcReduction="10000"/>
          </a:bodyPr>
          <a:lstStyle/>
          <a:p>
            <a:pPr lvl="1" algn="r">
              <a:buNone/>
            </a:pPr>
            <a:endParaRPr lang="en-US" b="1" dirty="0" smtClean="0">
              <a:latin typeface="Times New Roman" pitchFamily="18" charset="0"/>
              <a:cs typeface="Times New Roman" pitchFamily="18" charset="0"/>
            </a:endParaRPr>
          </a:p>
          <a:p>
            <a:pPr lvl="1" algn="r">
              <a:buNone/>
            </a:pPr>
            <a:endParaRPr lang="en-US" b="1" dirty="0" smtClean="0">
              <a:latin typeface="Times New Roman" pitchFamily="18" charset="0"/>
              <a:cs typeface="Times New Roman" pitchFamily="18" charset="0"/>
            </a:endParaRPr>
          </a:p>
          <a:p>
            <a:pPr lvl="1" algn="r">
              <a:buNone/>
            </a:pPr>
            <a:endParaRPr lang="en-US" b="1" dirty="0" smtClean="0">
              <a:latin typeface="Times New Roman" pitchFamily="18" charset="0"/>
              <a:cs typeface="Times New Roman" pitchFamily="18" charset="0"/>
            </a:endParaRPr>
          </a:p>
          <a:p>
            <a:pPr lvl="1" algn="r">
              <a:buNone/>
            </a:pPr>
            <a:endParaRPr lang="en-US" b="1" dirty="0" smtClean="0">
              <a:latin typeface="Times New Roman" pitchFamily="18" charset="0"/>
              <a:cs typeface="Times New Roman" pitchFamily="18" charset="0"/>
            </a:endParaRPr>
          </a:p>
          <a:p>
            <a:pPr lvl="1" algn="r">
              <a:buNone/>
            </a:pPr>
            <a:r>
              <a:rPr lang="en-US" b="1" dirty="0" err="1" smtClean="0">
                <a:latin typeface="Times New Roman" pitchFamily="18" charset="0"/>
                <a:cs typeface="Times New Roman" pitchFamily="18" charset="0"/>
              </a:rPr>
              <a:t>Dr.S.NAGALINGAM</a:t>
            </a:r>
            <a:r>
              <a:rPr lang="en-US" b="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p>
          <a:p>
            <a:pPr lvl="1" algn="r">
              <a:buNone/>
            </a:pPr>
            <a:r>
              <a:rPr lang="en-US" dirty="0" err="1" smtClean="0">
                <a:latin typeface="Times New Roman" pitchFamily="18" charset="0"/>
                <a:cs typeface="Times New Roman" pitchFamily="18" charset="0"/>
              </a:rPr>
              <a:t>M.Com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M.Phil.</a:t>
            </a:r>
            <a:r>
              <a:rPr lang="en-US" dirty="0" smtClean="0">
                <a:latin typeface="Times New Roman" pitchFamily="18" charset="0"/>
                <a:cs typeface="Times New Roman" pitchFamily="18" charset="0"/>
              </a:rPr>
              <a:t>, P.G.D.C.A., Ph.D.,</a:t>
            </a:r>
          </a:p>
          <a:p>
            <a:pPr lvl="1" algn="r">
              <a:buNone/>
            </a:pPr>
            <a:r>
              <a:rPr lang="en-US" dirty="0" smtClean="0">
                <a:latin typeface="Times New Roman" pitchFamily="18" charset="0"/>
                <a:cs typeface="Times New Roman" pitchFamily="18" charset="0"/>
              </a:rPr>
              <a:t>Assistant Professor,</a:t>
            </a:r>
          </a:p>
          <a:p>
            <a:pPr lvl="1" algn="r">
              <a:buNone/>
            </a:pPr>
            <a:r>
              <a:rPr lang="en-US" dirty="0" smtClean="0">
                <a:latin typeface="Times New Roman" pitchFamily="18" charset="0"/>
                <a:cs typeface="Times New Roman" pitchFamily="18" charset="0"/>
              </a:rPr>
              <a:t>PG &amp; Research Department of Commerce,</a:t>
            </a:r>
          </a:p>
          <a:p>
            <a:pPr lvl="1" algn="r">
              <a:buNone/>
            </a:pPr>
            <a:r>
              <a:rPr lang="en-US" dirty="0" smtClean="0">
                <a:latin typeface="Times New Roman" pitchFamily="18" charset="0"/>
                <a:cs typeface="Times New Roman" pitchFamily="18" charset="0"/>
              </a:rPr>
              <a:t>Cardamom Planters’ Association College,</a:t>
            </a:r>
          </a:p>
          <a:p>
            <a:pPr lvl="1" algn="r">
              <a:buNone/>
            </a:pPr>
            <a:r>
              <a:rPr lang="en-US" dirty="0" smtClean="0">
                <a:latin typeface="Times New Roman" pitchFamily="18" charset="0"/>
                <a:cs typeface="Times New Roman" pitchFamily="18" charset="0"/>
              </a:rPr>
              <a:t>Bodinayakanur.</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990599"/>
          </a:xfrm>
        </p:spPr>
        <p:txBody>
          <a:bodyPr>
            <a:normAutofit fontScale="90000"/>
          </a:bodyPr>
          <a:lstStyle/>
          <a:p>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Smart Card</a:t>
            </a:r>
            <a:r>
              <a:rPr lang="en-US" dirty="0" smtClean="0"/>
              <a:t/>
            </a:r>
            <a:br>
              <a:rPr lang="en-US" dirty="0" smtClean="0"/>
            </a:br>
            <a:endParaRPr lang="en-US" dirty="0"/>
          </a:p>
        </p:txBody>
      </p:sp>
      <p:sp>
        <p:nvSpPr>
          <p:cNvPr id="3" name="Subtitle 2"/>
          <p:cNvSpPr>
            <a:spLocks noGrp="1"/>
          </p:cNvSpPr>
          <p:nvPr>
            <p:ph type="subTitle" idx="1"/>
          </p:nvPr>
        </p:nvSpPr>
        <p:spPr>
          <a:xfrm>
            <a:off x="1371600" y="1371600"/>
            <a:ext cx="6400800" cy="4648200"/>
          </a:xfrm>
        </p:spPr>
        <p:txBody>
          <a:bodyPr>
            <a:noAutofit/>
          </a:bodyPr>
          <a:lstStyle/>
          <a:p>
            <a:pPr algn="just"/>
            <a:r>
              <a:rPr lang="en-US" sz="2200" b="1" dirty="0" smtClean="0">
                <a:solidFill>
                  <a:schemeClr val="tx1"/>
                </a:solidFill>
                <a:latin typeface="Times New Roman" pitchFamily="18" charset="0"/>
                <a:ea typeface="+mj-ea"/>
                <a:cs typeface="Times New Roman" pitchFamily="18" charset="0"/>
              </a:rPr>
              <a:t>Meaning</a:t>
            </a:r>
          </a:p>
          <a:p>
            <a:pPr marL="342900" indent="-342900" algn="just" fontAlgn="base">
              <a:buFont typeface="Arial" pitchFamily="34" charset="0"/>
              <a:buChar char="•"/>
            </a:pPr>
            <a:r>
              <a:rPr lang="en-US" sz="2200" dirty="0" smtClean="0">
                <a:solidFill>
                  <a:schemeClr val="tx1"/>
                </a:solidFill>
                <a:latin typeface="Times New Roman" pitchFamily="18" charset="0"/>
                <a:ea typeface="+mj-ea"/>
                <a:cs typeface="Times New Roman" pitchFamily="18" charset="0"/>
              </a:rPr>
              <a:t>A smart card is a device with the dimensions of a credit card that uses a small microchip to store and process data. Smart cards offer more security than debit cards. We can store sensitive or personal data safely by using smart cards.</a:t>
            </a:r>
          </a:p>
          <a:p>
            <a:pPr marL="342900" indent="-342900" algn="just" fontAlgn="base">
              <a:buFont typeface="Arial" pitchFamily="34" charset="0"/>
              <a:buChar char="•"/>
            </a:pPr>
            <a:r>
              <a:rPr lang="en-US" sz="2200" dirty="0" smtClean="0">
                <a:solidFill>
                  <a:schemeClr val="tx1"/>
                </a:solidFill>
                <a:latin typeface="Times New Roman" pitchFamily="18" charset="0"/>
                <a:ea typeface="+mj-ea"/>
                <a:cs typeface="Times New Roman" pitchFamily="18" charset="0"/>
              </a:rPr>
              <a:t>	Smart Card is a physical electronic authorization device used to control data accessing and data manipulation. It is basically plastic embedded with an integrated circuit. On the smart card, either a memory chip or a microprocessor is fabricated to store the data and connect with the system. </a:t>
            </a:r>
          </a:p>
          <a:p>
            <a:pPr algn="just"/>
            <a:endParaRPr lang="en-US" sz="2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
            </a:r>
            <a:br>
              <a:rPr lang="en-US" b="1" dirty="0" smtClean="0"/>
            </a:br>
            <a:r>
              <a:rPr lang="en-US" sz="3900" b="1" dirty="0" smtClean="0">
                <a:latin typeface="Times New Roman" pitchFamily="18" charset="0"/>
                <a:cs typeface="Times New Roman" pitchFamily="18" charset="0"/>
              </a:rPr>
              <a:t>Smart </a:t>
            </a:r>
            <a:r>
              <a:rPr lang="en-US" sz="3900" b="1" dirty="0" smtClean="0">
                <a:latin typeface="Times New Roman" pitchFamily="18" charset="0"/>
                <a:cs typeface="Times New Roman" pitchFamily="18" charset="0"/>
              </a:rPr>
              <a:t>Card working process</a:t>
            </a:r>
            <a:r>
              <a:rPr lang="en-US" dirty="0" smtClean="0"/>
              <a:t/>
            </a:r>
            <a:br>
              <a:rPr lang="en-US" dirty="0" smtClean="0"/>
            </a:br>
            <a:endParaRPr lang="en-US" dirty="0"/>
          </a:p>
        </p:txBody>
      </p:sp>
      <p:sp>
        <p:nvSpPr>
          <p:cNvPr id="3" name="Content Placeholder 2"/>
          <p:cNvSpPr>
            <a:spLocks noGrp="1"/>
          </p:cNvSpPr>
          <p:nvPr>
            <p:ph idx="1"/>
          </p:nvPr>
        </p:nvSpPr>
        <p:spPr>
          <a:xfrm>
            <a:off x="457200" y="1447800"/>
            <a:ext cx="8229600" cy="4572000"/>
          </a:xfrm>
        </p:spPr>
        <p:txBody>
          <a:bodyPr>
            <a:normAutofit/>
          </a:bodyPr>
          <a:lstStyle/>
          <a:p>
            <a:pPr lvl="0" algn="just" fontAlgn="base"/>
            <a:r>
              <a:rPr lang="en-US" sz="2500" dirty="0" smtClean="0">
                <a:latin typeface="Times New Roman" pitchFamily="18" charset="0"/>
                <a:cs typeface="Times New Roman" pitchFamily="18" charset="0"/>
              </a:rPr>
              <a:t>Step-1: Smart card is inserted into the card reader which reads the information from the smart card.</a:t>
            </a:r>
          </a:p>
          <a:p>
            <a:pPr lvl="0" algn="just" fontAlgn="base"/>
            <a:r>
              <a:rPr lang="en-US" sz="2500" dirty="0" smtClean="0">
                <a:latin typeface="Times New Roman" pitchFamily="18" charset="0"/>
                <a:cs typeface="Times New Roman" pitchFamily="18" charset="0"/>
              </a:rPr>
              <a:t>Step-2: After the card reader reads information from the card it passes the information to the payment system or authentication system.</a:t>
            </a:r>
          </a:p>
          <a:p>
            <a:pPr lvl="0" algn="just" fontAlgn="base"/>
            <a:r>
              <a:rPr lang="en-US" sz="2500" dirty="0" smtClean="0">
                <a:latin typeface="Times New Roman" pitchFamily="18" charset="0"/>
                <a:cs typeface="Times New Roman" pitchFamily="18" charset="0"/>
              </a:rPr>
              <a:t>Step-3: Thereafter the payment system or authentication system authenticated the user that whether the provided data matches with the database.</a:t>
            </a:r>
          </a:p>
          <a:p>
            <a:pPr lvl="0" algn="just" fontAlgn="base"/>
            <a:r>
              <a:rPr lang="en-US" sz="2500" dirty="0" smtClean="0">
                <a:latin typeface="Times New Roman" pitchFamily="18" charset="0"/>
                <a:cs typeface="Times New Roman" pitchFamily="18" charset="0"/>
              </a:rPr>
              <a:t>Step-4: In the last step, the payment system or the authentication system does the required task.</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
            </a:r>
            <a:br>
              <a:rPr lang="en-US" b="1" dirty="0" smtClean="0"/>
            </a:br>
            <a:r>
              <a:rPr lang="en-US" sz="3600" b="1" dirty="0" smtClean="0">
                <a:latin typeface="Times New Roman" pitchFamily="18" charset="0"/>
                <a:cs typeface="Times New Roman" pitchFamily="18" charset="0"/>
              </a:rPr>
              <a:t>Types </a:t>
            </a:r>
            <a:r>
              <a:rPr lang="en-US" sz="3600" b="1" dirty="0" smtClean="0">
                <a:latin typeface="Times New Roman" pitchFamily="18" charset="0"/>
                <a:cs typeface="Times New Roman" pitchFamily="18" charset="0"/>
              </a:rPr>
              <a:t>of Smart Cards</a:t>
            </a:r>
            <a:r>
              <a:rPr lang="en-US" dirty="0" smtClean="0"/>
              <a:t/>
            </a:r>
            <a:br>
              <a:rPr lang="en-US" dirty="0" smtClean="0"/>
            </a:br>
            <a:endParaRPr lang="en-US" dirty="0"/>
          </a:p>
        </p:txBody>
      </p:sp>
      <p:sp>
        <p:nvSpPr>
          <p:cNvPr id="3" name="Content Placeholder 2"/>
          <p:cNvSpPr>
            <a:spLocks noGrp="1"/>
          </p:cNvSpPr>
          <p:nvPr>
            <p:ph idx="1"/>
          </p:nvPr>
        </p:nvSpPr>
        <p:spPr>
          <a:xfrm>
            <a:off x="457200" y="1295400"/>
            <a:ext cx="8229600" cy="5029200"/>
          </a:xfrm>
        </p:spPr>
        <p:txBody>
          <a:bodyPr>
            <a:normAutofit/>
          </a:bodyPr>
          <a:lstStyle/>
          <a:p>
            <a:pPr lvl="0" algn="just" fontAlgn="base">
              <a:buNone/>
            </a:pPr>
            <a:r>
              <a:rPr lang="en-US" sz="2800" b="1" dirty="0" smtClean="0">
                <a:latin typeface="Times New Roman" pitchFamily="18" charset="0"/>
                <a:cs typeface="Times New Roman" pitchFamily="18" charset="0"/>
              </a:rPr>
              <a:t>Contact Smart Card: </a:t>
            </a:r>
            <a:endParaRPr lang="en-US" sz="2800" b="1" dirty="0" smtClean="0">
              <a:latin typeface="Times New Roman" pitchFamily="18" charset="0"/>
              <a:cs typeface="Times New Roman" pitchFamily="18" charset="0"/>
            </a:endParaRPr>
          </a:p>
          <a:p>
            <a:pPr lvl="0" algn="just" fontAlgn="base">
              <a:buNone/>
            </a:pPr>
            <a:r>
              <a:rPr lang="en-US"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This </a:t>
            </a:r>
            <a:r>
              <a:rPr lang="en-US" sz="2400" dirty="0" smtClean="0">
                <a:latin typeface="Times New Roman" pitchFamily="18" charset="0"/>
                <a:cs typeface="Times New Roman" pitchFamily="18" charset="0"/>
              </a:rPr>
              <a:t>type of smart card is embedded with electrical contacts which are used to connect to the card reader where the card is inserted. The electrical contacts are deployed on a conductive gold-plated coating on the card surface.</a:t>
            </a:r>
          </a:p>
          <a:p>
            <a:pPr lvl="0" algn="just" fontAlgn="base">
              <a:buNone/>
            </a:pPr>
            <a:r>
              <a:rPr lang="en-US" sz="2800" b="1" dirty="0" smtClean="0">
                <a:latin typeface="Times New Roman" pitchFamily="18" charset="0"/>
                <a:cs typeface="Times New Roman" pitchFamily="18" charset="0"/>
              </a:rPr>
              <a:t>Contactless Smart </a:t>
            </a:r>
            <a:r>
              <a:rPr lang="en-US" sz="2800" b="1" dirty="0" smtClean="0">
                <a:latin typeface="Times New Roman" pitchFamily="18" charset="0"/>
                <a:cs typeface="Times New Roman" pitchFamily="18" charset="0"/>
              </a:rPr>
              <a:t>Card</a:t>
            </a:r>
          </a:p>
          <a:p>
            <a:pPr lvl="0" algn="just" fontAlgn="base">
              <a:buNone/>
            </a:pPr>
            <a:r>
              <a:rPr lang="en-US"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This type of smart card establishes a connection with the card reader without any physical contact. It consists of an antenna by means of which it is used to communicate using a radio frequency band with the antenna on the reader. It receives power from the reader via an electromagnetic signal.</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8229600" cy="627888"/>
          </a:xfrm>
        </p:spPr>
        <p:txBody>
          <a:bodyPr>
            <a:normAutofit/>
          </a:bodyPr>
          <a:lstStyle/>
          <a:p>
            <a:pPr algn="l"/>
            <a:r>
              <a:rPr lang="en-US" sz="3200" b="1" dirty="0" smtClean="0">
                <a:latin typeface="Times New Roman" pitchFamily="18" charset="0"/>
                <a:cs typeface="Times New Roman" pitchFamily="18" charset="0"/>
              </a:rPr>
              <a:t>Dual-interface </a:t>
            </a:r>
            <a:r>
              <a:rPr lang="en-US" sz="3200" b="1" dirty="0" smtClean="0">
                <a:latin typeface="Times New Roman" pitchFamily="18" charset="0"/>
                <a:cs typeface="Times New Roman" pitchFamily="18" charset="0"/>
              </a:rPr>
              <a:t>cards</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lvl="0" algn="just" fontAlgn="base">
              <a:buNone/>
            </a:pPr>
            <a:r>
              <a:rPr lang="en-US" sz="2600" dirty="0" smtClean="0">
                <a:latin typeface="Times New Roman" pitchFamily="18" charset="0"/>
                <a:cs typeface="Times New Roman" pitchFamily="18" charset="0"/>
              </a:rPr>
              <a:t> </a:t>
            </a:r>
            <a:r>
              <a:rPr lang="en-US" sz="2600"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	This </a:t>
            </a:r>
            <a:r>
              <a:rPr lang="en-US" sz="2200" dirty="0" smtClean="0">
                <a:latin typeface="Times New Roman" pitchFamily="18" charset="0"/>
                <a:cs typeface="Times New Roman" pitchFamily="18" charset="0"/>
              </a:rPr>
              <a:t>type of smart card is equipped with both contactless and contact interfaces. This type of card enables secure access to the smart card’s chip with either the contactless or contact smart card interfaces.</a:t>
            </a:r>
          </a:p>
          <a:p>
            <a:pPr lvl="0" algn="just" fontAlgn="base">
              <a:buNone/>
            </a:pPr>
            <a:r>
              <a:rPr lang="en-US" sz="2200" b="1" dirty="0" smtClean="0">
                <a:latin typeface="Times New Roman" pitchFamily="18" charset="0"/>
                <a:cs typeface="Times New Roman" pitchFamily="18" charset="0"/>
              </a:rPr>
              <a:t>Memory-based smart </a:t>
            </a:r>
            <a:r>
              <a:rPr lang="en-US" sz="2200" b="1" dirty="0" smtClean="0">
                <a:latin typeface="Times New Roman" pitchFamily="18" charset="0"/>
                <a:cs typeface="Times New Roman" pitchFamily="18" charset="0"/>
              </a:rPr>
              <a:t>card</a:t>
            </a:r>
          </a:p>
          <a:p>
            <a:pPr lvl="0" algn="just" fontAlgn="base">
              <a:buNone/>
            </a:pPr>
            <a:r>
              <a:rPr lang="en-US" sz="2200" b="1" dirty="0" smtClean="0">
                <a:latin typeface="Times New Roman" pitchFamily="18" charset="0"/>
                <a:cs typeface="Times New Roman" pitchFamily="18" charset="0"/>
              </a:rPr>
              <a:t>	</a:t>
            </a:r>
            <a:r>
              <a:rPr lang="en-US" sz="2200" b="1"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This </a:t>
            </a:r>
            <a:r>
              <a:rPr lang="en-US" sz="2200" dirty="0" smtClean="0">
                <a:latin typeface="Times New Roman" pitchFamily="18" charset="0"/>
                <a:cs typeface="Times New Roman" pitchFamily="18" charset="0"/>
              </a:rPr>
              <a:t>type of smart card is embedded with memory circuits. It stores read and writes data to a particular location. It is a straight memory card that is only used to store data or a protected memory card with restricted access to the memory and which can be used to write data. It can also be rechargeable or a disposable card which contains memory units that can be used only once.</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500" b="1" dirty="0" smtClean="0">
                <a:latin typeface="Times New Roman" pitchFamily="18" charset="0"/>
                <a:cs typeface="Times New Roman" pitchFamily="18" charset="0"/>
              </a:rPr>
              <a:t>Microprocessor-based smart card </a:t>
            </a:r>
            <a:endParaRPr lang="en-US" sz="25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lvl="0" algn="just" fontAlgn="base">
              <a:buNone/>
            </a:pPr>
            <a:r>
              <a:rPr lang="en-US" dirty="0" smtClean="0"/>
              <a:t>	</a:t>
            </a:r>
            <a:r>
              <a:rPr lang="en-US" sz="26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This </a:t>
            </a:r>
            <a:r>
              <a:rPr lang="en-US" sz="2400" dirty="0" smtClean="0">
                <a:latin typeface="Times New Roman" pitchFamily="18" charset="0"/>
                <a:cs typeface="Times New Roman" pitchFamily="18" charset="0"/>
              </a:rPr>
              <a:t>type of smart card consists of a microprocessor embedded in the chip in addition to the memory blocks. It also consists of specific sections of files related to a particular function. It allows for data processing and manipulations and can be used for multi-functioning.</a:t>
            </a:r>
          </a:p>
          <a:p>
            <a:pPr lvl="0" algn="just" fontAlgn="base">
              <a:buNone/>
            </a:pP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Hybrid </a:t>
            </a:r>
            <a:r>
              <a:rPr lang="en-US" sz="2400" b="1" dirty="0" smtClean="0">
                <a:latin typeface="Times New Roman" pitchFamily="18" charset="0"/>
                <a:cs typeface="Times New Roman" pitchFamily="18" charset="0"/>
              </a:rPr>
              <a:t>smart </a:t>
            </a:r>
            <a:r>
              <a:rPr lang="en-US" sz="2400" b="1" dirty="0" smtClean="0">
                <a:latin typeface="Times New Roman" pitchFamily="18" charset="0"/>
                <a:cs typeface="Times New Roman" pitchFamily="18" charset="0"/>
              </a:rPr>
              <a:t>card</a:t>
            </a:r>
            <a:r>
              <a:rPr lang="en-US" sz="2400" b="1" dirty="0" smtClean="0">
                <a:latin typeface="Times New Roman" pitchFamily="18" charset="0"/>
                <a:cs typeface="Times New Roman" pitchFamily="18" charset="0"/>
              </a:rPr>
              <a:t> </a:t>
            </a:r>
            <a:endParaRPr lang="en-US" sz="2400" b="1" dirty="0" smtClean="0">
              <a:latin typeface="Times New Roman" pitchFamily="18" charset="0"/>
              <a:cs typeface="Times New Roman" pitchFamily="18" charset="0"/>
            </a:endParaRPr>
          </a:p>
          <a:p>
            <a:pPr lvl="0" algn="just" fontAlgn="base">
              <a:buNone/>
            </a:pPr>
            <a:r>
              <a:rPr lang="en-US"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Hybrid </a:t>
            </a:r>
            <a:r>
              <a:rPr lang="en-US" sz="2400" dirty="0" smtClean="0">
                <a:latin typeface="Times New Roman" pitchFamily="18" charset="0"/>
                <a:cs typeface="Times New Roman" pitchFamily="18" charset="0"/>
              </a:rPr>
              <a:t>smart card embedded with both memory and microprocessor. Two different chips are used for different applications connected to a single smart card based on the different functionality as the proximity chip is used for physical access to prohibited areas while the contact smart card chip is used for sign-in authentication.</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sz="3900" b="1" dirty="0" smtClean="0">
                <a:latin typeface="Times New Roman" pitchFamily="18" charset="0"/>
                <a:cs typeface="Times New Roman" pitchFamily="18" charset="0"/>
              </a:rPr>
              <a:t>Benefits </a:t>
            </a:r>
            <a:r>
              <a:rPr lang="en-US" sz="3900" b="1" dirty="0" smtClean="0">
                <a:latin typeface="Times New Roman" pitchFamily="18" charset="0"/>
                <a:cs typeface="Times New Roman" pitchFamily="18" charset="0"/>
              </a:rPr>
              <a:t>of Smart Card</a:t>
            </a:r>
            <a:r>
              <a:rPr lang="en-US" dirty="0" smtClean="0"/>
              <a:t/>
            </a:r>
            <a:br>
              <a:rPr lang="en-US" dirty="0" smtClean="0"/>
            </a:br>
            <a:endParaRPr lang="en-US" dirty="0"/>
          </a:p>
        </p:txBody>
      </p:sp>
      <p:sp>
        <p:nvSpPr>
          <p:cNvPr id="3" name="Content Placeholder 2"/>
          <p:cNvSpPr>
            <a:spLocks noGrp="1"/>
          </p:cNvSpPr>
          <p:nvPr>
            <p:ph idx="1"/>
          </p:nvPr>
        </p:nvSpPr>
        <p:spPr>
          <a:xfrm>
            <a:off x="457200" y="1371600"/>
            <a:ext cx="8229600" cy="4953000"/>
          </a:xfrm>
        </p:spPr>
        <p:txBody>
          <a:bodyPr>
            <a:normAutofit fontScale="70000" lnSpcReduction="20000"/>
          </a:bodyPr>
          <a:lstStyle/>
          <a:p>
            <a:pPr lvl="0" algn="just" fontAlgn="base"/>
            <a:r>
              <a:rPr lang="en-US" sz="3400" dirty="0" smtClean="0">
                <a:latin typeface="Times New Roman" pitchFamily="18" charset="0"/>
                <a:cs typeface="Times New Roman" pitchFamily="18" charset="0"/>
              </a:rPr>
              <a:t>Smart cards improve the convenience and security of any transaction.</a:t>
            </a:r>
          </a:p>
          <a:p>
            <a:pPr lvl="0" algn="just" fontAlgn="base"/>
            <a:r>
              <a:rPr lang="en-US" sz="3400" dirty="0" smtClean="0">
                <a:latin typeface="Times New Roman" pitchFamily="18" charset="0"/>
                <a:cs typeface="Times New Roman" pitchFamily="18" charset="0"/>
              </a:rPr>
              <a:t>They provide tamper-proof storage of user and account identity. Tamper-proof storage here means that if the card is being accessed by some unauthorized user then it is easily detected.</a:t>
            </a:r>
          </a:p>
          <a:p>
            <a:pPr lvl="0" algn="just" fontAlgn="base"/>
            <a:r>
              <a:rPr lang="en-US" sz="3400" dirty="0" smtClean="0">
                <a:latin typeface="Times New Roman" pitchFamily="18" charset="0"/>
                <a:cs typeface="Times New Roman" pitchFamily="18" charset="0"/>
              </a:rPr>
              <a:t>Smart card systems have proven to be more reliable than other machine-readable cards, like magnetic strips and barcodes.</a:t>
            </a:r>
          </a:p>
          <a:p>
            <a:pPr lvl="0" algn="just" fontAlgn="base"/>
            <a:r>
              <a:rPr lang="en-US" sz="3400" dirty="0" smtClean="0">
                <a:latin typeface="Times New Roman" pitchFamily="18" charset="0"/>
                <a:cs typeface="Times New Roman" pitchFamily="18" charset="0"/>
              </a:rPr>
              <a:t>Smart cards also provide vital components of system security for the exchange of data throughout virtually any type of network.</a:t>
            </a:r>
          </a:p>
          <a:p>
            <a:pPr lvl="0" algn="just" fontAlgn="base"/>
            <a:r>
              <a:rPr lang="en-US" sz="3400" dirty="0" smtClean="0">
                <a:latin typeface="Times New Roman" pitchFamily="18" charset="0"/>
                <a:cs typeface="Times New Roman" pitchFamily="18" charset="0"/>
              </a:rPr>
              <a:t>The costs to manage password resets for an organization or enterprise are very high, thus making smart cards a cost-effective solution in these environments.</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fontAlgn="base"/>
            <a:r>
              <a:rPr lang="en-US" sz="3000" b="1" dirty="0" smtClean="0">
                <a:latin typeface="Times New Roman" pitchFamily="18" charset="0"/>
                <a:cs typeface="Times New Roman" pitchFamily="18" charset="0"/>
              </a:rPr>
              <a:t>Advantages of Smart Card</a:t>
            </a:r>
            <a:endParaRPr lang="en-US" sz="3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pPr fontAlgn="base">
              <a:buNone/>
            </a:pPr>
            <a:r>
              <a:rPr lang="en-US" sz="3100" dirty="0" smtClean="0">
                <a:latin typeface="Times New Roman" pitchFamily="18" charset="0"/>
                <a:cs typeface="Times New Roman" pitchFamily="18" charset="0"/>
              </a:rPr>
              <a:t>The following are the advantages of smart card. </a:t>
            </a:r>
            <a:endParaRPr lang="en-US" sz="3100" dirty="0" smtClean="0">
              <a:latin typeface="Times New Roman" pitchFamily="18" charset="0"/>
              <a:cs typeface="Times New Roman" pitchFamily="18" charset="0"/>
            </a:endParaRPr>
          </a:p>
          <a:p>
            <a:pPr fontAlgn="base">
              <a:buNone/>
            </a:pPr>
            <a:r>
              <a:rPr lang="en-US" sz="3100" dirty="0" smtClean="0">
                <a:latin typeface="Times New Roman" pitchFamily="18" charset="0"/>
                <a:cs typeface="Times New Roman" pitchFamily="18" charset="0"/>
              </a:rPr>
              <a:t>They </a:t>
            </a:r>
            <a:r>
              <a:rPr lang="en-US" sz="3100" dirty="0" smtClean="0">
                <a:latin typeface="Times New Roman" pitchFamily="18" charset="0"/>
                <a:cs typeface="Times New Roman" pitchFamily="18" charset="0"/>
              </a:rPr>
              <a:t>are</a:t>
            </a:r>
          </a:p>
          <a:p>
            <a:pPr marL="514350" lvl="0" indent="-514350" fontAlgn="base">
              <a:buFont typeface="+mj-lt"/>
              <a:buAutoNum type="arabicPeriod"/>
            </a:pPr>
            <a:r>
              <a:rPr lang="en-US" sz="3100" dirty="0" smtClean="0">
                <a:latin typeface="Times New Roman" pitchFamily="18" charset="0"/>
                <a:cs typeface="Times New Roman" pitchFamily="18" charset="0"/>
              </a:rPr>
              <a:t>It provides high security and privacy.</a:t>
            </a:r>
          </a:p>
          <a:p>
            <a:pPr marL="514350" lvl="0" indent="-514350" fontAlgn="base">
              <a:buFont typeface="+mj-lt"/>
              <a:buAutoNum type="arabicPeriod"/>
            </a:pPr>
            <a:r>
              <a:rPr lang="en-US" sz="3100" dirty="0" smtClean="0">
                <a:latin typeface="Times New Roman" pitchFamily="18" charset="0"/>
                <a:cs typeface="Times New Roman" pitchFamily="18" charset="0"/>
              </a:rPr>
              <a:t>Reliability.</a:t>
            </a:r>
          </a:p>
          <a:p>
            <a:pPr marL="514350" lvl="0" indent="-514350" fontAlgn="base">
              <a:buFont typeface="+mj-lt"/>
              <a:buAutoNum type="arabicPeriod"/>
            </a:pPr>
            <a:r>
              <a:rPr lang="en-US" sz="3100" dirty="0" smtClean="0">
                <a:latin typeface="Times New Roman" pitchFamily="18" charset="0"/>
                <a:cs typeface="Times New Roman" pitchFamily="18" charset="0"/>
              </a:rPr>
              <a:t>Time saving.</a:t>
            </a:r>
          </a:p>
          <a:p>
            <a:pPr marL="514350" lvl="0" indent="-514350" fontAlgn="base">
              <a:buFont typeface="+mj-lt"/>
              <a:buAutoNum type="arabicPeriod"/>
            </a:pPr>
            <a:r>
              <a:rPr lang="en-US" sz="3100" dirty="0" smtClean="0">
                <a:latin typeface="Times New Roman" pitchFamily="18" charset="0"/>
                <a:cs typeface="Times New Roman" pitchFamily="18" charset="0"/>
              </a:rPr>
              <a:t>It is easy to use.</a:t>
            </a:r>
          </a:p>
          <a:p>
            <a:pPr marL="514350" lvl="0" indent="-514350" fontAlgn="base">
              <a:buFont typeface="+mj-lt"/>
              <a:buAutoNum type="arabicPeriod"/>
            </a:pPr>
            <a:r>
              <a:rPr lang="en-US" sz="3100" dirty="0" smtClean="0">
                <a:latin typeface="Times New Roman" pitchFamily="18" charset="0"/>
                <a:cs typeface="Times New Roman" pitchFamily="18" charset="0"/>
              </a:rPr>
              <a:t>Most of the application provides 24/7 support. So, it is always available.</a:t>
            </a:r>
          </a:p>
          <a:p>
            <a:pPr marL="514350" lvl="0" indent="-514350" fontAlgn="base">
              <a:buFont typeface="+mj-lt"/>
              <a:buAutoNum type="arabicPeriod"/>
            </a:pPr>
            <a:r>
              <a:rPr lang="en-US" sz="3100" dirty="0" smtClean="0">
                <a:latin typeface="Times New Roman" pitchFamily="18" charset="0"/>
                <a:cs typeface="Times New Roman" pitchFamily="18" charset="0"/>
              </a:rPr>
              <a:t>Provides more flexibility.</a:t>
            </a:r>
          </a:p>
          <a:p>
            <a:pPr marL="514350" lvl="0" indent="-514350" fontAlgn="base">
              <a:buFont typeface="+mj-lt"/>
              <a:buAutoNum type="arabicPeriod"/>
            </a:pPr>
            <a:r>
              <a:rPr lang="en-US" sz="3100" dirty="0" smtClean="0">
                <a:latin typeface="Times New Roman" pitchFamily="18" charset="0"/>
                <a:cs typeface="Times New Roman" pitchFamily="18" charset="0"/>
              </a:rPr>
              <a:t>Smart cards are small and light-weighted.</a:t>
            </a:r>
          </a:p>
          <a:p>
            <a:pPr marL="514350" lvl="0" indent="-514350" fontAlgn="base">
              <a:buFont typeface="+mj-lt"/>
              <a:buAutoNum type="arabicPeriod"/>
            </a:pPr>
            <a:r>
              <a:rPr lang="en-US" sz="3100" dirty="0" smtClean="0">
                <a:latin typeface="Times New Roman" pitchFamily="18" charset="0"/>
                <a:cs typeface="Times New Roman" pitchFamily="18" charset="0"/>
              </a:rPr>
              <a:t>Memory capacity is higher in many smart cards like memory cards.</a:t>
            </a:r>
          </a:p>
          <a:p>
            <a:pPr marL="514350" lvl="0" indent="-514350" fontAlgn="base">
              <a:buFont typeface="+mj-lt"/>
              <a:buAutoNum type="arabicPeriod"/>
            </a:pPr>
            <a:r>
              <a:rPr lang="en-US" sz="3100" dirty="0" smtClean="0">
                <a:latin typeface="Times New Roman" pitchFamily="18" charset="0"/>
                <a:cs typeface="Times New Roman" pitchFamily="18" charset="0"/>
              </a:rPr>
              <a:t>Prevents user from fraud surroundings.</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500" b="1" dirty="0" smtClean="0">
                <a:latin typeface="Times New Roman" pitchFamily="18" charset="0"/>
                <a:cs typeface="Times New Roman" pitchFamily="18" charset="0"/>
              </a:rPr>
              <a:t>Disadvantages of Smart Card</a:t>
            </a:r>
            <a:endParaRPr lang="en-US" sz="35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514350" indent="-514350" algn="just" fontAlgn="base">
              <a:buNone/>
            </a:pPr>
            <a:r>
              <a:rPr lang="en-US" dirty="0" smtClean="0">
                <a:latin typeface="Times New Roman" pitchFamily="18" charset="0"/>
                <a:cs typeface="Times New Roman" pitchFamily="18" charset="0"/>
              </a:rPr>
              <a:t>The following are the disadvantages of smart card. They are</a:t>
            </a:r>
          </a:p>
          <a:p>
            <a:pPr marL="514350" lvl="0" indent="-514350" algn="just" fontAlgn="base">
              <a:buFont typeface="+mj-lt"/>
              <a:buAutoNum type="arabicPeriod"/>
            </a:pPr>
            <a:r>
              <a:rPr lang="en-US" dirty="0" smtClean="0">
                <a:latin typeface="Times New Roman" pitchFamily="18" charset="0"/>
                <a:cs typeface="Times New Roman" pitchFamily="18" charset="0"/>
              </a:rPr>
              <a:t>If smart card is lost or data is theft, it will lead to serious issues.</a:t>
            </a:r>
          </a:p>
          <a:p>
            <a:pPr marL="514350" lvl="0" indent="-514350" algn="just" fontAlgn="base">
              <a:buFont typeface="+mj-lt"/>
              <a:buAutoNum type="arabicPeriod"/>
            </a:pPr>
            <a:r>
              <a:rPr lang="en-US" dirty="0" smtClean="0">
                <a:latin typeface="Times New Roman" pitchFamily="18" charset="0"/>
                <a:cs typeface="Times New Roman" pitchFamily="18" charset="0"/>
              </a:rPr>
              <a:t>Some applications provide lack of support to the user.</a:t>
            </a:r>
          </a:p>
          <a:p>
            <a:pPr marL="514350" lvl="0" indent="-514350" algn="just" fontAlgn="base">
              <a:buFont typeface="+mj-lt"/>
              <a:buAutoNum type="arabicPeriod"/>
            </a:pPr>
            <a:r>
              <a:rPr lang="en-US" dirty="0" smtClean="0">
                <a:latin typeface="Times New Roman" pitchFamily="18" charset="0"/>
                <a:cs typeface="Times New Roman" pitchFamily="18" charset="0"/>
              </a:rPr>
              <a:t>Some enterprises provide charges to the user for using the smart cards.</a:t>
            </a:r>
          </a:p>
          <a:p>
            <a:pPr marL="514350" lvl="0" indent="-514350" algn="just" fontAlgn="base">
              <a:buFont typeface="+mj-lt"/>
              <a:buAutoNum type="arabicPeriod"/>
            </a:pPr>
            <a:r>
              <a:rPr lang="en-US" dirty="0" smtClean="0">
                <a:latin typeface="Times New Roman" pitchFamily="18" charset="0"/>
                <a:cs typeface="Times New Roman" pitchFamily="18" charset="0"/>
              </a:rPr>
              <a:t>Some smart cards are dependent on electricity. If there is no electricity then we will not be able to use the smart cards.</a:t>
            </a:r>
          </a:p>
          <a:p>
            <a:pPr marL="514350" lvl="0" indent="-514350" algn="just" fontAlgn="base">
              <a:buFont typeface="+mj-lt"/>
              <a:buAutoNum type="arabicPeriod"/>
            </a:pPr>
            <a:r>
              <a:rPr lang="en-US" dirty="0" smtClean="0">
                <a:latin typeface="Times New Roman" pitchFamily="18" charset="0"/>
                <a:cs typeface="Times New Roman" pitchFamily="18" charset="0"/>
              </a:rPr>
              <a:t>Some smart cards are bit costlier like credit cards etc.</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TotalTime>
  <Words>365</Words>
  <Application>Microsoft Office PowerPoint</Application>
  <PresentationFormat>On-screen Show (4:3)</PresentationFormat>
  <Paragraphs>59</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Flow</vt:lpstr>
      <vt:lpstr>Smart Card</vt:lpstr>
      <vt:lpstr> Smart Card </vt:lpstr>
      <vt:lpstr> Smart Card working process </vt:lpstr>
      <vt:lpstr> Types of Smart Cards </vt:lpstr>
      <vt:lpstr>Dual-interface cards</vt:lpstr>
      <vt:lpstr>Microprocessor-based smart card </vt:lpstr>
      <vt:lpstr> Benefits of Smart Card </vt:lpstr>
      <vt:lpstr>Advantages of Smart Card</vt:lpstr>
      <vt:lpstr>Disadvantages of Smart Card</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 Card </dc:title>
  <dc:creator>cpac</dc:creator>
  <cp:lastModifiedBy>cpac</cp:lastModifiedBy>
  <cp:revision>6</cp:revision>
  <dcterms:created xsi:type="dcterms:W3CDTF">2006-08-16T00:00:00Z</dcterms:created>
  <dcterms:modified xsi:type="dcterms:W3CDTF">2024-11-20T10:17:35Z</dcterms:modified>
</cp:coreProperties>
</file>