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3884" y="144780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/>
              <a:t>SELECTION OF SUITABLE HOSTS : </a:t>
            </a:r>
            <a:r>
              <a:rPr lang="en-US" sz="4400" b="1" i="1" dirty="0" err="1" smtClean="0"/>
              <a:t>E.coli</a:t>
            </a:r>
            <a:endParaRPr lang="en-US" sz="4400" b="1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371600" y="3505200"/>
            <a:ext cx="6629400" cy="2971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Dr. KRISHNAKUMAR J</a:t>
            </a:r>
          </a:p>
          <a:p>
            <a:pPr marL="0" indent="0" algn="ctr">
              <a:buNone/>
            </a:pPr>
            <a:r>
              <a:rPr lang="en-US" dirty="0" smtClean="0"/>
              <a:t>HEAD &amp; Assistant Professor </a:t>
            </a:r>
          </a:p>
          <a:p>
            <a:pPr marL="0" indent="0" algn="ctr">
              <a:buNone/>
            </a:pPr>
            <a:r>
              <a:rPr lang="en-US" dirty="0" smtClean="0"/>
              <a:t>Department of botany</a:t>
            </a:r>
          </a:p>
          <a:p>
            <a:pPr marL="0" indent="0" algn="ctr">
              <a:buNone/>
            </a:pPr>
            <a:r>
              <a:rPr lang="en-US" dirty="0" smtClean="0"/>
              <a:t>Cardamom Planters’ Association college </a:t>
            </a:r>
          </a:p>
          <a:p>
            <a:pPr marL="0" indent="0" algn="ctr">
              <a:buNone/>
            </a:pPr>
            <a:r>
              <a:rPr lang="en-US" dirty="0" err="1" smtClean="0"/>
              <a:t>Pankajam</a:t>
            </a:r>
            <a:r>
              <a:rPr lang="en-US" dirty="0" smtClean="0"/>
              <a:t> </a:t>
            </a:r>
            <a:r>
              <a:rPr lang="en-US" dirty="0" err="1" smtClean="0"/>
              <a:t>nagar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Bodinayakannur</a:t>
            </a:r>
            <a:r>
              <a:rPr lang="en-US" dirty="0" smtClean="0"/>
              <a:t> -625 538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A very large number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host organisms </a:t>
            </a:r>
            <a:r>
              <a:rPr lang="en-US" sz="2400" dirty="0" smtClean="0">
                <a:latin typeface="Arial Black" pitchFamily="34" charset="0"/>
              </a:rPr>
              <a:t>and molecular cloning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vectors are in use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The great majority of molecular cloning experiments begin with a laboratory strain of the bacterium </a:t>
            </a:r>
            <a:r>
              <a:rPr lang="en-US" sz="2400" i="1" dirty="0" smtClean="0">
                <a:solidFill>
                  <a:srgbClr val="C00000"/>
                </a:solidFill>
                <a:latin typeface="Arial Black" pitchFamily="34" charset="0"/>
              </a:rPr>
              <a:t>E. coli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 (</a:t>
            </a:r>
            <a:r>
              <a:rPr lang="en-US" sz="2400" i="1" dirty="0" smtClean="0">
                <a:solidFill>
                  <a:srgbClr val="C00000"/>
                </a:solidFill>
                <a:latin typeface="Arial Black" pitchFamily="34" charset="0"/>
              </a:rPr>
              <a:t>Escherichia coli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) </a:t>
            </a:r>
            <a:r>
              <a:rPr lang="en-US" sz="2400" dirty="0" smtClean="0">
                <a:latin typeface="Arial Black" pitchFamily="34" charset="0"/>
              </a:rPr>
              <a:t>and a plasmid cloning vector. 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800" dirty="0" smtClean="0">
                <a:latin typeface="Arial Black" pitchFamily="34" charset="0"/>
              </a:rPr>
              <a:t>If the DNA to be cloned is exceptionally large (hundreds of thousands to millions of base pairs)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800" dirty="0" smtClean="0">
                <a:latin typeface="Arial Black" pitchFamily="34" charset="0"/>
              </a:rPr>
              <a:t>then a 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bacterial artificial chromosome </a:t>
            </a:r>
            <a:r>
              <a:rPr lang="en-US" sz="2800" dirty="0" smtClean="0">
                <a:latin typeface="Arial Black" pitchFamily="34" charset="0"/>
              </a:rPr>
              <a:t>or 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yeast artificial chromosome </a:t>
            </a:r>
            <a:r>
              <a:rPr lang="en-US" sz="2800" dirty="0" smtClean="0">
                <a:latin typeface="Arial Black" pitchFamily="34" charset="0"/>
              </a:rPr>
              <a:t>vector is often chosen.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382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Moreover, academic purposes such as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establishment of crystal proteins </a:t>
            </a:r>
            <a:r>
              <a:rPr lang="en-US" sz="2400" dirty="0" smtClean="0">
                <a:latin typeface="Arial Black" pitchFamily="34" charset="0"/>
              </a:rPr>
              <a:t>also demand the expression of a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large number of proteins. 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For that reason, high-throughput strategies are often pursued in various organisms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Among the different hosts that are utilized for recombinant DNA , the bacteria </a:t>
            </a:r>
            <a:r>
              <a:rPr lang="en-US" sz="2400" i="1" dirty="0" smtClean="0">
                <a:solidFill>
                  <a:srgbClr val="C00000"/>
                </a:solidFill>
                <a:latin typeface="Arial Black" pitchFamily="34" charset="0"/>
              </a:rPr>
              <a:t>Escherichia coli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 is </a:t>
            </a:r>
            <a:r>
              <a:rPr lang="en-US" sz="2400" dirty="0" smtClean="0">
                <a:latin typeface="Arial Black" pitchFamily="34" charset="0"/>
              </a:rPr>
              <a:t>widely known as a preferential host due to the vast availability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genetic tools, rapid growth, and simple cultivation techniques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Specialized applications may call for specialized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host-vector system</a:t>
            </a:r>
            <a:r>
              <a:rPr lang="en-US" sz="2400" dirty="0" smtClean="0">
                <a:latin typeface="Arial Black" pitchFamily="34" charset="0"/>
              </a:rPr>
              <a:t>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For example, if the experimentalists wish to harvest a particular DNA from the recombinant organism, then an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expression vector </a:t>
            </a:r>
            <a:r>
              <a:rPr lang="en-US" sz="2400" dirty="0" smtClean="0">
                <a:latin typeface="Arial Black" pitchFamily="34" charset="0"/>
              </a:rPr>
              <a:t>is chosen that contains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appropriate signals for transcription and translation in the desired host organism. </a:t>
            </a:r>
          </a:p>
          <a:p>
            <a:pPr marL="457200" lvl="0" indent="-457200" algn="just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Alternatively, if replication of the DNA in different species is desired (for example transfer of DNA from bacteria to plants), then a multiple host range vector (also termed shuttle vector) may be selected. </a:t>
            </a:r>
          </a:p>
          <a:p>
            <a:pPr marL="457200" indent="-457200" algn="just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2943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Whatever combination of host and vector are used, the vector almost always contains four DNA segments that are critically important to its function and experimental utility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7525" lvl="1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an origin of DNA replication </a:t>
            </a:r>
            <a:r>
              <a:rPr lang="en-US" sz="2400" dirty="0" smtClean="0">
                <a:latin typeface="Arial Black" pitchFamily="34" charset="0"/>
              </a:rPr>
              <a:t>is necessary for the vector (and recombinant sequences linked to it) to replicate inside the host organism,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one or more unique restriction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endonuclease</a:t>
            </a:r>
            <a:r>
              <a:rPr lang="en-US" sz="2400" dirty="0" smtClean="0">
                <a:latin typeface="Arial Black" pitchFamily="34" charset="0"/>
              </a:rPr>
              <a:t> recognition sites that serves as sites where foreign DNA may be introduced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442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200000"/>
              </a:lnSpc>
            </a:pPr>
            <a:r>
              <a:rPr lang="en-US" sz="2400" dirty="0" smtClean="0">
                <a:latin typeface="Arial Black" pitchFamily="34" charset="0"/>
              </a:rPr>
              <a:t>(3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) a selectable genetic marker </a:t>
            </a:r>
            <a:r>
              <a:rPr lang="en-US" sz="2400" dirty="0" smtClean="0">
                <a:latin typeface="Arial Black" pitchFamily="34" charset="0"/>
              </a:rPr>
              <a:t>gene that can be used to enable the survival of cells that have taken up vector sequences,</a:t>
            </a:r>
          </a:p>
          <a:p>
            <a:pPr lvl="1" algn="just">
              <a:lnSpc>
                <a:spcPct val="200000"/>
              </a:lnSpc>
            </a:pPr>
            <a:r>
              <a:rPr lang="en-US" sz="2400" dirty="0" smtClean="0">
                <a:latin typeface="Arial Black" pitchFamily="34" charset="0"/>
              </a:rPr>
              <a:t>(4)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an additional gene that can </a:t>
            </a:r>
            <a:r>
              <a:rPr lang="en-US" sz="2400" dirty="0" smtClean="0">
                <a:latin typeface="Arial Black" pitchFamily="34" charset="0"/>
              </a:rPr>
              <a:t>be used for screening which cells contain foreign DNA.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327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</dc:creator>
  <cp:lastModifiedBy>Admin</cp:lastModifiedBy>
  <cp:revision>7</cp:revision>
  <dcterms:created xsi:type="dcterms:W3CDTF">2006-08-16T00:00:00Z</dcterms:created>
  <dcterms:modified xsi:type="dcterms:W3CDTF">2024-11-08T05:36:29Z</dcterms:modified>
</cp:coreProperties>
</file>