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40F8FEC-E7A2-4307-86F9-338FEEA72F54}" type="datetimeFigureOut">
              <a:rPr lang="en-US" smtClean="0"/>
              <a:t>11/18/2024</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35D04135-B731-4A2A-ABCE-E9E5BA853408}" type="slidenum">
              <a:rPr lang="en-US" smtClean="0"/>
              <a:t>‹#›</a:t>
            </a:fld>
            <a:endParaRPr lang="en-US"/>
          </a:p>
        </p:txBody>
      </p:sp>
    </p:spTree>
    <p:extLst>
      <p:ext uri="{BB962C8B-B14F-4D97-AF65-F5344CB8AC3E}">
        <p14:creationId xmlns:p14="http://schemas.microsoft.com/office/powerpoint/2010/main" val="1054050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0F8FEC-E7A2-4307-86F9-338FEEA72F54}" type="datetimeFigureOut">
              <a:rPr lang="en-US" smtClean="0"/>
              <a:t>11/18/2024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5D04135-B731-4A2A-ABCE-E9E5BA853408}" type="slidenum">
              <a:rPr lang="en-US" smtClean="0"/>
              <a:t>‹#›</a:t>
            </a:fld>
            <a:endParaRPr lang="en-US"/>
          </a:p>
        </p:txBody>
      </p:sp>
    </p:spTree>
    <p:extLst>
      <p:ext uri="{BB962C8B-B14F-4D97-AF65-F5344CB8AC3E}">
        <p14:creationId xmlns:p14="http://schemas.microsoft.com/office/powerpoint/2010/main" val="4026101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0F8FEC-E7A2-4307-86F9-338FEEA72F54}" type="datetimeFigureOut">
              <a:rPr lang="en-US" smtClean="0"/>
              <a:t>11/18/2024</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5D04135-B731-4A2A-ABCE-E9E5BA853408}" type="slidenum">
              <a:rPr lang="en-US" smtClean="0"/>
              <a:t>‹#›</a:t>
            </a:fld>
            <a:endParaRPr lang="en-US"/>
          </a:p>
        </p:txBody>
      </p:sp>
    </p:spTree>
    <p:extLst>
      <p:ext uri="{BB962C8B-B14F-4D97-AF65-F5344CB8AC3E}">
        <p14:creationId xmlns:p14="http://schemas.microsoft.com/office/powerpoint/2010/main" val="1244705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40F8FEC-E7A2-4307-86F9-338FEEA72F54}" type="datetimeFigureOut">
              <a:rPr lang="en-US" smtClean="0"/>
              <a:t>11/18/2024</a:t>
            </a:fld>
            <a:endParaRPr lang="en-US"/>
          </a:p>
        </p:txBody>
      </p:sp>
      <p:sp>
        <p:nvSpPr>
          <p:cNvPr id="6" name="Footer Placeholder 5"/>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35D04135-B731-4A2A-ABCE-E9E5BA853408}" type="slidenum">
              <a:rPr lang="en-US" smtClean="0"/>
              <a:t>‹#›</a:t>
            </a:fld>
            <a:endParaRPr lang="en-US"/>
          </a:p>
        </p:txBody>
      </p:sp>
    </p:spTree>
    <p:extLst>
      <p:ext uri="{BB962C8B-B14F-4D97-AF65-F5344CB8AC3E}">
        <p14:creationId xmlns:p14="http://schemas.microsoft.com/office/powerpoint/2010/main" val="2109176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40F8FEC-E7A2-4307-86F9-338FEEA72F54}" type="datetimeFigureOut">
              <a:rPr lang="en-US" smtClean="0"/>
              <a:t>11/18/2024</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35D04135-B731-4A2A-ABCE-E9E5BA853408}" type="slidenum">
              <a:rPr lang="en-US" smtClean="0"/>
              <a:t>‹#›</a:t>
            </a:fld>
            <a:endParaRPr lang="en-US"/>
          </a:p>
        </p:txBody>
      </p:sp>
    </p:spTree>
    <p:extLst>
      <p:ext uri="{BB962C8B-B14F-4D97-AF65-F5344CB8AC3E}">
        <p14:creationId xmlns:p14="http://schemas.microsoft.com/office/powerpoint/2010/main" val="2861760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40F8FEC-E7A2-4307-86F9-338FEEA72F54}" type="datetimeFigureOut">
              <a:rPr lang="en-US" smtClean="0"/>
              <a:t>11/18/2024</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35D04135-B731-4A2A-ABCE-E9E5BA853408}" type="slidenum">
              <a:rPr lang="en-US" smtClean="0"/>
              <a:t>‹#›</a:t>
            </a:fld>
            <a:endParaRPr lang="en-US"/>
          </a:p>
        </p:txBody>
      </p:sp>
    </p:spTree>
    <p:extLst>
      <p:ext uri="{BB962C8B-B14F-4D97-AF65-F5344CB8AC3E}">
        <p14:creationId xmlns:p14="http://schemas.microsoft.com/office/powerpoint/2010/main" val="1528527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0F8FEC-E7A2-4307-86F9-338FEEA72F54}" type="datetimeFigureOut">
              <a:rPr lang="en-US" smtClean="0"/>
              <a:t>11/18/2024</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35D04135-B731-4A2A-ABCE-E9E5BA853408}" type="slidenum">
              <a:rPr lang="en-US" smtClean="0"/>
              <a:t>‹#›</a:t>
            </a:fld>
            <a:endParaRPr lang="en-US"/>
          </a:p>
        </p:txBody>
      </p:sp>
    </p:spTree>
    <p:extLst>
      <p:ext uri="{BB962C8B-B14F-4D97-AF65-F5344CB8AC3E}">
        <p14:creationId xmlns:p14="http://schemas.microsoft.com/office/powerpoint/2010/main" val="1491720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0F8FEC-E7A2-4307-86F9-338FEEA72F54}" type="datetimeFigureOut">
              <a:rPr lang="en-US" smtClean="0"/>
              <a:t>11/18/2024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35D04135-B731-4A2A-ABCE-E9E5BA853408}" type="slidenum">
              <a:rPr lang="en-US" smtClean="0"/>
              <a:t>‹#›</a:t>
            </a:fld>
            <a:endParaRPr lang="en-US"/>
          </a:p>
        </p:txBody>
      </p:sp>
    </p:spTree>
    <p:extLst>
      <p:ext uri="{BB962C8B-B14F-4D97-AF65-F5344CB8AC3E}">
        <p14:creationId xmlns:p14="http://schemas.microsoft.com/office/powerpoint/2010/main" val="3301705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0F8FEC-E7A2-4307-86F9-338FEEA72F54}" type="datetimeFigureOut">
              <a:rPr lang="en-US" smtClean="0"/>
              <a:t>11/18/2024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5D04135-B731-4A2A-ABCE-E9E5BA853408}" type="slidenum">
              <a:rPr lang="en-US" smtClean="0"/>
              <a:t>‹#›</a:t>
            </a:fld>
            <a:endParaRPr lang="en-US"/>
          </a:p>
        </p:txBody>
      </p:sp>
    </p:spTree>
    <p:extLst>
      <p:ext uri="{BB962C8B-B14F-4D97-AF65-F5344CB8AC3E}">
        <p14:creationId xmlns:p14="http://schemas.microsoft.com/office/powerpoint/2010/main" val="1265600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0F8FEC-E7A2-4307-86F9-338FEEA72F54}" type="datetimeFigureOut">
              <a:rPr lang="en-US" smtClean="0"/>
              <a:t>11/18/2024</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5D04135-B731-4A2A-ABCE-E9E5BA853408}" type="slidenum">
              <a:rPr lang="en-US" smtClean="0"/>
              <a:t>‹#›</a:t>
            </a:fld>
            <a:endParaRPr lang="en-US"/>
          </a:p>
        </p:txBody>
      </p:sp>
    </p:spTree>
    <p:extLst>
      <p:ext uri="{BB962C8B-B14F-4D97-AF65-F5344CB8AC3E}">
        <p14:creationId xmlns:p14="http://schemas.microsoft.com/office/powerpoint/2010/main" val="1883067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0F8FEC-E7A2-4307-86F9-338FEEA72F54}" type="datetimeFigureOut">
              <a:rPr lang="en-US" smtClean="0"/>
              <a:t>11/18/2024</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5D04135-B731-4A2A-ABCE-E9E5BA853408}"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002926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940F8FEC-E7A2-4307-86F9-338FEEA72F54}" type="datetimeFigureOut">
              <a:rPr lang="en-US" smtClean="0"/>
              <a:t>11/18/2024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5D04135-B731-4A2A-ABCE-E9E5BA853408}" type="slidenum">
              <a:rPr lang="en-US" smtClean="0"/>
              <a:t>‹#›</a:t>
            </a:fld>
            <a:endParaRPr lang="en-US"/>
          </a:p>
        </p:txBody>
      </p:sp>
    </p:spTree>
    <p:extLst>
      <p:ext uri="{BB962C8B-B14F-4D97-AF65-F5344CB8AC3E}">
        <p14:creationId xmlns:p14="http://schemas.microsoft.com/office/powerpoint/2010/main" val="467884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940F8FEC-E7A2-4307-86F9-338FEEA72F54}" type="datetimeFigureOut">
              <a:rPr lang="en-US" smtClean="0"/>
              <a:t>11/18/2024</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5D04135-B731-4A2A-ABCE-E9E5BA853408}"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623559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940F8FEC-E7A2-4307-86F9-338FEEA72F54}" type="datetimeFigureOut">
              <a:rPr lang="en-US" smtClean="0"/>
              <a:t>11/18/2024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5D04135-B731-4A2A-ABCE-E9E5BA853408}" type="slidenum">
              <a:rPr lang="en-US" smtClean="0"/>
              <a:t>‹#›</a:t>
            </a:fld>
            <a:endParaRPr lang="en-US"/>
          </a:p>
        </p:txBody>
      </p:sp>
    </p:spTree>
    <p:extLst>
      <p:ext uri="{BB962C8B-B14F-4D97-AF65-F5344CB8AC3E}">
        <p14:creationId xmlns:p14="http://schemas.microsoft.com/office/powerpoint/2010/main" val="25137559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0F8FEC-E7A2-4307-86F9-338FEEA72F54}" type="datetimeFigureOut">
              <a:rPr lang="en-US" smtClean="0"/>
              <a:t>11/18/2024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5D04135-B731-4A2A-ABCE-E9E5BA853408}" type="slidenum">
              <a:rPr lang="en-US" smtClean="0"/>
              <a:t>‹#›</a:t>
            </a:fld>
            <a:endParaRPr lang="en-US"/>
          </a:p>
        </p:txBody>
      </p:sp>
    </p:spTree>
    <p:extLst>
      <p:ext uri="{BB962C8B-B14F-4D97-AF65-F5344CB8AC3E}">
        <p14:creationId xmlns:p14="http://schemas.microsoft.com/office/powerpoint/2010/main" val="10166755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0F8FEC-E7A2-4307-86F9-338FEEA72F54}" type="datetimeFigureOut">
              <a:rPr lang="en-US" smtClean="0"/>
              <a:t>11/18/2024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5D04135-B731-4A2A-ABCE-E9E5BA853408}" type="slidenum">
              <a:rPr lang="en-US" smtClean="0"/>
              <a:t>‹#›</a:t>
            </a:fld>
            <a:endParaRPr lang="en-US"/>
          </a:p>
        </p:txBody>
      </p:sp>
    </p:spTree>
    <p:extLst>
      <p:ext uri="{BB962C8B-B14F-4D97-AF65-F5344CB8AC3E}">
        <p14:creationId xmlns:p14="http://schemas.microsoft.com/office/powerpoint/2010/main" val="135380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40F8FEC-E7A2-4307-86F9-338FEEA72F54}" type="datetimeFigureOut">
              <a:rPr lang="en-US" smtClean="0"/>
              <a:t>11/18/2024</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35D04135-B731-4A2A-ABCE-E9E5BA853408}" type="slidenum">
              <a:rPr lang="en-US" smtClean="0"/>
              <a:t>‹#›</a:t>
            </a:fld>
            <a:endParaRPr lang="en-US"/>
          </a:p>
        </p:txBody>
      </p:sp>
    </p:spTree>
    <p:extLst>
      <p:ext uri="{BB962C8B-B14F-4D97-AF65-F5344CB8AC3E}">
        <p14:creationId xmlns:p14="http://schemas.microsoft.com/office/powerpoint/2010/main" val="86017695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15188" y="3854003"/>
            <a:ext cx="6043970" cy="2262781"/>
          </a:xfrm>
        </p:spPr>
        <p:txBody>
          <a:bodyPr>
            <a:normAutofit/>
          </a:bodyPr>
          <a:lstStyle/>
          <a:p>
            <a:pPr marL="1481455" marR="6350" indent="-70485">
              <a:lnSpc>
                <a:spcPct val="100000"/>
              </a:lnSpc>
              <a:spcBef>
                <a:spcPts val="395"/>
              </a:spcBef>
            </a:pPr>
            <a:r>
              <a:rPr lang="en-US" sz="2400" b="1" dirty="0">
                <a:latin typeface="Georgia"/>
                <a:cs typeface="Georgia"/>
              </a:rPr>
              <a:t>M.SARANYADEVI,</a:t>
            </a:r>
            <a:br>
              <a:rPr lang="en-US" sz="2400" b="1" dirty="0">
                <a:latin typeface="Georgia"/>
                <a:cs typeface="Georgia"/>
              </a:rPr>
            </a:br>
            <a:r>
              <a:rPr lang="en-US" sz="2400" b="1" dirty="0">
                <a:latin typeface="Georgia"/>
                <a:cs typeface="Georgia"/>
              </a:rPr>
              <a:t>Assistant </a:t>
            </a:r>
            <a:r>
              <a:rPr lang="en-US" sz="2400" b="1" spc="-40" dirty="0">
                <a:latin typeface="Georgia"/>
                <a:cs typeface="Georgia"/>
              </a:rPr>
              <a:t>Professor,</a:t>
            </a:r>
            <a:r>
              <a:rPr lang="en-US" sz="2400" dirty="0">
                <a:latin typeface="Georgia"/>
                <a:cs typeface="Georgia"/>
              </a:rPr>
              <a:t/>
            </a:r>
            <a:br>
              <a:rPr lang="en-US" sz="2400" dirty="0">
                <a:latin typeface="Georgia"/>
                <a:cs typeface="Georgia"/>
              </a:rPr>
            </a:br>
            <a:r>
              <a:rPr lang="en-US" sz="2400" b="1" spc="-50" dirty="0">
                <a:latin typeface="Georgia"/>
                <a:cs typeface="Georgia"/>
              </a:rPr>
              <a:t>Department</a:t>
            </a:r>
            <a:r>
              <a:rPr lang="en-US" sz="2400" b="1" spc="-85" dirty="0">
                <a:latin typeface="Georgia"/>
                <a:cs typeface="Georgia"/>
              </a:rPr>
              <a:t> </a:t>
            </a:r>
            <a:r>
              <a:rPr lang="en-US" sz="2400" b="1" spc="125" dirty="0">
                <a:latin typeface="Georgia"/>
                <a:cs typeface="Georgia"/>
              </a:rPr>
              <a:t>of Commerce,</a:t>
            </a:r>
            <a:br>
              <a:rPr lang="en-US" sz="2400" b="1" spc="125" dirty="0">
                <a:latin typeface="Georgia"/>
                <a:cs typeface="Georgia"/>
              </a:rPr>
            </a:br>
            <a:r>
              <a:rPr lang="en-US" sz="2400" b="1" spc="125" dirty="0">
                <a:latin typeface="Georgia"/>
                <a:cs typeface="Georgia"/>
              </a:rPr>
              <a:t>C.P.A College.</a:t>
            </a:r>
            <a:r>
              <a:rPr lang="en-US" sz="2400" dirty="0">
                <a:latin typeface="Georgia"/>
                <a:cs typeface="Georgia"/>
              </a:rPr>
              <a:t/>
            </a:r>
            <a:br>
              <a:rPr lang="en-US" sz="2400" dirty="0">
                <a:latin typeface="Georgia"/>
                <a:cs typeface="Georgia"/>
              </a:rPr>
            </a:br>
            <a:endParaRPr lang="en-US" sz="2400" dirty="0"/>
          </a:p>
        </p:txBody>
      </p:sp>
      <p:sp>
        <p:nvSpPr>
          <p:cNvPr id="4" name="Rectangle 3"/>
          <p:cNvSpPr/>
          <p:nvPr/>
        </p:nvSpPr>
        <p:spPr>
          <a:xfrm>
            <a:off x="3408476" y="1801900"/>
            <a:ext cx="7619394" cy="769441"/>
          </a:xfrm>
          <a:prstGeom prst="rect">
            <a:avLst/>
          </a:prstGeom>
        </p:spPr>
        <p:txBody>
          <a:bodyPr wrap="none">
            <a:spAutoFit/>
          </a:bodyPr>
          <a:lstStyle/>
          <a:p>
            <a:r>
              <a:rPr lang="en-US" sz="4400" dirty="0" smtClean="0"/>
              <a:t>SALE OF PARTNERSHIP FIRM </a:t>
            </a:r>
            <a:endParaRPr lang="en-US" sz="4400" dirty="0"/>
          </a:p>
        </p:txBody>
      </p:sp>
    </p:spTree>
    <p:extLst>
      <p:ext uri="{BB962C8B-B14F-4D97-AF65-F5344CB8AC3E}">
        <p14:creationId xmlns:p14="http://schemas.microsoft.com/office/powerpoint/2010/main" val="1748701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04088"/>
            <a:ext cx="8229600" cy="591312"/>
          </a:xfrm>
        </p:spPr>
        <p:txBody>
          <a:bodyPr>
            <a:normAutofit fontScale="90000"/>
          </a:bodyPr>
          <a:lstStyle/>
          <a:p>
            <a:r>
              <a:rPr lang="en-US" sz="3600" dirty="0"/>
              <a:t>Sale of Partnership firm to a company</a:t>
            </a:r>
            <a:endParaRPr lang="en-US" sz="3600" dirty="0"/>
          </a:p>
        </p:txBody>
      </p:sp>
      <p:sp>
        <p:nvSpPr>
          <p:cNvPr id="3" name="Content Placeholder 2"/>
          <p:cNvSpPr>
            <a:spLocks noGrp="1"/>
          </p:cNvSpPr>
          <p:nvPr>
            <p:ph idx="1"/>
          </p:nvPr>
        </p:nvSpPr>
        <p:spPr>
          <a:xfrm>
            <a:off x="1981200" y="1524000"/>
            <a:ext cx="8229600" cy="4800600"/>
          </a:xfrm>
        </p:spPr>
        <p:txBody>
          <a:bodyPr/>
          <a:lstStyle/>
          <a:p>
            <a:pPr algn="just"/>
            <a:r>
              <a:rPr lang="en-US" dirty="0" smtClean="0"/>
              <a:t>Sometimes, a partnership firm sells its business to an existing company  or converts itself into a company .</a:t>
            </a:r>
          </a:p>
          <a:p>
            <a:pPr algn="just"/>
            <a:r>
              <a:rPr lang="en-US" dirty="0" smtClean="0"/>
              <a:t>The main reason for conversion is that in case of  partnership, the liability of partners is unlimited whereas in case of companies the liability is limited. </a:t>
            </a:r>
          </a:p>
          <a:p>
            <a:pPr algn="just"/>
            <a:r>
              <a:rPr lang="en-US" dirty="0" smtClean="0"/>
              <a:t>Sale price of the firm is fixed by mutual understanding.</a:t>
            </a:r>
          </a:p>
          <a:p>
            <a:pPr algn="just"/>
            <a:r>
              <a:rPr lang="en-US" dirty="0" smtClean="0"/>
              <a:t>The firm being sold is dissolved  and the partners receive the shares of the company to whom the firm is being sold and thus they become the shareholders of the company.</a:t>
            </a:r>
            <a:endParaRPr lang="en-US" dirty="0"/>
          </a:p>
        </p:txBody>
      </p:sp>
    </p:spTree>
    <p:extLst>
      <p:ext uri="{BB962C8B-B14F-4D97-AF65-F5344CB8AC3E}">
        <p14:creationId xmlns:p14="http://schemas.microsoft.com/office/powerpoint/2010/main" val="373250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57200"/>
            <a:ext cx="8229600" cy="609600"/>
          </a:xfrm>
        </p:spPr>
        <p:txBody>
          <a:bodyPr>
            <a:normAutofit fontScale="90000"/>
          </a:bodyPr>
          <a:lstStyle/>
          <a:p>
            <a:r>
              <a:rPr lang="en-US" sz="3200" dirty="0"/>
              <a:t>Accounting records in the books of the firm</a:t>
            </a:r>
            <a:endParaRPr lang="en-US" sz="3200" dirty="0"/>
          </a:p>
        </p:txBody>
      </p:sp>
      <p:sp>
        <p:nvSpPr>
          <p:cNvPr id="3" name="Content Placeholder 2"/>
          <p:cNvSpPr>
            <a:spLocks noGrp="1"/>
          </p:cNvSpPr>
          <p:nvPr>
            <p:ph idx="1"/>
          </p:nvPr>
        </p:nvSpPr>
        <p:spPr>
          <a:xfrm>
            <a:off x="1981200" y="1219200"/>
            <a:ext cx="8458200" cy="5410200"/>
          </a:xfrm>
        </p:spPr>
        <p:txBody>
          <a:bodyPr>
            <a:normAutofit fontScale="25000" lnSpcReduction="20000"/>
          </a:bodyPr>
          <a:lstStyle/>
          <a:p>
            <a:pPr marL="1143000" indent="-1143000">
              <a:buNone/>
            </a:pPr>
            <a:r>
              <a:rPr lang="en-US" sz="8000" dirty="0"/>
              <a:t>  </a:t>
            </a:r>
            <a:r>
              <a:rPr lang="en-US" sz="9600" u="sng" dirty="0"/>
              <a:t>Realisation A/c</a:t>
            </a:r>
          </a:p>
          <a:p>
            <a:pPr algn="just">
              <a:buNone/>
            </a:pPr>
            <a:r>
              <a:rPr lang="en-US" sz="12800" dirty="0"/>
              <a:t>1</a:t>
            </a:r>
            <a:r>
              <a:rPr lang="en-US" sz="12800" b="1" i="1" dirty="0"/>
              <a:t>   </a:t>
            </a:r>
            <a:r>
              <a:rPr lang="en-US" sz="6200" b="1" i="1" dirty="0"/>
              <a:t>  </a:t>
            </a:r>
            <a:r>
              <a:rPr lang="en-US" sz="8000" b="1" i="1" dirty="0">
                <a:latin typeface="Georgia" pitchFamily="18" charset="0"/>
              </a:rPr>
              <a:t> </a:t>
            </a:r>
            <a:r>
              <a:rPr lang="en-US" sz="8000" dirty="0">
                <a:latin typeface="Georgia" pitchFamily="18" charset="0"/>
              </a:rPr>
              <a:t>Transfer all recorded assets and liabilities(whether or not taken over by the purchasing company) to the Realization account, except cash and bank balance if not taken over by the purchasing company.</a:t>
            </a:r>
          </a:p>
          <a:p>
            <a:pPr algn="just">
              <a:buNone/>
            </a:pPr>
            <a:r>
              <a:rPr lang="en-US" sz="8000" dirty="0">
                <a:latin typeface="Georgia" pitchFamily="18" charset="0"/>
              </a:rPr>
              <a:t> </a:t>
            </a:r>
          </a:p>
          <a:p>
            <a:pPr>
              <a:buFont typeface="Wingdings" pitchFamily="2" charset="2"/>
              <a:buChar char="Ø"/>
            </a:pPr>
            <a:r>
              <a:rPr lang="en-US" sz="8000" dirty="0">
                <a:solidFill>
                  <a:srgbClr val="0070C0"/>
                </a:solidFill>
                <a:latin typeface="Georgia" pitchFamily="18" charset="0"/>
              </a:rPr>
              <a:t>Realization A/C………. Dr.</a:t>
            </a:r>
          </a:p>
          <a:p>
            <a:pPr>
              <a:buNone/>
            </a:pPr>
            <a:r>
              <a:rPr lang="en-US" sz="8000" dirty="0">
                <a:solidFill>
                  <a:srgbClr val="0070C0"/>
                </a:solidFill>
                <a:latin typeface="Georgia" pitchFamily="18" charset="0"/>
              </a:rPr>
              <a:t>                To sundry assets</a:t>
            </a:r>
          </a:p>
          <a:p>
            <a:pPr>
              <a:buNone/>
            </a:pPr>
            <a:r>
              <a:rPr lang="en-US" sz="8000" dirty="0">
                <a:solidFill>
                  <a:srgbClr val="0070C0"/>
                </a:solidFill>
                <a:latin typeface="Georgia" pitchFamily="18" charset="0"/>
              </a:rPr>
              <a:t>     (For transferring recorded assets)</a:t>
            </a:r>
          </a:p>
          <a:p>
            <a:pPr>
              <a:buNone/>
            </a:pPr>
            <a:endParaRPr lang="en-US" sz="8000" dirty="0">
              <a:latin typeface="Georgia" pitchFamily="18" charset="0"/>
            </a:endParaRPr>
          </a:p>
          <a:p>
            <a:pPr>
              <a:buFont typeface="Wingdings" pitchFamily="2" charset="2"/>
              <a:buChar char="Ø"/>
            </a:pPr>
            <a:r>
              <a:rPr lang="en-US" sz="8000" dirty="0">
                <a:solidFill>
                  <a:srgbClr val="0070C0"/>
                </a:solidFill>
                <a:latin typeface="Georgia" pitchFamily="18" charset="0"/>
              </a:rPr>
              <a:t>Sundry liabilities A/C……….. Dr.</a:t>
            </a:r>
          </a:p>
          <a:p>
            <a:pPr>
              <a:buNone/>
            </a:pPr>
            <a:r>
              <a:rPr lang="en-US" sz="8000" dirty="0">
                <a:solidFill>
                  <a:srgbClr val="0070C0"/>
                </a:solidFill>
                <a:latin typeface="Georgia" pitchFamily="18" charset="0"/>
              </a:rPr>
              <a:t>           To Realization A/C</a:t>
            </a:r>
          </a:p>
          <a:p>
            <a:pPr>
              <a:buNone/>
            </a:pPr>
            <a:r>
              <a:rPr lang="en-US" sz="8000" dirty="0">
                <a:solidFill>
                  <a:srgbClr val="0070C0"/>
                </a:solidFill>
                <a:latin typeface="Georgia" pitchFamily="18" charset="0"/>
              </a:rPr>
              <a:t>    (For transferring recorded liabilities)</a:t>
            </a:r>
          </a:p>
          <a:p>
            <a:pPr>
              <a:buNone/>
            </a:pPr>
            <a:endParaRPr lang="en-US" sz="8000" dirty="0">
              <a:latin typeface="Georgia" pitchFamily="18" charset="0"/>
            </a:endParaRPr>
          </a:p>
          <a:p>
            <a:pPr>
              <a:buFont typeface="Wingdings" pitchFamily="2" charset="2"/>
              <a:buChar char="Ø"/>
            </a:pPr>
            <a:r>
              <a:rPr lang="en-US" sz="8000" dirty="0">
                <a:solidFill>
                  <a:srgbClr val="0070C0"/>
                </a:solidFill>
                <a:latin typeface="Georgia" pitchFamily="18" charset="0"/>
              </a:rPr>
              <a:t>Purchasing company A/C………. Dr.</a:t>
            </a:r>
          </a:p>
          <a:p>
            <a:pPr>
              <a:buNone/>
            </a:pPr>
            <a:r>
              <a:rPr lang="en-US" sz="8000" dirty="0">
                <a:solidFill>
                  <a:srgbClr val="0070C0"/>
                </a:solidFill>
                <a:latin typeface="Georgia" pitchFamily="18" charset="0"/>
              </a:rPr>
              <a:t>        To Realization A/C</a:t>
            </a:r>
          </a:p>
          <a:p>
            <a:pPr>
              <a:buNone/>
            </a:pPr>
            <a:r>
              <a:rPr lang="en-US" sz="8000" dirty="0">
                <a:solidFill>
                  <a:srgbClr val="0070C0"/>
                </a:solidFill>
                <a:latin typeface="Georgia" pitchFamily="18" charset="0"/>
              </a:rPr>
              <a:t>      (For purchase price due)</a:t>
            </a:r>
          </a:p>
          <a:p>
            <a:endParaRPr lang="en-US" sz="8000" dirty="0">
              <a:latin typeface="Georgia" pitchFamily="18" charset="0"/>
            </a:endParaRPr>
          </a:p>
          <a:p>
            <a:pPr>
              <a:buNone/>
            </a:pPr>
            <a:r>
              <a:rPr lang="en-US" sz="7200" dirty="0">
                <a:latin typeface="Georgia" pitchFamily="18" charset="0"/>
              </a:rPr>
              <a:t/>
            </a:r>
            <a:br>
              <a:rPr lang="en-US" sz="7200" dirty="0">
                <a:latin typeface="Georgia" pitchFamily="18" charset="0"/>
              </a:rPr>
            </a:br>
            <a:endParaRPr lang="en-US" sz="7200" dirty="0">
              <a:latin typeface="Georgia" pitchFamily="18" charset="0"/>
            </a:endParaRPr>
          </a:p>
          <a:p>
            <a:pPr>
              <a:buNone/>
            </a:pPr>
            <a:endParaRPr lang="en-US" dirty="0"/>
          </a:p>
        </p:txBody>
      </p:sp>
    </p:spTree>
    <p:extLst>
      <p:ext uri="{BB962C8B-B14F-4D97-AF65-F5344CB8AC3E}">
        <p14:creationId xmlns:p14="http://schemas.microsoft.com/office/powerpoint/2010/main" val="3020199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33400"/>
            <a:ext cx="8229600" cy="457200"/>
          </a:xfrm>
        </p:spPr>
        <p:txBody>
          <a:bodyPr>
            <a:noAutofit/>
          </a:bodyPr>
          <a:lstStyle/>
          <a:p>
            <a:r>
              <a:rPr lang="en-US" sz="3200" dirty="0"/>
              <a:t>Continue…</a:t>
            </a:r>
            <a:endParaRPr lang="en-US" sz="3200" dirty="0"/>
          </a:p>
        </p:txBody>
      </p:sp>
      <p:sp>
        <p:nvSpPr>
          <p:cNvPr id="3" name="Content Placeholder 2"/>
          <p:cNvSpPr>
            <a:spLocks noGrp="1"/>
          </p:cNvSpPr>
          <p:nvPr>
            <p:ph idx="1"/>
          </p:nvPr>
        </p:nvSpPr>
        <p:spPr>
          <a:xfrm>
            <a:off x="1981200" y="1066800"/>
            <a:ext cx="8229600" cy="5638800"/>
          </a:xfrm>
        </p:spPr>
        <p:txBody>
          <a:bodyPr>
            <a:normAutofit/>
          </a:bodyPr>
          <a:lstStyle/>
          <a:p>
            <a:pPr algn="just">
              <a:buNone/>
            </a:pPr>
            <a:r>
              <a:rPr lang="en-US" b="1" i="1" dirty="0" smtClean="0"/>
              <a:t> </a:t>
            </a:r>
            <a:r>
              <a:rPr lang="en-US" dirty="0" smtClean="0"/>
              <a:t>2. </a:t>
            </a:r>
            <a:r>
              <a:rPr lang="en-US" sz="2400" dirty="0">
                <a:latin typeface="Georgia" pitchFamily="18" charset="0"/>
              </a:rPr>
              <a:t>If, there remain any assets(whether or not recorded) not taken over by the purchasing company, it may be sold, or may be taken by one of the partners or may be shared among the partners</a:t>
            </a:r>
            <a:r>
              <a:rPr lang="en-US" sz="3200" dirty="0">
                <a:latin typeface="Georgia" pitchFamily="18" charset="0"/>
              </a:rPr>
              <a:t>.</a:t>
            </a:r>
          </a:p>
          <a:p>
            <a:pPr marL="514350" indent="-514350">
              <a:buNone/>
            </a:pPr>
            <a:r>
              <a:rPr lang="en-US" sz="2000" dirty="0">
                <a:latin typeface="Georgia" pitchFamily="18" charset="0"/>
              </a:rPr>
              <a:t>I.    On sale of assets </a:t>
            </a:r>
          </a:p>
          <a:p>
            <a:pPr algn="just">
              <a:buFont typeface="Wingdings" pitchFamily="2" charset="2"/>
              <a:buChar char="Ø"/>
            </a:pPr>
            <a:r>
              <a:rPr lang="en-US" sz="2000" dirty="0">
                <a:solidFill>
                  <a:srgbClr val="0070C0"/>
                </a:solidFill>
                <a:latin typeface="Georgia" pitchFamily="18" charset="0"/>
              </a:rPr>
              <a:t>Bank A/C……….  Dr.</a:t>
            </a:r>
          </a:p>
          <a:p>
            <a:pPr algn="just">
              <a:buNone/>
            </a:pPr>
            <a:r>
              <a:rPr lang="en-US" sz="2000" dirty="0">
                <a:solidFill>
                  <a:srgbClr val="0070C0"/>
                </a:solidFill>
                <a:latin typeface="Georgia" pitchFamily="18" charset="0"/>
              </a:rPr>
              <a:t>          To realization A/c</a:t>
            </a:r>
          </a:p>
          <a:p>
            <a:pPr algn="just">
              <a:buNone/>
            </a:pPr>
            <a:r>
              <a:rPr lang="en-US" sz="2000" dirty="0">
                <a:solidFill>
                  <a:srgbClr val="0070C0"/>
                </a:solidFill>
                <a:latin typeface="Georgia" pitchFamily="18" charset="0"/>
              </a:rPr>
              <a:t>(sale of assets not taken over by the purchasing company)</a:t>
            </a:r>
          </a:p>
          <a:p>
            <a:pPr marL="514350" indent="-514350" algn="just">
              <a:buNone/>
            </a:pPr>
            <a:r>
              <a:rPr lang="en-US" sz="2000" dirty="0">
                <a:latin typeface="Georgia" pitchFamily="18" charset="0"/>
              </a:rPr>
              <a:t>II.   On division of assets among partners</a:t>
            </a:r>
          </a:p>
          <a:p>
            <a:pPr algn="just">
              <a:buFont typeface="Wingdings" pitchFamily="2" charset="2"/>
              <a:buChar char="Ø"/>
            </a:pPr>
            <a:r>
              <a:rPr lang="en-US" sz="2000" dirty="0">
                <a:solidFill>
                  <a:srgbClr val="0070C0"/>
                </a:solidFill>
                <a:latin typeface="Georgia" pitchFamily="18" charset="0"/>
              </a:rPr>
              <a:t>Partners' capital A/C(capital ratio)………… Dr.</a:t>
            </a:r>
          </a:p>
          <a:p>
            <a:pPr algn="just">
              <a:buNone/>
            </a:pPr>
            <a:r>
              <a:rPr lang="en-US" sz="2000" dirty="0">
                <a:solidFill>
                  <a:srgbClr val="0070C0"/>
                </a:solidFill>
                <a:latin typeface="Georgia" pitchFamily="18" charset="0"/>
              </a:rPr>
              <a:t>         To realization A/C</a:t>
            </a:r>
          </a:p>
          <a:p>
            <a:pPr marL="514350" indent="-514350" algn="just">
              <a:buNone/>
            </a:pPr>
            <a:r>
              <a:rPr lang="en-US" sz="2000" dirty="0">
                <a:solidFill>
                  <a:srgbClr val="0070C0"/>
                </a:solidFill>
                <a:latin typeface="Georgia" pitchFamily="18" charset="0"/>
              </a:rPr>
              <a:t>      ( for  sharing  assets among the partners)</a:t>
            </a:r>
          </a:p>
          <a:p>
            <a:pPr>
              <a:buNone/>
            </a:pPr>
            <a:endParaRPr lang="en-US" dirty="0" smtClean="0">
              <a:latin typeface="Georgia" pitchFamily="18" charset="0"/>
            </a:endParaRPr>
          </a:p>
          <a:p>
            <a:pPr marL="514350" indent="-514350">
              <a:buFont typeface="Wingdings" pitchFamily="2" charset="2"/>
              <a:buChar char="v"/>
            </a:pPr>
            <a:endParaRPr lang="en-US" dirty="0" smtClean="0"/>
          </a:p>
          <a:p>
            <a:pPr marL="514350" indent="-514350">
              <a:buFont typeface="+mj-lt"/>
              <a:buAutoNum type="arabicPeriod"/>
            </a:pPr>
            <a:endParaRPr lang="en-US" dirty="0" smtClean="0"/>
          </a:p>
          <a:p>
            <a:pPr marL="514350" indent="-514350">
              <a:buNone/>
            </a:pPr>
            <a:endParaRPr lang="en-US" dirty="0" smtClean="0"/>
          </a:p>
          <a:p>
            <a:pPr marL="514350" indent="-514350">
              <a:buNone/>
            </a:pPr>
            <a:endParaRPr lang="en-US" dirty="0" smtClean="0"/>
          </a:p>
          <a:p>
            <a:endParaRPr lang="en-US" dirty="0"/>
          </a:p>
        </p:txBody>
      </p:sp>
    </p:spTree>
    <p:extLst>
      <p:ext uri="{BB962C8B-B14F-4D97-AF65-F5344CB8AC3E}">
        <p14:creationId xmlns:p14="http://schemas.microsoft.com/office/powerpoint/2010/main" val="3724583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33400"/>
            <a:ext cx="8229600" cy="533400"/>
          </a:xfrm>
        </p:spPr>
        <p:txBody>
          <a:bodyPr>
            <a:normAutofit fontScale="90000"/>
          </a:bodyPr>
          <a:lstStyle/>
          <a:p>
            <a:r>
              <a:rPr lang="en-US" dirty="0" smtClean="0"/>
              <a:t>continue</a:t>
            </a:r>
            <a:endParaRPr lang="en-US" dirty="0"/>
          </a:p>
        </p:txBody>
      </p:sp>
      <p:sp>
        <p:nvSpPr>
          <p:cNvPr id="3" name="Content Placeholder 2"/>
          <p:cNvSpPr>
            <a:spLocks noGrp="1"/>
          </p:cNvSpPr>
          <p:nvPr>
            <p:ph idx="1"/>
          </p:nvPr>
        </p:nvSpPr>
        <p:spPr>
          <a:xfrm>
            <a:off x="1981200" y="990600"/>
            <a:ext cx="8229600" cy="5334000"/>
          </a:xfrm>
        </p:spPr>
        <p:txBody>
          <a:bodyPr>
            <a:normAutofit/>
          </a:bodyPr>
          <a:lstStyle/>
          <a:p>
            <a:pPr algn="just">
              <a:buNone/>
            </a:pPr>
            <a:r>
              <a:rPr lang="en-US" dirty="0" smtClean="0">
                <a:latin typeface="Georgia" pitchFamily="18" charset="0"/>
              </a:rPr>
              <a:t>3.The liabilities (whether or not recorded) by the purchasing company may be discharged or may be assumed by any one of the partners, or must be shared by the partners in their capital ratio.</a:t>
            </a:r>
          </a:p>
          <a:p>
            <a:pPr algn="just">
              <a:buNone/>
            </a:pPr>
            <a:r>
              <a:rPr lang="en-US" dirty="0" smtClean="0">
                <a:latin typeface="Georgia" pitchFamily="18" charset="0"/>
              </a:rPr>
              <a:t>I. If liability is paid by purchasing company </a:t>
            </a:r>
          </a:p>
          <a:p>
            <a:pPr>
              <a:buFont typeface="Wingdings" pitchFamily="2" charset="2"/>
              <a:buChar char="Ø"/>
            </a:pPr>
            <a:r>
              <a:rPr lang="en-US" dirty="0" smtClean="0">
                <a:solidFill>
                  <a:srgbClr val="0070C0"/>
                </a:solidFill>
                <a:latin typeface="Georgia" pitchFamily="18" charset="0"/>
              </a:rPr>
              <a:t>Realization A/C .............Dr.</a:t>
            </a:r>
          </a:p>
          <a:p>
            <a:pPr>
              <a:buNone/>
            </a:pPr>
            <a:r>
              <a:rPr lang="en-US" dirty="0" smtClean="0">
                <a:solidFill>
                  <a:srgbClr val="0070C0"/>
                </a:solidFill>
                <a:latin typeface="Georgia" pitchFamily="18" charset="0"/>
              </a:rPr>
              <a:t>        To Bank A/C</a:t>
            </a:r>
          </a:p>
          <a:p>
            <a:pPr>
              <a:buNone/>
            </a:pPr>
            <a:r>
              <a:rPr lang="en-US" dirty="0" smtClean="0">
                <a:solidFill>
                  <a:srgbClr val="0070C0"/>
                </a:solidFill>
                <a:latin typeface="Georgia" pitchFamily="18" charset="0"/>
              </a:rPr>
              <a:t>(For discharging liability by purchasing company)</a:t>
            </a:r>
          </a:p>
          <a:p>
            <a:pPr>
              <a:buNone/>
            </a:pPr>
            <a:r>
              <a:rPr lang="en-US" dirty="0" smtClean="0">
                <a:latin typeface="Georgia" pitchFamily="18" charset="0"/>
              </a:rPr>
              <a:t>II. If such liability has to be assumed by all partners</a:t>
            </a:r>
          </a:p>
          <a:p>
            <a:pPr>
              <a:buFont typeface="Wingdings" pitchFamily="2" charset="2"/>
              <a:buChar char="Ø"/>
            </a:pPr>
            <a:r>
              <a:rPr lang="en-US" dirty="0" smtClean="0">
                <a:solidFill>
                  <a:srgbClr val="0070C0"/>
                </a:solidFill>
                <a:latin typeface="Georgia" pitchFamily="18" charset="0"/>
              </a:rPr>
              <a:t>Realization A/C................Dr.</a:t>
            </a:r>
          </a:p>
          <a:p>
            <a:pPr>
              <a:buNone/>
            </a:pPr>
            <a:r>
              <a:rPr lang="en-US" dirty="0" smtClean="0">
                <a:solidFill>
                  <a:srgbClr val="0070C0"/>
                </a:solidFill>
                <a:latin typeface="Georgia" pitchFamily="18" charset="0"/>
              </a:rPr>
              <a:t>        To Partners' capital A/C</a:t>
            </a:r>
          </a:p>
          <a:p>
            <a:pPr>
              <a:buNone/>
            </a:pPr>
            <a:r>
              <a:rPr lang="en-US" dirty="0" smtClean="0">
                <a:solidFill>
                  <a:srgbClr val="0070C0"/>
                </a:solidFill>
                <a:latin typeface="Georgia" pitchFamily="18" charset="0"/>
              </a:rPr>
              <a:t>(For distribution of liabilities among partners)</a:t>
            </a:r>
          </a:p>
          <a:p>
            <a:pPr algn="just">
              <a:buNone/>
            </a:pPr>
            <a:endParaRPr lang="en-US" dirty="0"/>
          </a:p>
        </p:txBody>
      </p:sp>
    </p:spTree>
    <p:extLst>
      <p:ext uri="{BB962C8B-B14F-4D97-AF65-F5344CB8AC3E}">
        <p14:creationId xmlns:p14="http://schemas.microsoft.com/office/powerpoint/2010/main" val="872572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28600"/>
            <a:ext cx="8534400" cy="609600"/>
          </a:xfrm>
        </p:spPr>
        <p:txBody>
          <a:bodyPr>
            <a:normAutofit fontScale="90000"/>
          </a:bodyPr>
          <a:lstStyle/>
          <a:p>
            <a:r>
              <a:rPr lang="en-US" dirty="0" smtClean="0"/>
              <a:t>Continue….</a:t>
            </a:r>
            <a:endParaRPr lang="en-US" dirty="0"/>
          </a:p>
        </p:txBody>
      </p:sp>
      <p:sp>
        <p:nvSpPr>
          <p:cNvPr id="3" name="Content Placeholder 2"/>
          <p:cNvSpPr>
            <a:spLocks noGrp="1"/>
          </p:cNvSpPr>
          <p:nvPr>
            <p:ph idx="1"/>
          </p:nvPr>
        </p:nvSpPr>
        <p:spPr>
          <a:xfrm>
            <a:off x="1828800" y="990600"/>
            <a:ext cx="8534400" cy="5638800"/>
          </a:xfrm>
        </p:spPr>
        <p:txBody>
          <a:bodyPr>
            <a:normAutofit/>
          </a:bodyPr>
          <a:lstStyle/>
          <a:p>
            <a:pPr algn="just">
              <a:buNone/>
            </a:pPr>
            <a:r>
              <a:rPr lang="en-US" dirty="0" smtClean="0"/>
              <a:t>4.When the realization expenses is paid, Realization account is debited.</a:t>
            </a:r>
          </a:p>
          <a:p>
            <a:pPr>
              <a:buFont typeface="Wingdings" pitchFamily="2" charset="2"/>
              <a:buChar char="Ø"/>
            </a:pPr>
            <a:r>
              <a:rPr lang="en-US" dirty="0" smtClean="0"/>
              <a:t> </a:t>
            </a:r>
            <a:r>
              <a:rPr lang="en-US" dirty="0" smtClean="0">
                <a:solidFill>
                  <a:srgbClr val="0070C0"/>
                </a:solidFill>
              </a:rPr>
              <a:t>Realization A/C.............Dr.</a:t>
            </a:r>
          </a:p>
          <a:p>
            <a:pPr>
              <a:buNone/>
            </a:pPr>
            <a:r>
              <a:rPr lang="en-US" dirty="0" smtClean="0">
                <a:solidFill>
                  <a:srgbClr val="0070C0"/>
                </a:solidFill>
              </a:rPr>
              <a:t>           To Bank</a:t>
            </a:r>
          </a:p>
          <a:p>
            <a:pPr>
              <a:buNone/>
            </a:pPr>
            <a:r>
              <a:rPr lang="en-US" dirty="0" smtClean="0">
                <a:solidFill>
                  <a:srgbClr val="0070C0"/>
                </a:solidFill>
              </a:rPr>
              <a:t>(For payment of realization expenses)</a:t>
            </a:r>
          </a:p>
          <a:p>
            <a:pPr algn="just">
              <a:buNone/>
            </a:pPr>
            <a:r>
              <a:rPr lang="en-US" b="1" dirty="0" smtClean="0"/>
              <a:t>5.</a:t>
            </a:r>
            <a:r>
              <a:rPr lang="en-US" dirty="0" smtClean="0"/>
              <a:t> Close the realization account by transferring the balance (profit or loss) to the capital of the partners in profit sharing ratio.</a:t>
            </a:r>
          </a:p>
          <a:p>
            <a:pPr>
              <a:buFont typeface="Wingdings" pitchFamily="2" charset="2"/>
              <a:buChar char="Ø"/>
            </a:pPr>
            <a:r>
              <a:rPr lang="en-US" dirty="0" smtClean="0">
                <a:solidFill>
                  <a:srgbClr val="0070C0"/>
                </a:solidFill>
              </a:rPr>
              <a:t>Realization A/C..............Dr.</a:t>
            </a:r>
          </a:p>
          <a:p>
            <a:pPr>
              <a:buNone/>
            </a:pPr>
            <a:r>
              <a:rPr lang="en-US" dirty="0" smtClean="0">
                <a:solidFill>
                  <a:srgbClr val="0070C0"/>
                </a:solidFill>
              </a:rPr>
              <a:t>         To Partners' capital A/C</a:t>
            </a:r>
          </a:p>
          <a:p>
            <a:pPr>
              <a:buNone/>
            </a:pPr>
            <a:r>
              <a:rPr lang="en-US" dirty="0" smtClean="0">
                <a:solidFill>
                  <a:srgbClr val="0070C0"/>
                </a:solidFill>
              </a:rPr>
              <a:t>(For profit on realization account)</a:t>
            </a:r>
          </a:p>
          <a:p>
            <a:pPr algn="ctr">
              <a:buNone/>
            </a:pPr>
            <a:r>
              <a:rPr lang="en-US" dirty="0" smtClean="0"/>
              <a:t>or</a:t>
            </a:r>
          </a:p>
          <a:p>
            <a:pPr>
              <a:buFont typeface="Wingdings" pitchFamily="2" charset="2"/>
              <a:buChar char="Ø"/>
            </a:pPr>
            <a:r>
              <a:rPr lang="en-US" dirty="0" smtClean="0">
                <a:solidFill>
                  <a:srgbClr val="0070C0"/>
                </a:solidFill>
              </a:rPr>
              <a:t>Partners' capital A/C............Dr.</a:t>
            </a:r>
          </a:p>
          <a:p>
            <a:pPr>
              <a:buNone/>
            </a:pPr>
            <a:r>
              <a:rPr lang="en-US" dirty="0" smtClean="0">
                <a:solidFill>
                  <a:srgbClr val="0070C0"/>
                </a:solidFill>
              </a:rPr>
              <a:t>         To realization A/C</a:t>
            </a:r>
          </a:p>
          <a:p>
            <a:pPr>
              <a:buNone/>
            </a:pPr>
            <a:r>
              <a:rPr lang="en-US" dirty="0" smtClean="0">
                <a:solidFill>
                  <a:srgbClr val="0070C0"/>
                </a:solidFill>
              </a:rPr>
              <a:t>   (For loss on realization account)</a:t>
            </a:r>
          </a:p>
          <a:p>
            <a:pPr>
              <a:buNone/>
            </a:pPr>
            <a:endParaRPr lang="en-US" dirty="0" smtClean="0"/>
          </a:p>
          <a:p>
            <a:endParaRPr lang="en-US" dirty="0">
              <a:solidFill>
                <a:srgbClr val="0070C0"/>
              </a:solidFill>
            </a:endParaRPr>
          </a:p>
        </p:txBody>
      </p:sp>
    </p:spTree>
    <p:extLst>
      <p:ext uri="{BB962C8B-B14F-4D97-AF65-F5344CB8AC3E}">
        <p14:creationId xmlns:p14="http://schemas.microsoft.com/office/powerpoint/2010/main" val="588967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8229600" cy="685800"/>
          </a:xfrm>
        </p:spPr>
        <p:txBody>
          <a:bodyPr>
            <a:normAutofit/>
          </a:bodyPr>
          <a:lstStyle/>
          <a:p>
            <a:r>
              <a:rPr lang="en-US" dirty="0" smtClean="0"/>
              <a:t>Continue…</a:t>
            </a:r>
            <a:endParaRPr lang="en-US" dirty="0"/>
          </a:p>
        </p:txBody>
      </p:sp>
      <p:sp>
        <p:nvSpPr>
          <p:cNvPr id="3" name="Content Placeholder 2"/>
          <p:cNvSpPr>
            <a:spLocks noGrp="1"/>
          </p:cNvSpPr>
          <p:nvPr>
            <p:ph idx="1"/>
          </p:nvPr>
        </p:nvSpPr>
        <p:spPr>
          <a:xfrm>
            <a:off x="1828800" y="1219200"/>
            <a:ext cx="8610600" cy="5410200"/>
          </a:xfrm>
        </p:spPr>
        <p:txBody>
          <a:bodyPr>
            <a:normAutofit/>
          </a:bodyPr>
          <a:lstStyle/>
          <a:p>
            <a:pPr algn="just">
              <a:buNone/>
            </a:pPr>
            <a:r>
              <a:rPr lang="en-US" dirty="0" smtClean="0"/>
              <a:t>6. On the receipt of purchase consideration (price), cash/bank account, equity shares in purchasing company or preference shares in purchasing company at their issue prices are debited and purchasing company's account is credited.</a:t>
            </a:r>
          </a:p>
          <a:p>
            <a:pPr>
              <a:buFont typeface="Wingdings" pitchFamily="2" charset="2"/>
              <a:buChar char="Ø"/>
            </a:pPr>
            <a:r>
              <a:rPr lang="en-US" dirty="0" smtClean="0">
                <a:solidFill>
                  <a:srgbClr val="0070C0"/>
                </a:solidFill>
              </a:rPr>
              <a:t>Cash/bank A/C....................................Dr.</a:t>
            </a:r>
          </a:p>
          <a:p>
            <a:pPr>
              <a:buNone/>
            </a:pPr>
            <a:r>
              <a:rPr lang="en-US" dirty="0" smtClean="0">
                <a:solidFill>
                  <a:srgbClr val="0070C0"/>
                </a:solidFill>
              </a:rPr>
              <a:t>    Equity share in purchasing Co...........Dr.</a:t>
            </a:r>
          </a:p>
          <a:p>
            <a:pPr>
              <a:buNone/>
            </a:pPr>
            <a:r>
              <a:rPr lang="en-US" dirty="0" smtClean="0">
                <a:solidFill>
                  <a:srgbClr val="0070C0"/>
                </a:solidFill>
              </a:rPr>
              <a:t>    Preference share in purchasing Co....Dr.</a:t>
            </a:r>
          </a:p>
          <a:p>
            <a:pPr>
              <a:buNone/>
            </a:pPr>
            <a:r>
              <a:rPr lang="en-US" dirty="0" smtClean="0">
                <a:solidFill>
                  <a:srgbClr val="0070C0"/>
                </a:solidFill>
              </a:rPr>
              <a:t>    Debentures share in purchasing Co...Dr.</a:t>
            </a:r>
          </a:p>
          <a:p>
            <a:pPr>
              <a:buNone/>
            </a:pPr>
            <a:r>
              <a:rPr lang="en-US" dirty="0" smtClean="0">
                <a:solidFill>
                  <a:srgbClr val="0070C0"/>
                </a:solidFill>
              </a:rPr>
              <a:t>             To purchasing Co.</a:t>
            </a:r>
          </a:p>
          <a:p>
            <a:pPr>
              <a:buNone/>
            </a:pPr>
            <a:r>
              <a:rPr lang="en-US" dirty="0" smtClean="0">
                <a:solidFill>
                  <a:srgbClr val="0070C0"/>
                </a:solidFill>
              </a:rPr>
              <a:t>    (For the receipt of purchase price)</a:t>
            </a:r>
          </a:p>
          <a:p>
            <a:pPr>
              <a:buNone/>
            </a:pPr>
            <a:endParaRPr lang="en-US" dirty="0" smtClean="0"/>
          </a:p>
          <a:p>
            <a:endParaRPr lang="en-US" dirty="0"/>
          </a:p>
        </p:txBody>
      </p:sp>
    </p:spTree>
    <p:extLst>
      <p:ext uri="{BB962C8B-B14F-4D97-AF65-F5344CB8AC3E}">
        <p14:creationId xmlns:p14="http://schemas.microsoft.com/office/powerpoint/2010/main" val="820818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0"/>
            <a:ext cx="8382000" cy="533400"/>
          </a:xfrm>
        </p:spPr>
        <p:txBody>
          <a:bodyPr>
            <a:normAutofit fontScale="90000"/>
          </a:bodyPr>
          <a:lstStyle/>
          <a:p>
            <a:r>
              <a:rPr lang="en-US" sz="3100" dirty="0"/>
              <a:t>Continue</a:t>
            </a:r>
            <a:r>
              <a:rPr lang="en-US" dirty="0" smtClean="0"/>
              <a:t>…</a:t>
            </a:r>
            <a:endParaRPr lang="en-US" dirty="0"/>
          </a:p>
        </p:txBody>
      </p:sp>
      <p:sp>
        <p:nvSpPr>
          <p:cNvPr id="3" name="Content Placeholder 2"/>
          <p:cNvSpPr>
            <a:spLocks noGrp="1"/>
          </p:cNvSpPr>
          <p:nvPr>
            <p:ph idx="1"/>
          </p:nvPr>
        </p:nvSpPr>
        <p:spPr>
          <a:xfrm>
            <a:off x="1752600" y="457200"/>
            <a:ext cx="8686800" cy="6172200"/>
          </a:xfrm>
        </p:spPr>
        <p:txBody>
          <a:bodyPr>
            <a:noAutofit/>
          </a:bodyPr>
          <a:lstStyle/>
          <a:p>
            <a:pPr algn="just">
              <a:buNone/>
            </a:pPr>
            <a:r>
              <a:rPr lang="en-US" sz="2000" dirty="0"/>
              <a:t>7.Transfer all accumulated reserves/profits/losses to the capital accounts of partners in profit sharing ratio.</a:t>
            </a:r>
          </a:p>
          <a:p>
            <a:pPr>
              <a:buFont typeface="Wingdings" pitchFamily="2" charset="2"/>
              <a:buChar char="Ø"/>
            </a:pPr>
            <a:r>
              <a:rPr lang="en-US" sz="2000" i="1" dirty="0"/>
              <a:t>  </a:t>
            </a:r>
            <a:r>
              <a:rPr lang="en-US" sz="2000" dirty="0">
                <a:solidFill>
                  <a:srgbClr val="0070C0"/>
                </a:solidFill>
              </a:rPr>
              <a:t>Reserve A/C.................Dr.</a:t>
            </a:r>
          </a:p>
          <a:p>
            <a:pPr>
              <a:buNone/>
            </a:pPr>
            <a:r>
              <a:rPr lang="en-US" sz="2000" dirty="0">
                <a:solidFill>
                  <a:srgbClr val="0070C0"/>
                </a:solidFill>
              </a:rPr>
              <a:t>      Profit and loss A/C.......Dr.</a:t>
            </a:r>
          </a:p>
          <a:p>
            <a:pPr>
              <a:buNone/>
            </a:pPr>
            <a:r>
              <a:rPr lang="en-US" sz="2000" dirty="0">
                <a:solidFill>
                  <a:srgbClr val="0070C0"/>
                </a:solidFill>
              </a:rPr>
              <a:t>         To partners' capital A/C</a:t>
            </a:r>
          </a:p>
          <a:p>
            <a:pPr>
              <a:buNone/>
            </a:pPr>
            <a:r>
              <a:rPr lang="en-US" sz="2000" dirty="0">
                <a:solidFill>
                  <a:srgbClr val="0070C0"/>
                </a:solidFill>
              </a:rPr>
              <a:t>(For accumulated reserves, profits)          </a:t>
            </a:r>
            <a:r>
              <a:rPr lang="en-US" sz="2000" dirty="0"/>
              <a:t>or</a:t>
            </a:r>
          </a:p>
          <a:p>
            <a:pPr>
              <a:buFont typeface="Wingdings" pitchFamily="2" charset="2"/>
              <a:buChar char="Ø"/>
            </a:pPr>
            <a:r>
              <a:rPr lang="en-US" sz="2000" dirty="0">
                <a:solidFill>
                  <a:srgbClr val="0070C0"/>
                </a:solidFill>
              </a:rPr>
              <a:t>Partners' capital A/C.............Dr.</a:t>
            </a:r>
          </a:p>
          <a:p>
            <a:pPr>
              <a:buNone/>
            </a:pPr>
            <a:r>
              <a:rPr lang="en-US" sz="2000" dirty="0">
                <a:solidFill>
                  <a:srgbClr val="0070C0"/>
                </a:solidFill>
              </a:rPr>
              <a:t>          To profit and loss A/C</a:t>
            </a:r>
          </a:p>
          <a:p>
            <a:pPr>
              <a:buNone/>
            </a:pPr>
            <a:r>
              <a:rPr lang="en-US" sz="2000" dirty="0">
                <a:solidFill>
                  <a:srgbClr val="0070C0"/>
                </a:solidFill>
              </a:rPr>
              <a:t>(For accumulated losses)</a:t>
            </a:r>
          </a:p>
          <a:p>
            <a:pPr algn="just">
              <a:buNone/>
            </a:pPr>
            <a:r>
              <a:rPr lang="en-US" sz="2000" dirty="0"/>
              <a:t>8.Transfer the current account, if any, to the capital accounts of the partners.</a:t>
            </a:r>
          </a:p>
          <a:p>
            <a:pPr>
              <a:buFont typeface="Wingdings" pitchFamily="2" charset="2"/>
              <a:buChar char="Ø"/>
            </a:pPr>
            <a:r>
              <a:rPr lang="en-US" sz="2000" dirty="0">
                <a:solidFill>
                  <a:srgbClr val="0070C0"/>
                </a:solidFill>
              </a:rPr>
              <a:t>Partners' current Account................Dr.</a:t>
            </a:r>
          </a:p>
          <a:p>
            <a:pPr>
              <a:buNone/>
            </a:pPr>
            <a:r>
              <a:rPr lang="en-US" sz="2000" dirty="0">
                <a:solidFill>
                  <a:srgbClr val="0070C0"/>
                </a:solidFill>
              </a:rPr>
              <a:t>       To partners' capital Account</a:t>
            </a:r>
          </a:p>
          <a:p>
            <a:pPr>
              <a:buNone/>
            </a:pPr>
            <a:r>
              <a:rPr lang="en-US" sz="2000" dirty="0">
                <a:solidFill>
                  <a:srgbClr val="0070C0"/>
                </a:solidFill>
              </a:rPr>
              <a:t>(For transferring current account to the capital account)</a:t>
            </a:r>
          </a:p>
          <a:p>
            <a:pPr>
              <a:buNone/>
            </a:pPr>
            <a:r>
              <a:rPr lang="en-US" sz="2000" i="1" dirty="0"/>
              <a:t> 9</a:t>
            </a:r>
            <a:r>
              <a:rPr lang="en-US" sz="2000" dirty="0"/>
              <a:t>.Pay off the partner's loan if any.</a:t>
            </a:r>
          </a:p>
          <a:p>
            <a:pPr>
              <a:buFont typeface="Wingdings" pitchFamily="2" charset="2"/>
              <a:buChar char="Ø"/>
            </a:pPr>
            <a:r>
              <a:rPr lang="en-US" sz="2000" i="1" dirty="0">
                <a:solidFill>
                  <a:srgbClr val="0070C0"/>
                </a:solidFill>
              </a:rPr>
              <a:t> </a:t>
            </a:r>
            <a:r>
              <a:rPr lang="en-US" sz="2000" dirty="0">
                <a:solidFill>
                  <a:srgbClr val="0070C0"/>
                </a:solidFill>
              </a:rPr>
              <a:t>Partner's loan A/C ..............Dr.</a:t>
            </a:r>
          </a:p>
          <a:p>
            <a:pPr>
              <a:buNone/>
            </a:pPr>
            <a:r>
              <a:rPr lang="en-US" sz="2000" dirty="0">
                <a:solidFill>
                  <a:srgbClr val="0070C0"/>
                </a:solidFill>
              </a:rPr>
              <a:t>          To bank A/C</a:t>
            </a:r>
          </a:p>
          <a:p>
            <a:pPr>
              <a:buNone/>
            </a:pPr>
            <a:r>
              <a:rPr lang="en-US" sz="2000" dirty="0">
                <a:solidFill>
                  <a:srgbClr val="0070C0"/>
                </a:solidFill>
              </a:rPr>
              <a:t>  (For the payment of partner's loan )</a:t>
            </a:r>
          </a:p>
          <a:p>
            <a:pPr>
              <a:buNone/>
            </a:pPr>
            <a:endParaRPr lang="en-US" sz="2000" dirty="0">
              <a:solidFill>
                <a:srgbClr val="0070C0"/>
              </a:solidFill>
            </a:endParaRPr>
          </a:p>
          <a:p>
            <a:pPr>
              <a:buNone/>
            </a:pPr>
            <a:r>
              <a:rPr lang="en-US" sz="2000" dirty="0"/>
              <a:t> </a:t>
            </a:r>
          </a:p>
          <a:p>
            <a:endParaRPr lang="en-US" sz="2000" dirty="0"/>
          </a:p>
        </p:txBody>
      </p:sp>
    </p:spTree>
    <p:extLst>
      <p:ext uri="{BB962C8B-B14F-4D97-AF65-F5344CB8AC3E}">
        <p14:creationId xmlns:p14="http://schemas.microsoft.com/office/powerpoint/2010/main" val="3385477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81000"/>
            <a:ext cx="8229600" cy="762000"/>
          </a:xfrm>
        </p:spPr>
        <p:txBody>
          <a:bodyPr>
            <a:normAutofit/>
          </a:bodyPr>
          <a:lstStyle/>
          <a:p>
            <a:r>
              <a:rPr lang="en-US" sz="2800" dirty="0"/>
              <a:t>Continue…</a:t>
            </a:r>
            <a:endParaRPr lang="en-US" sz="2800" dirty="0"/>
          </a:p>
        </p:txBody>
      </p:sp>
      <p:sp>
        <p:nvSpPr>
          <p:cNvPr id="3" name="Content Placeholder 2"/>
          <p:cNvSpPr>
            <a:spLocks noGrp="1"/>
          </p:cNvSpPr>
          <p:nvPr>
            <p:ph idx="1"/>
          </p:nvPr>
        </p:nvSpPr>
        <p:spPr>
          <a:xfrm>
            <a:off x="1981200" y="1295400"/>
            <a:ext cx="8229600" cy="5029200"/>
          </a:xfrm>
        </p:spPr>
        <p:txBody>
          <a:bodyPr>
            <a:normAutofit/>
          </a:bodyPr>
          <a:lstStyle/>
          <a:p>
            <a:pPr algn="just">
              <a:buNone/>
            </a:pPr>
            <a:r>
              <a:rPr lang="en-US" dirty="0" smtClean="0"/>
              <a:t>10.</a:t>
            </a:r>
            <a:r>
              <a:rPr lang="en-US" i="1" dirty="0" smtClean="0"/>
              <a:t> </a:t>
            </a:r>
            <a:r>
              <a:rPr lang="en-US" dirty="0" smtClean="0"/>
              <a:t>Make final settlement by paying off balances in capital accounts. In the absence of an agreement as to the division of shares (from purchasing company) among partners, such shares are distributed in the ratio of their final claims (i.e. in the ratio of capitals after all the adjustments).</a:t>
            </a:r>
          </a:p>
          <a:p>
            <a:pPr>
              <a:buFont typeface="Wingdings" pitchFamily="2" charset="2"/>
              <a:buChar char="Ø"/>
            </a:pPr>
            <a:r>
              <a:rPr lang="en-US" dirty="0" smtClean="0"/>
              <a:t> </a:t>
            </a:r>
            <a:r>
              <a:rPr lang="en-US" dirty="0" smtClean="0">
                <a:solidFill>
                  <a:srgbClr val="0070C0"/>
                </a:solidFill>
              </a:rPr>
              <a:t>Vendor’s</a:t>
            </a:r>
            <a:r>
              <a:rPr lang="en-US" dirty="0" smtClean="0"/>
              <a:t>/</a:t>
            </a:r>
            <a:r>
              <a:rPr lang="en-US" dirty="0" smtClean="0">
                <a:solidFill>
                  <a:srgbClr val="0070C0"/>
                </a:solidFill>
              </a:rPr>
              <a:t>Partners' capital A/C ...........Dr.</a:t>
            </a:r>
          </a:p>
          <a:p>
            <a:pPr>
              <a:buNone/>
            </a:pPr>
            <a:r>
              <a:rPr lang="en-US" dirty="0" smtClean="0">
                <a:solidFill>
                  <a:srgbClr val="0070C0"/>
                </a:solidFill>
              </a:rPr>
              <a:t>         To equity shares in purchasing Co.</a:t>
            </a:r>
          </a:p>
          <a:p>
            <a:pPr>
              <a:buNone/>
            </a:pPr>
            <a:r>
              <a:rPr lang="en-US" dirty="0" smtClean="0">
                <a:solidFill>
                  <a:srgbClr val="0070C0"/>
                </a:solidFill>
              </a:rPr>
              <a:t>         To preference shares in purchasing Co.</a:t>
            </a:r>
          </a:p>
          <a:p>
            <a:pPr>
              <a:buNone/>
            </a:pPr>
            <a:r>
              <a:rPr lang="en-US" dirty="0" smtClean="0">
                <a:solidFill>
                  <a:srgbClr val="0070C0"/>
                </a:solidFill>
              </a:rPr>
              <a:t>         To bank A/C</a:t>
            </a:r>
          </a:p>
          <a:p>
            <a:pPr>
              <a:buNone/>
            </a:pPr>
            <a:r>
              <a:rPr lang="en-US" dirty="0" smtClean="0">
                <a:solidFill>
                  <a:srgbClr val="0070C0"/>
                </a:solidFill>
              </a:rPr>
              <a:t>       (For final settlement)</a:t>
            </a:r>
          </a:p>
          <a:p>
            <a:pPr>
              <a:buNone/>
            </a:pPr>
            <a:r>
              <a:rPr lang="en-US" dirty="0" smtClean="0">
                <a:solidFill>
                  <a:srgbClr val="0070C0"/>
                </a:solidFill>
              </a:rPr>
              <a:t> </a:t>
            </a:r>
          </a:p>
          <a:p>
            <a:pPr>
              <a:buNone/>
            </a:pPr>
            <a:r>
              <a:rPr lang="en-US" dirty="0" smtClean="0"/>
              <a:t> </a:t>
            </a:r>
          </a:p>
          <a:p>
            <a:endParaRPr lang="en-US" dirty="0"/>
          </a:p>
        </p:txBody>
      </p:sp>
    </p:spTree>
    <p:extLst>
      <p:ext uri="{BB962C8B-B14F-4D97-AF65-F5344CB8AC3E}">
        <p14:creationId xmlns:p14="http://schemas.microsoft.com/office/powerpoint/2010/main" val="97785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81000"/>
            <a:ext cx="8229600" cy="609600"/>
          </a:xfrm>
        </p:spPr>
        <p:txBody>
          <a:bodyPr>
            <a:normAutofit fontScale="90000"/>
          </a:bodyPr>
          <a:lstStyle/>
          <a:p>
            <a:r>
              <a:rPr lang="en-US" sz="3600" dirty="0"/>
              <a:t>Continue…</a:t>
            </a:r>
            <a:endParaRPr lang="en-US" sz="3600" dirty="0"/>
          </a:p>
        </p:txBody>
      </p:sp>
      <p:sp>
        <p:nvSpPr>
          <p:cNvPr id="3" name="Content Placeholder 2"/>
          <p:cNvSpPr>
            <a:spLocks noGrp="1"/>
          </p:cNvSpPr>
          <p:nvPr>
            <p:ph idx="1"/>
          </p:nvPr>
        </p:nvSpPr>
        <p:spPr>
          <a:xfrm>
            <a:off x="1981200" y="990600"/>
            <a:ext cx="8229600" cy="5334000"/>
          </a:xfrm>
        </p:spPr>
        <p:txBody>
          <a:bodyPr/>
          <a:lstStyle/>
          <a:p>
            <a:r>
              <a:rPr lang="en-US" b="1" i="1" dirty="0" smtClean="0"/>
              <a:t>Entries in the books of purchasing company</a:t>
            </a:r>
            <a:endParaRPr lang="en-US" dirty="0" smtClean="0"/>
          </a:p>
          <a:p>
            <a:pPr>
              <a:buFont typeface="Wingdings" pitchFamily="2" charset="2"/>
              <a:buChar char="Ø"/>
            </a:pPr>
            <a:r>
              <a:rPr lang="en-US" dirty="0" smtClean="0">
                <a:solidFill>
                  <a:srgbClr val="0070C0"/>
                </a:solidFill>
              </a:rPr>
              <a:t>Assets Account...........................Dr.</a:t>
            </a:r>
          </a:p>
          <a:p>
            <a:pPr>
              <a:buNone/>
            </a:pPr>
            <a:r>
              <a:rPr lang="en-US" dirty="0" smtClean="0">
                <a:solidFill>
                  <a:srgbClr val="0070C0"/>
                </a:solidFill>
              </a:rPr>
              <a:t>   Goodwill Account........................Dr. (balancing figure)</a:t>
            </a:r>
          </a:p>
          <a:p>
            <a:pPr>
              <a:buNone/>
            </a:pPr>
            <a:r>
              <a:rPr lang="en-US" dirty="0" smtClean="0">
                <a:solidFill>
                  <a:srgbClr val="0070C0"/>
                </a:solidFill>
              </a:rPr>
              <a:t>             To liabilities</a:t>
            </a:r>
          </a:p>
          <a:p>
            <a:pPr>
              <a:buNone/>
            </a:pPr>
            <a:r>
              <a:rPr lang="en-US" dirty="0" smtClean="0">
                <a:solidFill>
                  <a:srgbClr val="0070C0"/>
                </a:solidFill>
              </a:rPr>
              <a:t>             To share capital</a:t>
            </a:r>
          </a:p>
          <a:p>
            <a:pPr>
              <a:buNone/>
            </a:pPr>
            <a:r>
              <a:rPr lang="en-US" dirty="0" smtClean="0">
                <a:solidFill>
                  <a:srgbClr val="0070C0"/>
                </a:solidFill>
              </a:rPr>
              <a:t>             To share premium</a:t>
            </a:r>
          </a:p>
          <a:p>
            <a:pPr>
              <a:buNone/>
            </a:pPr>
            <a:r>
              <a:rPr lang="en-US" dirty="0" smtClean="0">
                <a:solidFill>
                  <a:srgbClr val="0070C0"/>
                </a:solidFill>
              </a:rPr>
              <a:t>  (Being assets and liabilities taken over)</a:t>
            </a:r>
          </a:p>
          <a:p>
            <a:r>
              <a:rPr lang="en-US" b="1" dirty="0" smtClean="0"/>
              <a:t>Note: In case debit higher than credit, capital reserve is credited with the difference.</a:t>
            </a:r>
            <a:endParaRPr lang="en-US" dirty="0" smtClean="0"/>
          </a:p>
          <a:p>
            <a:endParaRPr lang="en-US" dirty="0"/>
          </a:p>
        </p:txBody>
      </p:sp>
    </p:spTree>
    <p:extLst>
      <p:ext uri="{BB962C8B-B14F-4D97-AF65-F5344CB8AC3E}">
        <p14:creationId xmlns:p14="http://schemas.microsoft.com/office/powerpoint/2010/main" val="223389223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17</TotalTime>
  <Words>416</Words>
  <Application>Microsoft Office PowerPoint</Application>
  <PresentationFormat>Widescreen</PresentationFormat>
  <Paragraphs>106</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Century Gothic</vt:lpstr>
      <vt:lpstr>Georgia</vt:lpstr>
      <vt:lpstr>Wingdings</vt:lpstr>
      <vt:lpstr>Wingdings 3</vt:lpstr>
      <vt:lpstr>Wisp</vt:lpstr>
      <vt:lpstr>M.SARANYADEVI, Assistant Professor, Department of Commerce, C.P.A College. </vt:lpstr>
      <vt:lpstr>Sale of Partnership firm to a company</vt:lpstr>
      <vt:lpstr>Accounting records in the books of the firm</vt:lpstr>
      <vt:lpstr>Continue…</vt:lpstr>
      <vt:lpstr>continue</vt:lpstr>
      <vt:lpstr>Continue….</vt:lpstr>
      <vt:lpstr>Continue…</vt:lpstr>
      <vt:lpstr>Continue…</vt:lpstr>
      <vt:lpstr>Continue…</vt:lpstr>
      <vt:lpstr>Continue…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M.SARANYADEVI, Assistant Professor, Department of Commerce, C.P.A College.</dc:title>
  <dc:creator>Admin</dc:creator>
  <cp:lastModifiedBy>Admin</cp:lastModifiedBy>
  <cp:revision>2</cp:revision>
  <dcterms:created xsi:type="dcterms:W3CDTF">2024-11-18T09:08:49Z</dcterms:created>
  <dcterms:modified xsi:type="dcterms:W3CDTF">2024-11-18T09:26:05Z</dcterms:modified>
</cp:coreProperties>
</file>