
<file path=[Content_Types].xml><?xml version="1.0" encoding="utf-8"?>
<Types xmlns="http://schemas.openxmlformats.org/package/2006/content-types">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0" r:id="rId2"/>
    <p:sldId id="256" r:id="rId3"/>
    <p:sldId id="257" r:id="rId4"/>
    <p:sldId id="258" r:id="rId5"/>
    <p:sldId id="259"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1D8BD707-D9CF-40AE-B4C6-C98DA3205C09}" type="datetimeFigureOut">
              <a:rPr lang="en-US" smtClean="0"/>
              <a:pPr/>
              <a:t>20/11/2024</a:t>
            </a:fld>
            <a:endParaRPr lang="en-US"/>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US"/>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20/11/2024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B6F15528-21DE-4FAA-801E-634DDDAF4B2B}" type="slidenum">
              <a:rPr lang="en-US" smtClean="0"/>
              <a:pPr/>
              <a:t>‹#›</a:t>
            </a:fld>
            <a:endParaRPr lang="en-US"/>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1D8BD707-D9CF-40AE-B4C6-C98DA3205C09}" type="datetimeFigureOut">
              <a:rPr lang="en-US" smtClean="0"/>
              <a:pPr/>
              <a:t>20/11/2024</a:t>
            </a:fld>
            <a:endParaRPr lang="en-US"/>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B6F15528-21DE-4FAA-801E-634DDDAF4B2B}" type="slidenum">
              <a:rPr lang="en-US" smtClean="0"/>
              <a:pPr/>
              <a:t>‹#›</a:t>
            </a:fld>
            <a:endParaRPr lang="en-US"/>
          </a:p>
        </p:txBody>
      </p:sp>
      <p:sp>
        <p:nvSpPr>
          <p:cNvPr id="14" name="Footer Placeholder 13"/>
          <p:cNvSpPr>
            <a:spLocks noGrp="1"/>
          </p:cNvSpPr>
          <p:nvPr>
            <p:ph type="ftr" sz="quarter" idx="12"/>
          </p:nvPr>
        </p:nvSpPr>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1D8BD707-D9CF-40AE-B4C6-C98DA3205C09}" type="datetimeFigureOut">
              <a:rPr lang="en-US" smtClean="0"/>
              <a:pPr/>
              <a:t>20/11/2024</a:t>
            </a:fld>
            <a:endParaRPr lang="en-US"/>
          </a:p>
        </p:txBody>
      </p:sp>
      <p:sp>
        <p:nvSpPr>
          <p:cNvPr id="10" name="Slide Number Placeholder 9"/>
          <p:cNvSpPr>
            <a:spLocks noGrp="1"/>
          </p:cNvSpPr>
          <p:nvPr>
            <p:ph type="sldNum" sz="quarter" idx="16"/>
          </p:nvPr>
        </p:nvSpPr>
        <p:spPr/>
        <p:txBody>
          <a:bodyPr rtlCol="0"/>
          <a:lstStyle/>
          <a:p>
            <a:fld id="{B6F15528-21DE-4FAA-801E-634DDDAF4B2B}" type="slidenum">
              <a:rPr lang="en-US" smtClean="0"/>
              <a:pPr/>
              <a:t>‹#›</a:t>
            </a:fld>
            <a:endParaRPr lang="en-US"/>
          </a:p>
        </p:txBody>
      </p:sp>
      <p:sp>
        <p:nvSpPr>
          <p:cNvPr id="12" name="Footer Placeholder 11"/>
          <p:cNvSpPr>
            <a:spLocks noGrp="1"/>
          </p:cNvSpPr>
          <p:nvPr>
            <p:ph type="ftr" sz="quarter" idx="17"/>
          </p:nvPr>
        </p:nvSpPr>
        <p:spPr/>
        <p:txBody>
          <a:bodyPr rtlCol="0"/>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1D8BD707-D9CF-40AE-B4C6-C98DA3205C09}" type="datetimeFigureOut">
              <a:rPr lang="en-US" smtClean="0"/>
              <a:pPr/>
              <a:t>20/11/2024</a:t>
            </a:fld>
            <a:endParaRPr lang="en-US"/>
          </a:p>
        </p:txBody>
      </p:sp>
      <p:sp>
        <p:nvSpPr>
          <p:cNvPr id="12" name="Slide Number Placeholder 11"/>
          <p:cNvSpPr>
            <a:spLocks noGrp="1"/>
          </p:cNvSpPr>
          <p:nvPr>
            <p:ph type="sldNum" sz="quarter" idx="16"/>
          </p:nvPr>
        </p:nvSpPr>
        <p:spPr/>
        <p:txBody>
          <a:bodyPr rtlCol="0"/>
          <a:lstStyle/>
          <a:p>
            <a:fld id="{B6F15528-21DE-4FAA-801E-634DDDAF4B2B}" type="slidenum">
              <a:rPr lang="en-US" smtClean="0"/>
              <a:pPr/>
              <a:t>‹#›</a:t>
            </a:fld>
            <a:endParaRPr lang="en-US"/>
          </a:p>
        </p:txBody>
      </p:sp>
      <p:sp>
        <p:nvSpPr>
          <p:cNvPr id="14" name="Footer Placeholder 13"/>
          <p:cNvSpPr>
            <a:spLocks noGrp="1"/>
          </p:cNvSpPr>
          <p:nvPr>
            <p:ph type="ftr" sz="quarter" idx="17"/>
          </p:nvPr>
        </p:nvSpPr>
        <p:spPr/>
        <p:txBody>
          <a:bodyPr rtlCol="0"/>
          <a:lstStyle/>
          <a:p>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D8BD707-D9CF-40AE-B4C6-C98DA3205C09}" type="datetimeFigureOut">
              <a:rPr lang="en-US" smtClean="0"/>
              <a:pPr/>
              <a:t>20/11/2024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20/11/2024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20/11/2024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B6F15528-21DE-4FAA-801E-634DDDAF4B2B}" type="slidenum">
              <a:rPr lang="en-US" smtClean="0"/>
              <a:pPr/>
              <a:t>‹#›</a:t>
            </a:fld>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fld id="{1D8BD707-D9CF-40AE-B4C6-C98DA3205C09}" type="datetimeFigureOut">
              <a:rPr lang="en-US" smtClean="0"/>
              <a:pPr/>
              <a:t>20/11/2024</a:t>
            </a:fld>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B6F15528-21DE-4FAA-801E-634DDDAF4B2B}" type="slidenum">
              <a:rPr lang="en-US" smtClean="0"/>
              <a:pPr/>
              <a:t>‹#›</a:t>
            </a:fld>
            <a:endParaRPr lang="en-US"/>
          </a:p>
        </p:txBody>
      </p:sp>
      <p:sp>
        <p:nvSpPr>
          <p:cNvPr id="14" name="Footer Placeholder 13"/>
          <p:cNvSpPr>
            <a:spLocks noGrp="1"/>
          </p:cNvSpPr>
          <p:nvPr>
            <p:ph type="ftr" sz="quarter" idx="12"/>
          </p:nvPr>
        </p:nvSpPr>
        <p:spPr>
          <a:xfrm>
            <a:off x="1600200" y="6248206"/>
            <a:ext cx="4572000" cy="365125"/>
          </a:xfrm>
        </p:spPr>
        <p:txBody>
          <a:bodyPr rtlCol="0"/>
          <a:lstStyle/>
          <a:p>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20/11/2024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1D8BD707-D9CF-40AE-B4C6-C98DA3205C09}" type="datetimeFigureOut">
              <a:rPr lang="en-US" smtClean="0"/>
              <a:pPr/>
              <a:t>20/11/2024</a:t>
            </a:fld>
            <a:endParaRPr lang="en-US"/>
          </a:p>
        </p:txBody>
      </p:sp>
      <p:sp>
        <p:nvSpPr>
          <p:cNvPr id="5" name="Footer Placeholder 4"/>
          <p:cNvSpPr>
            <a:spLocks noGrp="1"/>
          </p:cNvSpPr>
          <p:nvPr>
            <p:ph type="ftr" sz="quarter" idx="11"/>
          </p:nvPr>
        </p:nvSpPr>
        <p:spPr>
          <a:xfrm>
            <a:off x="457201" y="6248207"/>
            <a:ext cx="5573483" cy="365125"/>
          </a:xfrm>
        </p:spPr>
        <p:txBody>
          <a:bodyPr/>
          <a:lstStyle/>
          <a:p>
            <a:endParaRPr lang="en-US"/>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1D8BD707-D9CF-40AE-B4C6-C98DA3205C09}" type="datetimeFigureOut">
              <a:rPr lang="en-US" smtClean="0"/>
              <a:pPr/>
              <a:t>20/11/2024</a:t>
            </a:fld>
            <a:endParaRPr lang="en-US"/>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US"/>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500" b="1" dirty="0" smtClean="0">
                <a:latin typeface="Times New Roman" pitchFamily="18" charset="0"/>
                <a:cs typeface="Times New Roman" pitchFamily="18" charset="0"/>
              </a:rPr>
              <a:t>Risk Management: Guidelines and Responsibilities</a:t>
            </a:r>
            <a:endParaRPr lang="en-US" sz="3500" dirty="0"/>
          </a:p>
        </p:txBody>
      </p:sp>
      <p:sp>
        <p:nvSpPr>
          <p:cNvPr id="3" name="Content Placeholder 2"/>
          <p:cNvSpPr>
            <a:spLocks noGrp="1"/>
          </p:cNvSpPr>
          <p:nvPr>
            <p:ph sz="quarter" idx="1"/>
          </p:nvPr>
        </p:nvSpPr>
        <p:spPr/>
        <p:txBody>
          <a:bodyPr>
            <a:normAutofit lnSpcReduction="10000"/>
          </a:bodyPr>
          <a:lstStyle/>
          <a:p>
            <a:pPr lvl="1" algn="r">
              <a:buNone/>
            </a:pPr>
            <a:endParaRPr lang="en-US" b="1" dirty="0" smtClean="0">
              <a:latin typeface="Times New Roman" pitchFamily="18" charset="0"/>
              <a:cs typeface="Times New Roman" pitchFamily="18" charset="0"/>
            </a:endParaRPr>
          </a:p>
          <a:p>
            <a:pPr lvl="1" algn="r">
              <a:buNone/>
            </a:pPr>
            <a:endParaRPr lang="en-US" b="1" dirty="0" smtClean="0">
              <a:latin typeface="Times New Roman" pitchFamily="18" charset="0"/>
              <a:cs typeface="Times New Roman" pitchFamily="18" charset="0"/>
            </a:endParaRPr>
          </a:p>
          <a:p>
            <a:pPr lvl="1" algn="r">
              <a:buNone/>
            </a:pPr>
            <a:endParaRPr lang="en-US" b="1" dirty="0" smtClean="0">
              <a:latin typeface="Times New Roman" pitchFamily="18" charset="0"/>
              <a:cs typeface="Times New Roman" pitchFamily="18" charset="0"/>
            </a:endParaRPr>
          </a:p>
          <a:p>
            <a:pPr lvl="1" algn="r">
              <a:buNone/>
            </a:pPr>
            <a:endParaRPr lang="en-US" b="1" dirty="0" smtClean="0">
              <a:latin typeface="Times New Roman" pitchFamily="18" charset="0"/>
              <a:cs typeface="Times New Roman" pitchFamily="18" charset="0"/>
            </a:endParaRPr>
          </a:p>
          <a:p>
            <a:pPr lvl="1" algn="r">
              <a:buNone/>
            </a:pPr>
            <a:r>
              <a:rPr lang="en-US" b="1" dirty="0" err="1" smtClean="0">
                <a:latin typeface="Times New Roman" pitchFamily="18" charset="0"/>
                <a:cs typeface="Times New Roman" pitchFamily="18" charset="0"/>
              </a:rPr>
              <a:t>Dr.S.NAGALINGAM</a:t>
            </a:r>
            <a:r>
              <a:rPr lang="en-US" b="1" dirty="0" smtClean="0">
                <a:latin typeface="Times New Roman" pitchFamily="18" charset="0"/>
                <a:cs typeface="Times New Roman" pitchFamily="18" charset="0"/>
              </a:rPr>
              <a:t>,</a:t>
            </a:r>
            <a:r>
              <a:rPr lang="en-US" dirty="0" smtClean="0">
                <a:latin typeface="Times New Roman" pitchFamily="18" charset="0"/>
                <a:cs typeface="Times New Roman" pitchFamily="18" charset="0"/>
              </a:rPr>
              <a:t> </a:t>
            </a:r>
          </a:p>
          <a:p>
            <a:pPr lvl="1" algn="r">
              <a:buNone/>
            </a:pPr>
            <a:r>
              <a:rPr lang="en-US" dirty="0" err="1" smtClean="0">
                <a:latin typeface="Times New Roman" pitchFamily="18" charset="0"/>
                <a:cs typeface="Times New Roman" pitchFamily="18" charset="0"/>
              </a:rPr>
              <a:t>M.Com</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M.Phil.</a:t>
            </a:r>
            <a:r>
              <a:rPr lang="en-US" dirty="0" smtClean="0">
                <a:latin typeface="Times New Roman" pitchFamily="18" charset="0"/>
                <a:cs typeface="Times New Roman" pitchFamily="18" charset="0"/>
              </a:rPr>
              <a:t>, P.G.D.C.A., Ph.D.,</a:t>
            </a:r>
          </a:p>
          <a:p>
            <a:pPr lvl="1" algn="r">
              <a:buNone/>
            </a:pPr>
            <a:r>
              <a:rPr lang="en-US" dirty="0" smtClean="0">
                <a:latin typeface="Times New Roman" pitchFamily="18" charset="0"/>
                <a:cs typeface="Times New Roman" pitchFamily="18" charset="0"/>
              </a:rPr>
              <a:t>Assistant Professor,</a:t>
            </a:r>
          </a:p>
          <a:p>
            <a:pPr lvl="1" algn="r">
              <a:buNone/>
            </a:pPr>
            <a:r>
              <a:rPr lang="en-US" dirty="0" smtClean="0">
                <a:latin typeface="Times New Roman" pitchFamily="18" charset="0"/>
                <a:cs typeface="Times New Roman" pitchFamily="18" charset="0"/>
              </a:rPr>
              <a:t>PG &amp; Research Department of Commerce,</a:t>
            </a:r>
          </a:p>
          <a:p>
            <a:pPr lvl="1" algn="r">
              <a:buNone/>
            </a:pPr>
            <a:r>
              <a:rPr lang="en-US" dirty="0" smtClean="0">
                <a:latin typeface="Times New Roman" pitchFamily="18" charset="0"/>
                <a:cs typeface="Times New Roman" pitchFamily="18" charset="0"/>
              </a:rPr>
              <a:t>Cardamom Planters’ Association College,</a:t>
            </a:r>
          </a:p>
          <a:p>
            <a:pPr lvl="1" algn="r">
              <a:buNone/>
            </a:pPr>
            <a:r>
              <a:rPr lang="en-US" dirty="0" smtClean="0">
                <a:latin typeface="Times New Roman" pitchFamily="18" charset="0"/>
                <a:cs typeface="Times New Roman" pitchFamily="18" charset="0"/>
              </a:rPr>
              <a:t>Bodinayakanur.</a:t>
            </a:r>
          </a:p>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762001"/>
            <a:ext cx="7772400" cy="1600199"/>
          </a:xfrm>
        </p:spPr>
        <p:txBody>
          <a:bodyPr>
            <a:normAutofit fontScale="90000"/>
          </a:bodyPr>
          <a:lstStyle/>
          <a:p>
            <a:r>
              <a:rPr lang="en-US" sz="3900" b="1" dirty="0" smtClean="0">
                <a:latin typeface="Times New Roman" pitchFamily="18" charset="0"/>
                <a:cs typeface="Times New Roman" pitchFamily="18" charset="0"/>
              </a:rPr>
              <a:t>Risk Management: Guidelines and Responsibilities</a:t>
            </a:r>
            <a:r>
              <a:rPr lang="en-US" dirty="0" smtClean="0"/>
              <a:t/>
            </a:r>
            <a:br>
              <a:rPr lang="en-US" dirty="0" smtClean="0"/>
            </a:br>
            <a:endParaRPr lang="en-US" dirty="0"/>
          </a:p>
        </p:txBody>
      </p:sp>
      <p:sp>
        <p:nvSpPr>
          <p:cNvPr id="3" name="Subtitle 2"/>
          <p:cNvSpPr>
            <a:spLocks noGrp="1"/>
          </p:cNvSpPr>
          <p:nvPr>
            <p:ph type="subTitle" idx="1"/>
          </p:nvPr>
        </p:nvSpPr>
        <p:spPr>
          <a:xfrm>
            <a:off x="1066800" y="2057400"/>
            <a:ext cx="7010400" cy="3810000"/>
          </a:xfrm>
        </p:spPr>
        <p:txBody>
          <a:bodyPr>
            <a:noAutofit/>
          </a:bodyPr>
          <a:lstStyle/>
          <a:p>
            <a:pPr algn="just"/>
            <a:r>
              <a:rPr lang="en-US" sz="2500" dirty="0" smtClean="0">
                <a:solidFill>
                  <a:schemeClr val="tx1"/>
                </a:solidFill>
                <a:latin typeface="Times New Roman" pitchFamily="18" charset="0"/>
                <a:ea typeface="+mj-ea"/>
                <a:cs typeface="Times New Roman" pitchFamily="18" charset="0"/>
              </a:rPr>
              <a:t>	The </a:t>
            </a:r>
            <a:r>
              <a:rPr lang="en-US" sz="2500" dirty="0" smtClean="0">
                <a:solidFill>
                  <a:schemeClr val="tx1"/>
                </a:solidFill>
                <a:latin typeface="Times New Roman" pitchFamily="18" charset="0"/>
                <a:ea typeface="+mj-ea"/>
                <a:cs typeface="Times New Roman" pitchFamily="18" charset="0"/>
              </a:rPr>
              <a:t>risk manager should be responsible for the corporate learning that has to take place so that the organization can understand the benefits of risk management.  </a:t>
            </a:r>
            <a:r>
              <a:rPr lang="en-US" sz="2500" dirty="0" smtClean="0">
                <a:solidFill>
                  <a:schemeClr val="tx1"/>
                </a:solidFill>
                <a:latin typeface="Times New Roman" pitchFamily="18" charset="0"/>
                <a:ea typeface="+mj-ea"/>
                <a:cs typeface="Times New Roman" pitchFamily="18" charset="0"/>
              </a:rPr>
              <a:t>As the person having responsibility for the risk architecture, strategy and protocols, (RASP), the risk manager will be responsible for developing the strategy, systems and procedures by which the required risk management outcomes for the organization are achieved.</a:t>
            </a:r>
            <a:endParaRPr lang="en-US" sz="2500" dirty="0">
              <a:solidFill>
                <a:schemeClr val="tx1"/>
              </a:solidFill>
              <a:latin typeface="Times New Roman" pitchFamily="18" charset="0"/>
              <a:ea typeface="+mj-ea"/>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smtClean="0"/>
              <a:t/>
            </a:r>
            <a:br>
              <a:rPr lang="en-US" b="1" dirty="0" smtClean="0"/>
            </a:br>
            <a:r>
              <a:rPr lang="en-US" sz="3900" b="1" dirty="0" smtClean="0">
                <a:latin typeface="Times New Roman" pitchFamily="18" charset="0"/>
                <a:cs typeface="Times New Roman" pitchFamily="18" charset="0"/>
              </a:rPr>
              <a:t>Risk </a:t>
            </a:r>
            <a:r>
              <a:rPr lang="en-US" sz="3900" b="1" dirty="0" smtClean="0">
                <a:latin typeface="Times New Roman" pitchFamily="18" charset="0"/>
                <a:cs typeface="Times New Roman" pitchFamily="18" charset="0"/>
              </a:rPr>
              <a:t>Manager Responsibilities include:</a:t>
            </a:r>
            <a:r>
              <a:rPr lang="en-US" b="1" dirty="0" smtClean="0"/>
              <a:t/>
            </a:r>
            <a:br>
              <a:rPr lang="en-US" b="1" dirty="0" smtClean="0"/>
            </a:br>
            <a:endParaRPr lang="en-US" dirty="0"/>
          </a:p>
        </p:txBody>
      </p:sp>
      <p:sp>
        <p:nvSpPr>
          <p:cNvPr id="3" name="Content Placeholder 2"/>
          <p:cNvSpPr>
            <a:spLocks noGrp="1"/>
          </p:cNvSpPr>
          <p:nvPr>
            <p:ph sz="quarter" idx="1"/>
          </p:nvPr>
        </p:nvSpPr>
        <p:spPr/>
        <p:txBody>
          <a:bodyPr/>
          <a:lstStyle/>
          <a:p>
            <a:pPr marL="514350" lvl="0" indent="-514350" algn="just">
              <a:buFont typeface="+mj-lt"/>
              <a:buAutoNum type="arabicPeriod"/>
            </a:pPr>
            <a:r>
              <a:rPr lang="en-US" dirty="0" smtClean="0">
                <a:latin typeface="Times New Roman" pitchFamily="18" charset="0"/>
                <a:cs typeface="Times New Roman" pitchFamily="18" charset="0"/>
              </a:rPr>
              <a:t>Identifying and analyzing various risks (e.g. business, financial)</a:t>
            </a:r>
          </a:p>
          <a:p>
            <a:pPr marL="514350" lvl="0" indent="-514350" algn="just">
              <a:buFont typeface="+mj-lt"/>
              <a:buAutoNum type="arabicPeriod"/>
            </a:pPr>
            <a:r>
              <a:rPr lang="en-US" dirty="0" smtClean="0">
                <a:latin typeface="Times New Roman" pitchFamily="18" charset="0"/>
                <a:cs typeface="Times New Roman" pitchFamily="18" charset="0"/>
              </a:rPr>
              <a:t>Developing risk management controls and contingency plans</a:t>
            </a:r>
          </a:p>
          <a:p>
            <a:pPr marL="514350" lvl="0" indent="-514350" algn="just">
              <a:buFont typeface="+mj-lt"/>
              <a:buAutoNum type="arabicPeriod"/>
            </a:pPr>
            <a:r>
              <a:rPr lang="en-US" dirty="0" smtClean="0">
                <a:latin typeface="Times New Roman" pitchFamily="18" charset="0"/>
                <a:cs typeface="Times New Roman" pitchFamily="18" charset="0"/>
              </a:rPr>
              <a:t>Communicating recommendations to management</a:t>
            </a:r>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smtClean="0">
                <a:latin typeface="Times New Roman" pitchFamily="18" charset="0"/>
                <a:cs typeface="Times New Roman" pitchFamily="18" charset="0"/>
              </a:rPr>
              <a:t/>
            </a:r>
            <a:br>
              <a:rPr lang="en-US" b="1" dirty="0" smtClean="0">
                <a:latin typeface="Times New Roman" pitchFamily="18" charset="0"/>
                <a:cs typeface="Times New Roman" pitchFamily="18" charset="0"/>
              </a:rPr>
            </a:br>
            <a:r>
              <a:rPr lang="en-US" b="1" dirty="0" smtClean="0">
                <a:latin typeface="Times New Roman" pitchFamily="18" charset="0"/>
                <a:cs typeface="Times New Roman" pitchFamily="18" charset="0"/>
              </a:rPr>
              <a:t>Responsibilities</a:t>
            </a:r>
            <a:r>
              <a:rPr lang="en-US" b="1" dirty="0" smtClean="0"/>
              <a:t/>
            </a:r>
            <a:br>
              <a:rPr lang="en-US" b="1" dirty="0" smtClean="0"/>
            </a:br>
            <a:endParaRPr lang="en-US" dirty="0"/>
          </a:p>
        </p:txBody>
      </p:sp>
      <p:sp>
        <p:nvSpPr>
          <p:cNvPr id="3" name="Content Placeholder 2"/>
          <p:cNvSpPr>
            <a:spLocks noGrp="1"/>
          </p:cNvSpPr>
          <p:nvPr>
            <p:ph sz="quarter" idx="1"/>
          </p:nvPr>
        </p:nvSpPr>
        <p:spPr/>
        <p:txBody>
          <a:bodyPr>
            <a:normAutofit/>
          </a:bodyPr>
          <a:lstStyle/>
          <a:p>
            <a:pPr marL="514350" lvl="0" indent="-514350" algn="just">
              <a:buNone/>
            </a:pPr>
            <a:r>
              <a:rPr lang="en-US" dirty="0" smtClean="0">
                <a:latin typeface="Times New Roman" pitchFamily="18" charset="0"/>
                <a:cs typeface="Times New Roman" pitchFamily="18" charset="0"/>
              </a:rPr>
              <a:t>1. Conduct </a:t>
            </a:r>
            <a:r>
              <a:rPr lang="en-US" dirty="0" smtClean="0">
                <a:latin typeface="Times New Roman" pitchFamily="18" charset="0"/>
                <a:cs typeface="Times New Roman" pitchFamily="18" charset="0"/>
              </a:rPr>
              <a:t>assessments to define and analyze possible risks</a:t>
            </a:r>
          </a:p>
          <a:p>
            <a:pPr marL="514350" lvl="0" indent="-514350" algn="just">
              <a:buNone/>
            </a:pPr>
            <a:r>
              <a:rPr lang="en-US" dirty="0" smtClean="0">
                <a:latin typeface="Times New Roman" pitchFamily="18" charset="0"/>
                <a:cs typeface="Times New Roman" pitchFamily="18" charset="0"/>
              </a:rPr>
              <a:t>2.  Evaluate </a:t>
            </a:r>
            <a:r>
              <a:rPr lang="en-US" dirty="0" smtClean="0">
                <a:latin typeface="Times New Roman" pitchFamily="18" charset="0"/>
                <a:cs typeface="Times New Roman" pitchFamily="18" charset="0"/>
              </a:rPr>
              <a:t>the gravity of each risk by considering its consequences</a:t>
            </a:r>
          </a:p>
          <a:p>
            <a:pPr marL="514350" lvl="0" indent="-514350" algn="just">
              <a:buNone/>
            </a:pPr>
            <a:r>
              <a:rPr lang="en-US" dirty="0" smtClean="0">
                <a:latin typeface="Times New Roman" pitchFamily="18" charset="0"/>
                <a:cs typeface="Times New Roman" pitchFamily="18" charset="0"/>
              </a:rPr>
              <a:t>3.  Audit </a:t>
            </a:r>
            <a:r>
              <a:rPr lang="en-US" dirty="0" smtClean="0">
                <a:latin typeface="Times New Roman" pitchFamily="18" charset="0"/>
                <a:cs typeface="Times New Roman" pitchFamily="18" charset="0"/>
              </a:rPr>
              <a:t>processes and procedures</a:t>
            </a:r>
          </a:p>
          <a:p>
            <a:pPr marL="514350" lvl="0" indent="-514350" algn="just">
              <a:buNone/>
            </a:pPr>
            <a:r>
              <a:rPr lang="en-US" dirty="0" smtClean="0">
                <a:latin typeface="Times New Roman" pitchFamily="18" charset="0"/>
                <a:cs typeface="Times New Roman" pitchFamily="18" charset="0"/>
              </a:rPr>
              <a:t>4. Develop </a:t>
            </a:r>
            <a:r>
              <a:rPr lang="en-US" dirty="0" smtClean="0">
                <a:latin typeface="Times New Roman" pitchFamily="18" charset="0"/>
                <a:cs typeface="Times New Roman" pitchFamily="18" charset="0"/>
              </a:rPr>
              <a:t>risk management controls and </a:t>
            </a:r>
            <a:r>
              <a:rPr lang="en-US" dirty="0" smtClean="0">
                <a:latin typeface="Times New Roman" pitchFamily="18" charset="0"/>
                <a:cs typeface="Times New Roman" pitchFamily="18" charset="0"/>
              </a:rPr>
              <a:t>systems</a:t>
            </a:r>
          </a:p>
          <a:p>
            <a:pPr marL="514350" lvl="0" indent="-514350" algn="just">
              <a:buNone/>
            </a:pPr>
            <a:r>
              <a:rPr lang="en-US" dirty="0" smtClean="0">
                <a:latin typeface="Times New Roman" pitchFamily="18" charset="0"/>
                <a:cs typeface="Times New Roman" pitchFamily="18" charset="0"/>
              </a:rPr>
              <a:t>5. </a:t>
            </a:r>
            <a:r>
              <a:rPr lang="en-US" dirty="0" smtClean="0">
                <a:latin typeface="Times New Roman" pitchFamily="18" charset="0"/>
                <a:cs typeface="Times New Roman" pitchFamily="18" charset="0"/>
              </a:rPr>
              <a:t>Design </a:t>
            </a:r>
            <a:r>
              <a:rPr lang="en-US" dirty="0" smtClean="0">
                <a:latin typeface="Times New Roman" pitchFamily="18" charset="0"/>
                <a:cs typeface="Times New Roman" pitchFamily="18" charset="0"/>
              </a:rPr>
              <a:t>processes to eliminate or mitigate potential risks</a:t>
            </a:r>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quarter" idx="1"/>
          </p:nvPr>
        </p:nvSpPr>
        <p:spPr/>
        <p:txBody>
          <a:bodyPr/>
          <a:lstStyle/>
          <a:p>
            <a:pPr marL="514350" lvl="0" indent="-514350" algn="just">
              <a:buNone/>
            </a:pPr>
            <a:r>
              <a:rPr lang="en-US" dirty="0" smtClean="0">
                <a:latin typeface="Times New Roman" pitchFamily="18" charset="0"/>
                <a:cs typeface="Times New Roman" pitchFamily="18" charset="0"/>
              </a:rPr>
              <a:t>6.Create contingency plans to manage crises</a:t>
            </a:r>
          </a:p>
          <a:p>
            <a:pPr marL="514350" lvl="0" indent="-514350" algn="just">
              <a:buNone/>
            </a:pPr>
            <a:r>
              <a:rPr lang="en-US" dirty="0" smtClean="0">
                <a:latin typeface="Times New Roman" pitchFamily="18" charset="0"/>
                <a:cs typeface="Times New Roman" pitchFamily="18" charset="0"/>
              </a:rPr>
              <a:t>7. Evaluate existing policies and procedures to find weaknesses</a:t>
            </a:r>
          </a:p>
          <a:p>
            <a:pPr marL="514350" lvl="0" indent="-514350" algn="just">
              <a:buNone/>
            </a:pPr>
            <a:r>
              <a:rPr lang="en-US" dirty="0" smtClean="0">
                <a:latin typeface="Times New Roman" pitchFamily="18" charset="0"/>
                <a:cs typeface="Times New Roman" pitchFamily="18" charset="0"/>
              </a:rPr>
              <a:t>8. Prepare reports and present recommendations</a:t>
            </a:r>
          </a:p>
          <a:p>
            <a:pPr marL="514350" lvl="0" indent="-514350" algn="just">
              <a:buNone/>
            </a:pPr>
            <a:r>
              <a:rPr lang="en-US" dirty="0" smtClean="0">
                <a:latin typeface="Times New Roman" pitchFamily="18" charset="0"/>
                <a:cs typeface="Times New Roman" pitchFamily="18" charset="0"/>
              </a:rPr>
              <a:t>9. Help implement solutions and plans</a:t>
            </a:r>
          </a:p>
          <a:p>
            <a:pPr marL="514350" lvl="0" indent="-514350" algn="just">
              <a:buNone/>
            </a:pPr>
            <a:r>
              <a:rPr lang="en-US" dirty="0" smtClean="0">
                <a:latin typeface="Times New Roman" pitchFamily="18" charset="0"/>
                <a:cs typeface="Times New Roman" pitchFamily="18" charset="0"/>
              </a:rPr>
              <a:t>10. Evaluate employees’ risk awareness and train them when necessary</a:t>
            </a:r>
          </a:p>
          <a:p>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4</TotalTime>
  <Words>151</Words>
  <Application>Microsoft Office PowerPoint</Application>
  <PresentationFormat>On-screen Show (4:3)</PresentationFormat>
  <Paragraphs>29</Paragraphs>
  <Slides>5</Slides>
  <Notes>0</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Median</vt:lpstr>
      <vt:lpstr>Risk Management: Guidelines and Responsibilities</vt:lpstr>
      <vt:lpstr>Risk Management: Guidelines and Responsibilities </vt:lpstr>
      <vt:lpstr> Risk Manager Responsibilities include: </vt:lpstr>
      <vt:lpstr> Responsibilities </vt:lpstr>
      <vt:lpstr>Slide 5</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Risk Management: Guidelines and Responsibilities </dc:title>
  <dc:creator>cpac</dc:creator>
  <cp:lastModifiedBy>cpac</cp:lastModifiedBy>
  <cp:revision>3</cp:revision>
  <dcterms:created xsi:type="dcterms:W3CDTF">2006-08-16T00:00:00Z</dcterms:created>
  <dcterms:modified xsi:type="dcterms:W3CDTF">2024-11-20T09:52:11Z</dcterms:modified>
</cp:coreProperties>
</file>