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1" r:id="rId2"/>
    <p:sldId id="256" r:id="rId3"/>
    <p:sldId id="257" r:id="rId4"/>
    <p:sldId id="258" r:id="rId5"/>
    <p:sldId id="259"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1D8BD707-D9CF-40AE-B4C6-C98DA3205C09}" type="datetimeFigureOut">
              <a:rPr lang="en-US" smtClean="0"/>
              <a:pPr/>
              <a:t>20/11/2024</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B6F15528-21DE-4FAA-801E-634DDDAF4B2B}"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1D8BD707-D9CF-40AE-B4C6-C98DA3205C09}" type="datetimeFigureOut">
              <a:rPr lang="en-US" smtClean="0"/>
              <a:pPr/>
              <a:t>20/11/2024</a:t>
            </a:fld>
            <a:endParaRPr lang="en-US"/>
          </a:p>
        </p:txBody>
      </p:sp>
      <p:sp>
        <p:nvSpPr>
          <p:cNvPr id="10" name="Slide Number Placeholder 9"/>
          <p:cNvSpPr>
            <a:spLocks noGrp="1"/>
          </p:cNvSpPr>
          <p:nvPr>
            <p:ph type="sldNum" sz="quarter" idx="16"/>
          </p:nvPr>
        </p:nvSpPr>
        <p:spPr/>
        <p:txBody>
          <a:bodyPr rtlCol="0"/>
          <a:lstStyle/>
          <a:p>
            <a:fld id="{B6F15528-21DE-4FAA-801E-634DDDAF4B2B}"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1D8BD707-D9CF-40AE-B4C6-C98DA3205C09}" type="datetimeFigureOut">
              <a:rPr lang="en-US" smtClean="0"/>
              <a:pPr/>
              <a:t>20/11/2024</a:t>
            </a:fld>
            <a:endParaRPr lang="en-US"/>
          </a:p>
        </p:txBody>
      </p:sp>
      <p:sp>
        <p:nvSpPr>
          <p:cNvPr id="12" name="Slide Number Placeholder 11"/>
          <p:cNvSpPr>
            <a:spLocks noGrp="1"/>
          </p:cNvSpPr>
          <p:nvPr>
            <p:ph type="sldNum" sz="quarter" idx="16"/>
          </p:nvPr>
        </p:nvSpPr>
        <p:spPr/>
        <p:txBody>
          <a:bodyPr rtlCol="0"/>
          <a:lstStyle/>
          <a:p>
            <a:fld id="{B6F15528-21DE-4FAA-801E-634DDDAF4B2B}"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1D8BD707-D9CF-40AE-B4C6-C98DA3205C09}" type="datetimeFigureOut">
              <a:rPr lang="en-US" smtClean="0"/>
              <a:pPr/>
              <a:t>20/11/2024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B6F15528-21DE-4FAA-801E-634DDDAF4B2B}"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1D8BD707-D9CF-40AE-B4C6-C98DA3205C09}" type="datetimeFigureOut">
              <a:rPr lang="en-US" smtClean="0"/>
              <a:pPr/>
              <a:t>20/11/2024</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500" b="1" dirty="0" smtClean="0">
                <a:latin typeface="Times New Roman" pitchFamily="18" charset="0"/>
                <a:cs typeface="Times New Roman" pitchFamily="18" charset="0"/>
              </a:rPr>
              <a:t>Reserve Bank of India </a:t>
            </a:r>
            <a:endParaRPr lang="en-US" sz="3500" dirty="0"/>
          </a:p>
        </p:txBody>
      </p:sp>
      <p:sp>
        <p:nvSpPr>
          <p:cNvPr id="3" name="Content Placeholder 2"/>
          <p:cNvSpPr>
            <a:spLocks noGrp="1"/>
          </p:cNvSpPr>
          <p:nvPr>
            <p:ph sz="quarter" idx="1"/>
          </p:nvPr>
        </p:nvSpPr>
        <p:spPr/>
        <p:txBody>
          <a:bodyPr>
            <a:normAutofit lnSpcReduction="10000"/>
          </a:bodyPr>
          <a:lstStyle/>
          <a:p>
            <a:pPr lvl="1" algn="r">
              <a:buNone/>
            </a:pPr>
            <a:endParaRPr lang="en-US" b="1" dirty="0" smtClean="0">
              <a:latin typeface="Times New Roman" pitchFamily="18" charset="0"/>
              <a:cs typeface="Times New Roman" pitchFamily="18" charset="0"/>
            </a:endParaRPr>
          </a:p>
          <a:p>
            <a:pPr lvl="1" algn="r">
              <a:buNone/>
            </a:pPr>
            <a:endParaRPr lang="en-US" b="1" dirty="0" smtClean="0">
              <a:latin typeface="Times New Roman" pitchFamily="18" charset="0"/>
              <a:cs typeface="Times New Roman" pitchFamily="18" charset="0"/>
            </a:endParaRPr>
          </a:p>
          <a:p>
            <a:pPr lvl="1" algn="r">
              <a:buNone/>
            </a:pPr>
            <a:endParaRPr lang="en-US" b="1" dirty="0" smtClean="0">
              <a:latin typeface="Times New Roman" pitchFamily="18" charset="0"/>
              <a:cs typeface="Times New Roman" pitchFamily="18" charset="0"/>
            </a:endParaRPr>
          </a:p>
          <a:p>
            <a:pPr lvl="1" algn="r">
              <a:buNone/>
            </a:pPr>
            <a:endParaRPr lang="en-US" b="1" dirty="0" smtClean="0">
              <a:latin typeface="Times New Roman" pitchFamily="18" charset="0"/>
              <a:cs typeface="Times New Roman" pitchFamily="18" charset="0"/>
            </a:endParaRPr>
          </a:p>
          <a:p>
            <a:pPr lvl="1" algn="r">
              <a:buNone/>
            </a:pPr>
            <a:r>
              <a:rPr lang="en-US" b="1" dirty="0" err="1" smtClean="0">
                <a:latin typeface="Times New Roman" pitchFamily="18" charset="0"/>
                <a:cs typeface="Times New Roman" pitchFamily="18" charset="0"/>
              </a:rPr>
              <a:t>Dr.S.NAGALINGAM</a:t>
            </a:r>
            <a:r>
              <a:rPr lang="en-US" b="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t>
            </a:r>
          </a:p>
          <a:p>
            <a:pPr lvl="1" algn="r">
              <a:buNone/>
            </a:pPr>
            <a:r>
              <a:rPr lang="en-US" dirty="0" err="1" smtClean="0">
                <a:latin typeface="Times New Roman" pitchFamily="18" charset="0"/>
                <a:cs typeface="Times New Roman" pitchFamily="18" charset="0"/>
              </a:rPr>
              <a:t>M.Com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M.Phil.</a:t>
            </a:r>
            <a:r>
              <a:rPr lang="en-US" dirty="0" smtClean="0">
                <a:latin typeface="Times New Roman" pitchFamily="18" charset="0"/>
                <a:cs typeface="Times New Roman" pitchFamily="18" charset="0"/>
              </a:rPr>
              <a:t>, P.G.D.C.A., Ph.D.,</a:t>
            </a:r>
          </a:p>
          <a:p>
            <a:pPr lvl="1" algn="r">
              <a:buNone/>
            </a:pPr>
            <a:r>
              <a:rPr lang="en-US" dirty="0" smtClean="0">
                <a:latin typeface="Times New Roman" pitchFamily="18" charset="0"/>
                <a:cs typeface="Times New Roman" pitchFamily="18" charset="0"/>
              </a:rPr>
              <a:t>Assistant Professor,</a:t>
            </a:r>
          </a:p>
          <a:p>
            <a:pPr lvl="1" algn="r">
              <a:buNone/>
            </a:pPr>
            <a:r>
              <a:rPr lang="en-US" dirty="0" smtClean="0">
                <a:latin typeface="Times New Roman" pitchFamily="18" charset="0"/>
                <a:cs typeface="Times New Roman" pitchFamily="18" charset="0"/>
              </a:rPr>
              <a:t>PG &amp; Research Department of Commerce,</a:t>
            </a:r>
          </a:p>
          <a:p>
            <a:pPr lvl="1" algn="r">
              <a:buNone/>
            </a:pPr>
            <a:r>
              <a:rPr lang="en-US" dirty="0" smtClean="0">
                <a:latin typeface="Times New Roman" pitchFamily="18" charset="0"/>
                <a:cs typeface="Times New Roman" pitchFamily="18" charset="0"/>
              </a:rPr>
              <a:t>Cardamom Planters’ Association College,</a:t>
            </a:r>
          </a:p>
          <a:p>
            <a:pPr lvl="1" algn="r">
              <a:buNone/>
            </a:pPr>
            <a:r>
              <a:rPr lang="en-US" dirty="0" smtClean="0">
                <a:latin typeface="Times New Roman" pitchFamily="18" charset="0"/>
                <a:cs typeface="Times New Roman" pitchFamily="18" charset="0"/>
              </a:rPr>
              <a:t>Bodinayakanur.</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1"/>
            <a:ext cx="7772400" cy="914400"/>
          </a:xfrm>
        </p:spPr>
        <p:txBody>
          <a:bodyPr/>
          <a:lstStyle/>
          <a:p>
            <a:r>
              <a:rPr lang="en-US" sz="4000" b="1" dirty="0" smtClean="0">
                <a:latin typeface="Times New Roman" pitchFamily="18" charset="0"/>
                <a:cs typeface="Times New Roman" pitchFamily="18" charset="0"/>
              </a:rPr>
              <a:t>Reserve Bank of India </a:t>
            </a:r>
            <a:r>
              <a:rPr lang="en-US" b="1" dirty="0" smtClean="0"/>
              <a:t> </a:t>
            </a:r>
            <a:endParaRPr lang="en-US" dirty="0"/>
          </a:p>
        </p:txBody>
      </p:sp>
      <p:sp>
        <p:nvSpPr>
          <p:cNvPr id="3" name="Subtitle 2"/>
          <p:cNvSpPr>
            <a:spLocks noGrp="1"/>
          </p:cNvSpPr>
          <p:nvPr>
            <p:ph type="subTitle" idx="1"/>
          </p:nvPr>
        </p:nvSpPr>
        <p:spPr>
          <a:xfrm>
            <a:off x="1371600" y="1600200"/>
            <a:ext cx="6934200" cy="4800600"/>
          </a:xfrm>
        </p:spPr>
        <p:txBody>
          <a:bodyPr>
            <a:noAutofit/>
          </a:bodyPr>
          <a:lstStyle/>
          <a:p>
            <a:pPr algn="just"/>
            <a:r>
              <a:rPr lang="en-US" b="1" dirty="0" smtClean="0">
                <a:solidFill>
                  <a:schemeClr val="tx1"/>
                </a:solidFill>
                <a:latin typeface="Times New Roman" pitchFamily="18" charset="0"/>
                <a:ea typeface="+mj-ea"/>
                <a:cs typeface="Times New Roman" pitchFamily="18" charset="0"/>
              </a:rPr>
              <a:t>Meaning</a:t>
            </a:r>
          </a:p>
          <a:p>
            <a:pPr algn="just"/>
            <a:r>
              <a:rPr lang="en-US" dirty="0" smtClean="0">
                <a:solidFill>
                  <a:schemeClr val="tx1"/>
                </a:solidFill>
                <a:latin typeface="Times New Roman" pitchFamily="18" charset="0"/>
                <a:ea typeface="+mj-ea"/>
                <a:cs typeface="Times New Roman" pitchFamily="18" charset="0"/>
              </a:rPr>
              <a:t>	The</a:t>
            </a:r>
            <a:r>
              <a:rPr lang="en-US" dirty="0" smtClean="0">
                <a:solidFill>
                  <a:schemeClr val="tx1"/>
                </a:solidFill>
                <a:latin typeface="Times New Roman" pitchFamily="18" charset="0"/>
                <a:ea typeface="+mj-ea"/>
                <a:cs typeface="Times New Roman" pitchFamily="18" charset="0"/>
              </a:rPr>
              <a:t> Reserve Bank of India (abbreviated as RBI) is India's central bank and regulatory body responsible for regulation of the Indian banking system. </a:t>
            </a:r>
            <a:r>
              <a:rPr lang="en-US" dirty="0" smtClean="0">
                <a:solidFill>
                  <a:schemeClr val="tx1"/>
                </a:solidFill>
                <a:latin typeface="Times New Roman" pitchFamily="18" charset="0"/>
                <a:ea typeface="+mj-ea"/>
                <a:cs typeface="Times New Roman" pitchFamily="18" charset="0"/>
              </a:rPr>
              <a:t>Owned by the Ministry of Finance of the Government of India, it is responsible for the control, issue and maintaining supply of the Indian rupee.</a:t>
            </a:r>
            <a:endParaRPr lang="en-US" dirty="0">
              <a:solidFill>
                <a:schemeClr val="tx1"/>
              </a:solidFill>
              <a:latin typeface="Times New Roman" pitchFamily="18" charset="0"/>
              <a:ea typeface="+mj-ea"/>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
            </a:r>
            <a:br>
              <a:rPr lang="en-US" b="1" dirty="0" smtClean="0"/>
            </a:br>
            <a:r>
              <a:rPr lang="en-US" sz="3900" b="1" dirty="0" smtClean="0">
                <a:latin typeface="Times New Roman" pitchFamily="18" charset="0"/>
                <a:cs typeface="Times New Roman" pitchFamily="18" charset="0"/>
              </a:rPr>
              <a:t>Functions </a:t>
            </a:r>
            <a:r>
              <a:rPr lang="en-US" sz="3900" b="1" dirty="0" smtClean="0">
                <a:latin typeface="Times New Roman" pitchFamily="18" charset="0"/>
                <a:cs typeface="Times New Roman" pitchFamily="18" charset="0"/>
              </a:rPr>
              <a:t>of RBI (The India's Central Bank) </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lnSpcReduction="10000"/>
          </a:bodyPr>
          <a:lstStyle/>
          <a:p>
            <a:pPr algn="just">
              <a:buNone/>
            </a:pPr>
            <a:r>
              <a:rPr lang="en-US" dirty="0" smtClean="0">
                <a:latin typeface="Times New Roman" pitchFamily="18" charset="0"/>
                <a:cs typeface="Times New Roman" pitchFamily="18" charset="0"/>
              </a:rPr>
              <a:t>		Reserve </a:t>
            </a:r>
            <a:r>
              <a:rPr lang="en-US" dirty="0" smtClean="0">
                <a:latin typeface="Times New Roman" pitchFamily="18" charset="0"/>
                <a:cs typeface="Times New Roman" pitchFamily="18" charset="0"/>
              </a:rPr>
              <a:t>Bank of India being an apex court of the center enjoys enormous power and functions under banking system in India. It has monopoly over the issue of bank-notes and monetary system of the country. These power and functions as to issue of bank notes and currency system are governed by the Reserve Bank of India Act, 1934. Besides it the Banking Regulation Act, 1949 also empowers certain power and Function of the Reserve Bank. </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pPr algn="l"/>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Monetary </a:t>
            </a:r>
            <a:r>
              <a:rPr lang="en-US" b="1" dirty="0" smtClean="0">
                <a:latin typeface="Times New Roman" pitchFamily="18" charset="0"/>
                <a:cs typeface="Times New Roman" pitchFamily="18" charset="0"/>
              </a:rPr>
              <a:t>Authority </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
        <p:nvSpPr>
          <p:cNvPr id="3" name="Content Placeholder 2"/>
          <p:cNvSpPr>
            <a:spLocks noGrp="1"/>
          </p:cNvSpPr>
          <p:nvPr>
            <p:ph sz="quarter" idx="1"/>
          </p:nvPr>
        </p:nvSpPr>
        <p:spPr/>
        <p:txBody>
          <a:bodyPr>
            <a:normAutofit fontScale="85000" lnSpcReduction="10000"/>
          </a:bodyPr>
          <a:lstStyle/>
          <a:p>
            <a:pPr lvl="1" algn="just"/>
            <a:r>
              <a:rPr lang="en-US" sz="3400" dirty="0" smtClean="0">
                <a:latin typeface="Times New Roman" pitchFamily="18" charset="0"/>
                <a:cs typeface="Times New Roman" pitchFamily="18" charset="0"/>
              </a:rPr>
              <a:t>Formulating </a:t>
            </a:r>
            <a:r>
              <a:rPr lang="en-US" sz="3400" dirty="0" smtClean="0">
                <a:latin typeface="Times New Roman" pitchFamily="18" charset="0"/>
                <a:cs typeface="Times New Roman" pitchFamily="18" charset="0"/>
              </a:rPr>
              <a:t>and implementing the national monetary policy.</a:t>
            </a:r>
          </a:p>
          <a:p>
            <a:pPr lvl="1" algn="just"/>
            <a:r>
              <a:rPr lang="en-US" sz="3400" dirty="0" smtClean="0">
                <a:latin typeface="Times New Roman" pitchFamily="18" charset="0"/>
                <a:cs typeface="Times New Roman" pitchFamily="18" charset="0"/>
              </a:rPr>
              <a:t>Maintaining price stability across all sectors while also keeping the objective of growth.</a:t>
            </a:r>
          </a:p>
          <a:p>
            <a:pPr algn="just">
              <a:buNone/>
            </a:pPr>
            <a:r>
              <a:rPr lang="en-US" sz="3800" b="1" dirty="0" smtClean="0">
                <a:latin typeface="Times New Roman" pitchFamily="18" charset="0"/>
                <a:cs typeface="Times New Roman" pitchFamily="18" charset="0"/>
              </a:rPr>
              <a:t>Regulatory and Supervisory </a:t>
            </a:r>
            <a:endParaRPr lang="en-US" sz="3800" dirty="0" smtClean="0">
              <a:latin typeface="Times New Roman" pitchFamily="18" charset="0"/>
              <a:cs typeface="Times New Roman" pitchFamily="18" charset="0"/>
            </a:endParaRPr>
          </a:p>
          <a:p>
            <a:pPr lvl="1" algn="just"/>
            <a:r>
              <a:rPr lang="en-US" sz="3400" dirty="0" smtClean="0">
                <a:latin typeface="Times New Roman" pitchFamily="18" charset="0"/>
                <a:cs typeface="Times New Roman" pitchFamily="18" charset="0"/>
              </a:rPr>
              <a:t>Set parameters for banks and financial operations within which banking and financial systems function.</a:t>
            </a:r>
          </a:p>
          <a:p>
            <a:pPr lvl="1" algn="just"/>
            <a:r>
              <a:rPr lang="en-US" sz="3400" dirty="0" smtClean="0">
                <a:latin typeface="Times New Roman" pitchFamily="18" charset="0"/>
                <a:cs typeface="Times New Roman" pitchFamily="18" charset="0"/>
              </a:rPr>
              <a:t>Protect investors interest and provide economic and cost-effective banking to the public.</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lnSpcReduction="10000"/>
          </a:bodyPr>
          <a:lstStyle/>
          <a:p>
            <a:r>
              <a:rPr lang="en-US" b="1" dirty="0" smtClean="0"/>
              <a:t>Foreign Exchange Management</a:t>
            </a:r>
            <a:endParaRPr lang="en-US" dirty="0" smtClean="0"/>
          </a:p>
          <a:p>
            <a:pPr lvl="0"/>
            <a:r>
              <a:rPr lang="en-US" dirty="0" smtClean="0"/>
              <a:t>Oversees the Foreign Exchange Management Act, 1999.</a:t>
            </a:r>
          </a:p>
          <a:p>
            <a:pPr lvl="0"/>
            <a:r>
              <a:rPr lang="en-US" dirty="0" smtClean="0"/>
              <a:t>Facilitate external trade and development of foreign exchange market in India.</a:t>
            </a:r>
          </a:p>
          <a:p>
            <a:r>
              <a:rPr lang="en-US" b="1" dirty="0" smtClean="0"/>
              <a:t>Currency Issuer</a:t>
            </a:r>
            <a:endParaRPr lang="en-US" dirty="0" smtClean="0"/>
          </a:p>
          <a:p>
            <a:pPr lvl="0"/>
            <a:r>
              <a:rPr lang="en-US" dirty="0" smtClean="0"/>
              <a:t>Issues, exchanges or destroys currency and not fit for circulation.</a:t>
            </a:r>
          </a:p>
          <a:p>
            <a:pPr lvl="0"/>
            <a:r>
              <a:rPr lang="en-US" dirty="0" smtClean="0"/>
              <a:t>Provides the public adequately with currency notes and coins and in good quality.</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Developmental </a:t>
            </a:r>
            <a:r>
              <a:rPr lang="en-US" b="1" dirty="0" smtClean="0">
                <a:latin typeface="Times New Roman" pitchFamily="18" charset="0"/>
                <a:cs typeface="Times New Roman" pitchFamily="18" charset="0"/>
              </a:rPr>
              <a:t>role</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
        <p:nvSpPr>
          <p:cNvPr id="3" name="Content Placeholder 2"/>
          <p:cNvSpPr>
            <a:spLocks noGrp="1"/>
          </p:cNvSpPr>
          <p:nvPr>
            <p:ph sz="quarter" idx="1"/>
          </p:nvPr>
        </p:nvSpPr>
        <p:spPr/>
        <p:txBody>
          <a:bodyPr>
            <a:normAutofit fontScale="92500" lnSpcReduction="10000"/>
          </a:bodyPr>
          <a:lstStyle/>
          <a:p>
            <a:pPr lvl="0">
              <a:buNone/>
            </a:pPr>
            <a:r>
              <a:rPr lang="en-US" sz="3500" dirty="0" smtClean="0">
                <a:latin typeface="Times New Roman" pitchFamily="18" charset="0"/>
                <a:cs typeface="Times New Roman" pitchFamily="18" charset="0"/>
              </a:rPr>
              <a:t>		Promotes </a:t>
            </a:r>
            <a:r>
              <a:rPr lang="en-US" sz="3500" dirty="0" smtClean="0">
                <a:latin typeface="Times New Roman" pitchFamily="18" charset="0"/>
                <a:cs typeface="Times New Roman" pitchFamily="18" charset="0"/>
              </a:rPr>
              <a:t>and performs promotional functions to support national banking and financial objectives</a:t>
            </a:r>
            <a:r>
              <a:rPr lang="en-US" sz="3500" dirty="0" smtClean="0">
                <a:latin typeface="Times New Roman" pitchFamily="18" charset="0"/>
                <a:cs typeface="Times New Roman" pitchFamily="18" charset="0"/>
              </a:rPr>
              <a:t>.</a:t>
            </a:r>
          </a:p>
          <a:p>
            <a:pPr>
              <a:buNone/>
            </a:pPr>
            <a:r>
              <a:rPr lang="en-US" sz="3500" b="1" dirty="0" smtClean="0">
                <a:latin typeface="Times New Roman" pitchFamily="18" charset="0"/>
                <a:cs typeface="Times New Roman" pitchFamily="18" charset="0"/>
              </a:rPr>
              <a:t>Related </a:t>
            </a:r>
            <a:r>
              <a:rPr lang="en-US" sz="3500" b="1" dirty="0" smtClean="0">
                <a:latin typeface="Times New Roman" pitchFamily="18" charset="0"/>
                <a:cs typeface="Times New Roman" pitchFamily="18" charset="0"/>
              </a:rPr>
              <a:t>Functions</a:t>
            </a:r>
            <a:endParaRPr lang="en-US" sz="3500" dirty="0" smtClean="0">
              <a:latin typeface="Times New Roman" pitchFamily="18" charset="0"/>
              <a:cs typeface="Times New Roman" pitchFamily="18" charset="0"/>
            </a:endParaRPr>
          </a:p>
          <a:p>
            <a:pPr lvl="0"/>
            <a:r>
              <a:rPr lang="en-US" sz="3500" dirty="0" smtClean="0">
                <a:latin typeface="Times New Roman" pitchFamily="18" charset="0"/>
                <a:cs typeface="Times New Roman" pitchFamily="18" charset="0"/>
              </a:rPr>
              <a:t>Provides banking solutions to the central and the state governments and also acts as their banker.</a:t>
            </a:r>
          </a:p>
          <a:p>
            <a:pPr lvl="0"/>
            <a:r>
              <a:rPr lang="en-US" sz="3500" dirty="0" smtClean="0">
                <a:latin typeface="Times New Roman" pitchFamily="18" charset="0"/>
                <a:cs typeface="Times New Roman" pitchFamily="18" charset="0"/>
              </a:rPr>
              <a:t>Chief Banker to all banks: maintains banking accounts of all scheduled banks.</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3</TotalTime>
  <Words>142</Words>
  <Application>Microsoft Office PowerPoint</Application>
  <PresentationFormat>On-screen Show (4:3)</PresentationFormat>
  <Paragraphs>33</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Median</vt:lpstr>
      <vt:lpstr>Reserve Bank of India </vt:lpstr>
      <vt:lpstr>Reserve Bank of India  </vt:lpstr>
      <vt:lpstr> Functions of RBI (The India's Central Bank)  </vt:lpstr>
      <vt:lpstr> Monetary Authority  </vt:lpstr>
      <vt:lpstr>Slide 5</vt:lpstr>
      <vt:lpstr> Developmental role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Reserve Bank of India  </dc:title>
  <dc:creator>cpac</dc:creator>
  <cp:lastModifiedBy>cpac</cp:lastModifiedBy>
  <cp:revision>3</cp:revision>
  <dcterms:created xsi:type="dcterms:W3CDTF">2006-08-16T00:00:00Z</dcterms:created>
  <dcterms:modified xsi:type="dcterms:W3CDTF">2024-11-20T10:06:52Z</dcterms:modified>
</cp:coreProperties>
</file>