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1B66B7-21C4-4FC2-988F-D9CF5D24004D}" type="datetimeFigureOut">
              <a:rPr lang="en-US" smtClean="0"/>
              <a:pPr/>
              <a:t>8/14/2025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94471F-D064-4BF1-80D7-ECA8439C7ED1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785794"/>
            <a:ext cx="8610600" cy="2071702"/>
          </a:xfrm>
        </p:spPr>
        <p:txBody>
          <a:bodyPr>
            <a:normAutofit fontScale="90000"/>
          </a:bodyPr>
          <a:lstStyle/>
          <a:p>
            <a:pPr algn="ctr"/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Cardamom </a:t>
            </a: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Planters’ Association College</a:t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Pankajam</a:t>
            </a: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Nagar, </a:t>
            </a:r>
            <a:r>
              <a:rPr lang="en-IN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Bodinayakanur</a:t>
            </a: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(2025-2026) </a:t>
            </a: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428868"/>
            <a:ext cx="7854696" cy="2071702"/>
          </a:xfrm>
        </p:spPr>
        <p:txBody>
          <a:bodyPr>
            <a:normAutofit/>
          </a:bodyPr>
          <a:lstStyle/>
          <a:p>
            <a:pPr algn="ctr"/>
            <a:r>
              <a:rPr lang="en-IN" sz="20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SUBJECT:</a:t>
            </a:r>
            <a:r>
              <a:rPr lang="en-US" sz="20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RDBMS</a:t>
            </a:r>
            <a:br>
              <a:rPr lang="en-US" sz="20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TOPIC : DATAMODEL</a:t>
            </a:r>
            <a:endParaRPr lang="en-US" sz="2000" b="1" dirty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E:\satheesh1\gif\cpa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28"/>
            <a:ext cx="107157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>
            <a:off x="5715008" y="4929198"/>
            <a:ext cx="3071834" cy="107157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Presented by</a:t>
            </a:r>
          </a:p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</a:rPr>
              <a:t>N.Yuvapriya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.,</a:t>
            </a: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MCA</a:t>
            </a:r>
          </a:p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Dept . </a:t>
            </a: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Of. CS&amp;IT</a:t>
            </a:r>
          </a:p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686800" cy="1224714"/>
          </a:xfrm>
        </p:spPr>
        <p:txBody>
          <a:bodyPr/>
          <a:lstStyle/>
          <a:p>
            <a:pPr algn="ctr"/>
            <a:r>
              <a:rPr lang="en-US" dirty="0" smtClean="0"/>
              <a:t>Data Models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14282" y="2143116"/>
            <a:ext cx="8358246" cy="1643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A set of concepts to describe the </a:t>
            </a:r>
            <a:r>
              <a:rPr lang="en-US" sz="2400" i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structure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a database,</a:t>
            </a:r>
            <a:r>
              <a:rPr lang="en-US" sz="2400" i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certain</a:t>
            </a:r>
            <a:r>
              <a:rPr lang="en-US" sz="2400" i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constraints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that the database should obey</a:t>
            </a:r>
            <a:endParaRPr lang="en-IN" sz="24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Categories of data models</a:t>
            </a:r>
            <a:endParaRPr lang="en-IN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</a:rPr>
              <a:t>Conceptual</a:t>
            </a:r>
            <a:r>
              <a:rPr lang="en-US" sz="2400" dirty="0" smtClean="0">
                <a:solidFill>
                  <a:srgbClr val="000000"/>
                </a:solidFill>
              </a:rPr>
              <a:t> (</a:t>
            </a:r>
            <a:r>
              <a:rPr lang="en-US" sz="2400" b="1" dirty="0" smtClean="0">
                <a:solidFill>
                  <a:srgbClr val="000000"/>
                </a:solidFill>
              </a:rPr>
              <a:t>high-level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b="1" dirty="0" smtClean="0">
                <a:solidFill>
                  <a:srgbClr val="000000"/>
                </a:solidFill>
              </a:rPr>
              <a:t>semantic</a:t>
            </a:r>
            <a:r>
              <a:rPr lang="en-US" sz="2400" dirty="0" smtClean="0">
                <a:solidFill>
                  <a:srgbClr val="000000"/>
                </a:solidFill>
              </a:rPr>
              <a:t>) data models: Provide concepts that are close to the way many users </a:t>
            </a:r>
            <a:r>
              <a:rPr lang="en-US" sz="2400" i="1" dirty="0" smtClean="0">
                <a:solidFill>
                  <a:srgbClr val="000000"/>
                </a:solidFill>
              </a:rPr>
              <a:t>perceive</a:t>
            </a:r>
            <a:r>
              <a:rPr lang="en-US" sz="2400" dirty="0" smtClean="0">
                <a:solidFill>
                  <a:srgbClr val="000000"/>
                </a:solidFill>
              </a:rPr>
              <a:t> data. (Also called </a:t>
            </a:r>
            <a:r>
              <a:rPr lang="en-US" sz="2400" b="1" dirty="0" smtClean="0">
                <a:solidFill>
                  <a:srgbClr val="000000"/>
                </a:solidFill>
              </a:rPr>
              <a:t>entity-based</a:t>
            </a:r>
            <a:r>
              <a:rPr lang="en-US" sz="2400" dirty="0" smtClean="0">
                <a:solidFill>
                  <a:srgbClr val="000000"/>
                </a:solidFill>
              </a:rPr>
              <a:t> or </a:t>
            </a:r>
            <a:r>
              <a:rPr lang="en-US" sz="2400" b="1" dirty="0" smtClean="0">
                <a:solidFill>
                  <a:srgbClr val="000000"/>
                </a:solidFill>
              </a:rPr>
              <a:t>object-based</a:t>
            </a:r>
            <a:r>
              <a:rPr lang="en-US" sz="2400" dirty="0" smtClean="0">
                <a:solidFill>
                  <a:srgbClr val="000000"/>
                </a:solidFill>
              </a:rPr>
              <a:t> data models.)</a:t>
            </a: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</a:rPr>
              <a:t>Physical</a:t>
            </a:r>
            <a:r>
              <a:rPr lang="en-US" sz="2400" dirty="0" smtClean="0">
                <a:solidFill>
                  <a:srgbClr val="000000"/>
                </a:solidFill>
              </a:rPr>
              <a:t> (</a:t>
            </a:r>
            <a:r>
              <a:rPr lang="en-US" sz="2400" b="1" dirty="0" smtClean="0">
                <a:solidFill>
                  <a:srgbClr val="000000"/>
                </a:solidFill>
              </a:rPr>
              <a:t>low-level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b="1" dirty="0" smtClean="0">
                <a:solidFill>
                  <a:srgbClr val="000000"/>
                </a:solidFill>
              </a:rPr>
              <a:t>internal</a:t>
            </a:r>
            <a:r>
              <a:rPr lang="en-US" sz="2400" dirty="0" smtClean="0">
                <a:solidFill>
                  <a:srgbClr val="000000"/>
                </a:solidFill>
              </a:rPr>
              <a:t>) data models: Provide concepts that describe details of how data is stored in the computer.</a:t>
            </a: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0000"/>
                </a:solidFill>
              </a:rPr>
              <a:t>Implementation</a:t>
            </a:r>
            <a:r>
              <a:rPr lang="en-US" sz="2400" dirty="0" smtClean="0">
                <a:solidFill>
                  <a:srgbClr val="000000"/>
                </a:solidFill>
              </a:rPr>
              <a:t> (</a:t>
            </a:r>
            <a:r>
              <a:rPr lang="en-US" sz="2400" b="1" dirty="0" smtClean="0">
                <a:solidFill>
                  <a:srgbClr val="000000"/>
                </a:solidFill>
              </a:rPr>
              <a:t>representational</a:t>
            </a:r>
            <a:r>
              <a:rPr lang="en-US" sz="2400" dirty="0" smtClean="0">
                <a:solidFill>
                  <a:srgbClr val="000000"/>
                </a:solidFill>
              </a:rPr>
              <a:t>) data models: Provide concepts that fall between the above two, balancing user views with some computer storage details.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History of Data Models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 smtClean="0">
                <a:solidFill>
                  <a:srgbClr val="000000"/>
                </a:solidFill>
              </a:rPr>
              <a:t>Relational Model</a:t>
            </a:r>
            <a:r>
              <a:rPr lang="en-US" sz="2400" dirty="0" smtClean="0">
                <a:solidFill>
                  <a:srgbClr val="000000"/>
                </a:solidFill>
              </a:rPr>
              <a:t>:  proposed in 1970 by E.F. </a:t>
            </a:r>
            <a:r>
              <a:rPr lang="en-US" sz="2400" dirty="0" err="1" smtClean="0">
                <a:solidFill>
                  <a:srgbClr val="000000"/>
                </a:solidFill>
              </a:rPr>
              <a:t>Codd</a:t>
            </a:r>
            <a:r>
              <a:rPr lang="en-US" sz="2400" dirty="0" smtClean="0">
                <a:solidFill>
                  <a:srgbClr val="000000"/>
                </a:solidFill>
              </a:rPr>
              <a:t> (IBM), first commercial system in 1981-82. (DB2, ORACLE, SQL Server, SYBASE, INFORMIX).</a:t>
            </a:r>
          </a:p>
          <a:p>
            <a:r>
              <a:rPr lang="en-US" sz="2400" u="sng" dirty="0" smtClean="0">
                <a:solidFill>
                  <a:srgbClr val="000000"/>
                </a:solidFill>
              </a:rPr>
              <a:t>Network Model</a:t>
            </a:r>
            <a:r>
              <a:rPr lang="en-US" sz="2400" dirty="0" smtClean="0">
                <a:solidFill>
                  <a:srgbClr val="000000"/>
                </a:solidFill>
              </a:rPr>
              <a:t>: Adopted heavily due to the support by CODASYL (CODASYL - DBTG report of 1971), IDMS (</a:t>
            </a:r>
            <a:r>
              <a:rPr lang="en-US" sz="2400" dirty="0" err="1" smtClean="0">
                <a:solidFill>
                  <a:srgbClr val="000000"/>
                </a:solidFill>
              </a:rPr>
              <a:t>Cullinet</a:t>
            </a:r>
            <a:r>
              <a:rPr lang="en-US" sz="2400" dirty="0" smtClean="0">
                <a:solidFill>
                  <a:srgbClr val="000000"/>
                </a:solidFill>
              </a:rPr>
              <a:t> - now CA), DMS 1100 (Unisys), IMAGE (H.P.), VAX -DBMS (Digital Equipment Corp.).</a:t>
            </a:r>
          </a:p>
          <a:p>
            <a:r>
              <a:rPr lang="en-US" sz="2400" u="sng" dirty="0" smtClean="0">
                <a:solidFill>
                  <a:srgbClr val="000000"/>
                </a:solidFill>
              </a:rPr>
              <a:t>Hierarchical Data </a:t>
            </a:r>
            <a:r>
              <a:rPr lang="en-US" sz="2400" u="sng" dirty="0" err="1" smtClean="0">
                <a:solidFill>
                  <a:srgbClr val="000000"/>
                </a:solidFill>
              </a:rPr>
              <a:t>Model</a:t>
            </a:r>
            <a:r>
              <a:rPr lang="en-US" sz="2400" dirty="0" err="1" smtClean="0">
                <a:solidFill>
                  <a:srgbClr val="000000"/>
                </a:solidFill>
              </a:rPr>
              <a:t>:.Resulted</a:t>
            </a:r>
            <a:r>
              <a:rPr lang="en-US" sz="2400" dirty="0" smtClean="0">
                <a:solidFill>
                  <a:srgbClr val="000000"/>
                </a:solidFill>
              </a:rPr>
              <a:t> in the IMS family of systems. The most popular model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Schemas versus Instances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Database Schema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The 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description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of a database. Includes descriptions of the database structure and the constraints that should hold on the database.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Schema Diagram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A diagrammatic display of (some aspects of) a database schema.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Database Instance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The actual data stored in a database at a 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particular moment in time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Also called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database state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(or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occurrence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Database Schema Vs. Database State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Database State: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Refers to the content of a database at a moment in time.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Initial Database State: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Refers to the database when it is loaded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Valid State: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 state that satisfies the structure and constraints of the database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Distinction: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database schema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changes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very infrequently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The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database state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changes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every time the database is updated.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Schema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also called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intension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whereas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called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extension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Times"/>
              <a:buChar char="•"/>
            </a:pP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Three-level Architecture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Purpose of three-level database architecture.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Contents of external, conceptual, and internal levels.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Purpose of external/conceptual and  conceptual/internal mappings.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Meaning of logical and physical data independence.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Distinction between DDL and DML.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A classification of data models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04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Times"/>
              </a:rPr>
              <a:t>Objectives of Three-Level Architecture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All users should be able to access same data. </a:t>
            </a:r>
          </a:p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A user’s view is immune to changes made in other views.</a:t>
            </a:r>
          </a:p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Users should not need to know physical database storage details.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48992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Times"/>
              </a:rPr>
              <a:t>Objectives of Three-Level Architecture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DBA should be able to change database storage structures without affecting the users’ views.</a:t>
            </a:r>
          </a:p>
          <a:p>
            <a:pPr>
              <a:lnSpc>
                <a:spcPct val="90000"/>
              </a:lnSpc>
            </a:pPr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Internal structure of database should be unaffected by changes to physical aspects of storage.</a:t>
            </a:r>
          </a:p>
          <a:p>
            <a:pPr>
              <a:lnSpc>
                <a:spcPct val="90000"/>
              </a:lnSpc>
            </a:pPr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DBA should be able to change conceptual structure of database without affecting all users.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Three-Schema Architecture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Defines DBMS schemas at three levels: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Internal schema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at the internal level to describe physical storage structures and access paths. Typically uses a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data model.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Conceptual schema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at the conceptual level to describe the structure and constraints for the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whole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database for a community of users. Uses a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conceptual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or an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implementation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data model.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External schemas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at the external level to describe the various user views. Usually uses the same data model as the conceptual level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</a:p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Data Independence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imes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Logical Data Independence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The capacity to change the conceptual schema without having to change the external schemas and their application programs.</a:t>
            </a:r>
          </a:p>
          <a:p>
            <a:pPr>
              <a:buFont typeface="Times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Physical Data Independence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The capacity to change the internal schema without having to change the conceptual schema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Data Independence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When a schema at a lower level is changed, only the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mappings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between this schema and higher-level schemas need to be changed in a DBMS that fully supports data independence. The higher-level schemas themselves are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unchanged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 Hence, the application programs need not be changed since they refer to the external schemas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Three-Schema Architecture</a:t>
            </a:r>
            <a:endParaRPr lang="en-IN" dirty="0"/>
          </a:p>
        </p:txBody>
      </p:sp>
      <p:pic>
        <p:nvPicPr>
          <p:cNvPr id="4" name="Content Placeholder 3" descr="What is the two-tier architecture of DBMS? What are the advantages of three  tiers over two? - Quora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857364"/>
            <a:ext cx="835824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DBMS Languages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 Definition Language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DDL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): Used by the DBA and database designers to specify the 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conceptual schema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of a database. In many DBMSs, the DDL is also used to define internal and external schemas (views). In some DBMSs, separate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storage definition language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SDL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and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view definition language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VDL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are used to define internal and external schemas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DBMS Languages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 Manipulation Language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DML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): Used to specify database retrievals and updates.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DML commands (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 sublanguage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can be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embedded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in a general-purpose programming language (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host language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), such as COBOL, C or an Assembly Language.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Alternatively,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stand-alone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DML commands can be applied directly (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query language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DBMS Languages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Stand-alone query language interfaces.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Programmer interfaces for embedding DML in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programming languages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Pre-compiler Approach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Procedure (Subroutine) Call Approach</a:t>
            </a:r>
          </a:p>
          <a:p>
            <a:pPr>
              <a:lnSpc>
                <a:spcPct val="90000"/>
              </a:lnSpc>
              <a:buNone/>
            </a:pPr>
            <a:r>
              <a:rPr lang="en-US" sz="2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User-friendly interfaces: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Menu-based, popular for browsing on the web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Forms-based, designed for naïve users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Graphics-based (Point and Click, Drag and Drop etc.)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Natural language: requests in written English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Combinations of the above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DBMS Interfaces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Stand-alone query language interfaces.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Programmer interfaces for embedding DML in programming languages: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Pre-compiler Approach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Procedure (Subroutine) Call Approach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User-friendly interfaces: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Menu-based, popular for browsing on the web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Forms-based, designed for naïve users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Graphics-based (Point and Click, Drag and Drop etc.)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Natural language: requests in written English</a:t>
            </a:r>
          </a:p>
          <a:p>
            <a:pPr lvl="1">
              <a:lnSpc>
                <a:spcPct val="90000"/>
              </a:lnSpc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Combinations of the above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Database System Utilities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To perform certain functions such as:</a:t>
            </a:r>
          </a:p>
          <a:p>
            <a:pPr lvl="1">
              <a:buFont typeface="Times"/>
              <a:buChar char="•"/>
            </a:pP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Loading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data stored in files into a database. Includes data conversion tools.</a:t>
            </a:r>
          </a:p>
          <a:p>
            <a:pPr lvl="1">
              <a:buFont typeface="Times"/>
              <a:buChar char="•"/>
            </a:pP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Backing up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the database periodically on tape.</a:t>
            </a:r>
          </a:p>
          <a:p>
            <a:pPr lvl="1">
              <a:buFont typeface="Times"/>
              <a:buChar char="•"/>
            </a:pP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Reorganizing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database file structures.</a:t>
            </a:r>
          </a:p>
          <a:p>
            <a:pPr lvl="1">
              <a:buFont typeface="Times"/>
              <a:buChar char="•"/>
            </a:pP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Report generation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utilities.</a:t>
            </a:r>
          </a:p>
          <a:p>
            <a:pPr lvl="1">
              <a:buFont typeface="Times"/>
              <a:buChar char="•"/>
            </a:pP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Performance monitoring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utilities.</a:t>
            </a:r>
          </a:p>
          <a:p>
            <a:pPr lvl="1">
              <a:buFont typeface="Times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Other functions, such as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sorting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user monitoring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 compression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etc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Centralized and Client-Server Architectures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Centralized DBMS: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combines everything into single system including- DBMS software, hardware, application programs and user interface processing software.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Basic Client-Server Architectures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imes"/>
              <a:buChar char="•"/>
            </a:pP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Specialized Servers with Specialized functions</a:t>
            </a:r>
          </a:p>
          <a:p>
            <a:pPr>
              <a:buFont typeface="Times"/>
              <a:buChar char="•"/>
            </a:pP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Clients</a:t>
            </a:r>
          </a:p>
          <a:p>
            <a:pPr>
              <a:buFont typeface="Times"/>
              <a:buChar char="•"/>
            </a:pP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DBMS Server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Clients: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Provide appropriate interfaces and a client-version of the system to access and utilize the server resources. 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Clients maybe diskless machines or PCs or Workstations with disks with only the client software installed.</a:t>
            </a:r>
          </a:p>
          <a:p>
            <a:pPr>
              <a:lnSpc>
                <a:spcPct val="90000"/>
              </a:lnSpc>
              <a:buFont typeface="Times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Connected to the servers via some form of a network.</a:t>
            </a:r>
            <a:b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(LAN: local area network, wireless network, etc.)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DBMS Server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Times"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Provides database query and transaction services to the clients</a:t>
            </a:r>
          </a:p>
          <a:p>
            <a:pPr>
              <a:buFont typeface="Times"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Sometimes called query and transaction servers</a:t>
            </a:r>
            <a:endParaRPr lang="en-US" sz="3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14546" y="2214554"/>
            <a:ext cx="4929222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Thankyou</a:t>
            </a:r>
            <a:endParaRPr lang="en-IN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</TotalTime>
  <Words>1015</Words>
  <Application>Microsoft Office PowerPoint</Application>
  <PresentationFormat>On-screen Show (4:3)</PresentationFormat>
  <Paragraphs>103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   Cardamom Planters’ Association College        Pankajam Nagar, Bodinayakanur  (2025-2026)                      </vt:lpstr>
      <vt:lpstr>Data Models</vt:lpstr>
      <vt:lpstr>Categories of data models</vt:lpstr>
      <vt:lpstr>History of Data Models </vt:lpstr>
      <vt:lpstr>Schemas versus Instances</vt:lpstr>
      <vt:lpstr>Database Schema Vs. Database State</vt:lpstr>
      <vt:lpstr>Three-level Architecture</vt:lpstr>
      <vt:lpstr>Objectives of Three-Level Architecture</vt:lpstr>
      <vt:lpstr>Objectives of Three-Level Architecture</vt:lpstr>
      <vt:lpstr>Three-Schema Architecture</vt:lpstr>
      <vt:lpstr>Data Independence</vt:lpstr>
      <vt:lpstr>Data Independence</vt:lpstr>
      <vt:lpstr>Three-Schema Architecture</vt:lpstr>
      <vt:lpstr>DBMS Languages</vt:lpstr>
      <vt:lpstr>DBMS Languages</vt:lpstr>
      <vt:lpstr>DBMS Languages</vt:lpstr>
      <vt:lpstr>DBMS Interfaces</vt:lpstr>
      <vt:lpstr>Database System Utilities</vt:lpstr>
      <vt:lpstr>Centralized and Client-Server Architectures </vt:lpstr>
      <vt:lpstr>Basic Client-Server Architectures</vt:lpstr>
      <vt:lpstr>Clients: </vt:lpstr>
      <vt:lpstr>DBMS Server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EL8</dc:creator>
  <cp:lastModifiedBy>EL8</cp:lastModifiedBy>
  <cp:revision>10</cp:revision>
  <dcterms:created xsi:type="dcterms:W3CDTF">2025-08-05T04:55:04Z</dcterms:created>
  <dcterms:modified xsi:type="dcterms:W3CDTF">2025-08-14T07:11:54Z</dcterms:modified>
</cp:coreProperties>
</file>